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4" r:id="rId2"/>
  </p:sldMasterIdLst>
  <p:notesMasterIdLst>
    <p:notesMasterId r:id="rId88"/>
  </p:notesMasterIdLst>
  <p:sldIdLst>
    <p:sldId id="7887" r:id="rId3"/>
    <p:sldId id="7911" r:id="rId4"/>
    <p:sldId id="7934" r:id="rId5"/>
    <p:sldId id="7935" r:id="rId6"/>
    <p:sldId id="7938" r:id="rId7"/>
    <p:sldId id="7937" r:id="rId8"/>
    <p:sldId id="7936" r:id="rId9"/>
    <p:sldId id="7939" r:id="rId10"/>
    <p:sldId id="7971" r:id="rId11"/>
    <p:sldId id="7940" r:id="rId12"/>
    <p:sldId id="7942" r:id="rId13"/>
    <p:sldId id="7943" r:id="rId14"/>
    <p:sldId id="7974" r:id="rId15"/>
    <p:sldId id="2576" r:id="rId16"/>
    <p:sldId id="7972" r:id="rId17"/>
    <p:sldId id="7975" r:id="rId18"/>
    <p:sldId id="7978" r:id="rId19"/>
    <p:sldId id="7979" r:id="rId20"/>
    <p:sldId id="7980" r:id="rId21"/>
    <p:sldId id="7981" r:id="rId22"/>
    <p:sldId id="7976" r:id="rId23"/>
    <p:sldId id="7986" r:id="rId24"/>
    <p:sldId id="7977" r:id="rId25"/>
    <p:sldId id="7988" r:id="rId26"/>
    <p:sldId id="7990" r:id="rId27"/>
    <p:sldId id="7989" r:id="rId28"/>
    <p:sldId id="7982" r:id="rId29"/>
    <p:sldId id="7983" r:id="rId30"/>
    <p:sldId id="7984" r:id="rId31"/>
    <p:sldId id="7985" r:id="rId32"/>
    <p:sldId id="7991" r:id="rId33"/>
    <p:sldId id="7992" r:id="rId34"/>
    <p:sldId id="7993" r:id="rId35"/>
    <p:sldId id="7994" r:id="rId36"/>
    <p:sldId id="7995" r:id="rId37"/>
    <p:sldId id="7996" r:id="rId38"/>
    <p:sldId id="8038" r:id="rId39"/>
    <p:sldId id="8046" r:id="rId40"/>
    <p:sldId id="8047" r:id="rId41"/>
    <p:sldId id="8048" r:id="rId42"/>
    <p:sldId id="8049" r:id="rId43"/>
    <p:sldId id="8050" r:id="rId44"/>
    <p:sldId id="8051" r:id="rId45"/>
    <p:sldId id="8052" r:id="rId46"/>
    <p:sldId id="8053" r:id="rId47"/>
    <p:sldId id="8054" r:id="rId48"/>
    <p:sldId id="8034" r:id="rId49"/>
    <p:sldId id="8032" r:id="rId50"/>
    <p:sldId id="7998" r:id="rId51"/>
    <p:sldId id="7999" r:id="rId52"/>
    <p:sldId id="8000" r:id="rId53"/>
    <p:sldId id="8055" r:id="rId54"/>
    <p:sldId id="8056" r:id="rId55"/>
    <p:sldId id="8001" r:id="rId56"/>
    <p:sldId id="8002" r:id="rId57"/>
    <p:sldId id="8003" r:id="rId58"/>
    <p:sldId id="8004" r:id="rId59"/>
    <p:sldId id="8005" r:id="rId60"/>
    <p:sldId id="8006" r:id="rId61"/>
    <p:sldId id="8008" r:id="rId62"/>
    <p:sldId id="8010" r:id="rId63"/>
    <p:sldId id="8011" r:id="rId64"/>
    <p:sldId id="8012" r:id="rId65"/>
    <p:sldId id="8031" r:id="rId66"/>
    <p:sldId id="8013" r:id="rId67"/>
    <p:sldId id="8014" r:id="rId68"/>
    <p:sldId id="8015" r:id="rId69"/>
    <p:sldId id="8016" r:id="rId70"/>
    <p:sldId id="8017" r:id="rId71"/>
    <p:sldId id="8021" r:id="rId72"/>
    <p:sldId id="8020" r:id="rId73"/>
    <p:sldId id="8023" r:id="rId74"/>
    <p:sldId id="8022" r:id="rId75"/>
    <p:sldId id="8024" r:id="rId76"/>
    <p:sldId id="8026" r:id="rId77"/>
    <p:sldId id="420" r:id="rId78"/>
    <p:sldId id="8025" r:id="rId79"/>
    <p:sldId id="8027" r:id="rId80"/>
    <p:sldId id="8028" r:id="rId81"/>
    <p:sldId id="8029" r:id="rId82"/>
    <p:sldId id="8030" r:id="rId83"/>
    <p:sldId id="7913" r:id="rId84"/>
    <p:sldId id="7876" r:id="rId85"/>
    <p:sldId id="262" r:id="rId86"/>
    <p:sldId id="7885" r:id="rId87"/>
  </p:sldIdLst>
  <p:sldSz cx="12192000" cy="6858000"/>
  <p:notesSz cx="7099300" cy="10234613"/>
  <p:custDataLst>
    <p:tags r:id="rId8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目录" id="{C505D193-7E5D-44E2-9BA1-E640E0BC06BA}">
          <p14:sldIdLst>
            <p14:sldId id="7887"/>
          </p14:sldIdLst>
        </p14:section>
        <p14:section name="序曲" id="{840728DA-CBF5-4864-8534-6E1284E11977}">
          <p14:sldIdLst>
            <p14:sldId id="7911"/>
            <p14:sldId id="7934"/>
            <p14:sldId id="7935"/>
            <p14:sldId id="7938"/>
            <p14:sldId id="7937"/>
            <p14:sldId id="7936"/>
            <p14:sldId id="7939"/>
            <p14:sldId id="7971"/>
            <p14:sldId id="7940"/>
            <p14:sldId id="7942"/>
            <p14:sldId id="7943"/>
            <p14:sldId id="7974"/>
            <p14:sldId id="2576"/>
            <p14:sldId id="7972"/>
            <p14:sldId id="7975"/>
            <p14:sldId id="7978"/>
            <p14:sldId id="7979"/>
            <p14:sldId id="7980"/>
            <p14:sldId id="7981"/>
            <p14:sldId id="7976"/>
            <p14:sldId id="7986"/>
            <p14:sldId id="7977"/>
            <p14:sldId id="7988"/>
            <p14:sldId id="7990"/>
            <p14:sldId id="7989"/>
            <p14:sldId id="7982"/>
            <p14:sldId id="7983"/>
            <p14:sldId id="7984"/>
            <p14:sldId id="7985"/>
            <p14:sldId id="7991"/>
            <p14:sldId id="7992"/>
            <p14:sldId id="7993"/>
            <p14:sldId id="7994"/>
            <p14:sldId id="7995"/>
            <p14:sldId id="7996"/>
            <p14:sldId id="8038"/>
            <p14:sldId id="8046"/>
            <p14:sldId id="8047"/>
            <p14:sldId id="8048"/>
            <p14:sldId id="8049"/>
            <p14:sldId id="8050"/>
            <p14:sldId id="8051"/>
            <p14:sldId id="8052"/>
            <p14:sldId id="8053"/>
            <p14:sldId id="8054"/>
            <p14:sldId id="8034"/>
            <p14:sldId id="8032"/>
            <p14:sldId id="7998"/>
            <p14:sldId id="7999"/>
            <p14:sldId id="8000"/>
            <p14:sldId id="8055"/>
            <p14:sldId id="8056"/>
            <p14:sldId id="8001"/>
            <p14:sldId id="8002"/>
            <p14:sldId id="8003"/>
            <p14:sldId id="8004"/>
            <p14:sldId id="8005"/>
            <p14:sldId id="8006"/>
            <p14:sldId id="8008"/>
            <p14:sldId id="8010"/>
            <p14:sldId id="8011"/>
            <p14:sldId id="8012"/>
            <p14:sldId id="8031"/>
            <p14:sldId id="8013"/>
            <p14:sldId id="8014"/>
            <p14:sldId id="8015"/>
            <p14:sldId id="8016"/>
            <p14:sldId id="8017"/>
            <p14:sldId id="8021"/>
            <p14:sldId id="8020"/>
            <p14:sldId id="8023"/>
            <p14:sldId id="8022"/>
            <p14:sldId id="8024"/>
            <p14:sldId id="8026"/>
            <p14:sldId id="420"/>
            <p14:sldId id="8025"/>
            <p14:sldId id="8027"/>
            <p14:sldId id="8028"/>
            <p14:sldId id="8029"/>
            <p14:sldId id="8030"/>
            <p14:sldId id="7913"/>
          </p14:sldIdLst>
        </p14:section>
        <p14:section name="再见" id="{C8D5E77A-98A2-42C4-8DE9-03D2BD758923}">
          <p14:sldIdLst>
            <p14:sldId id="7876"/>
            <p14:sldId id="262"/>
            <p14:sldId id="78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16" userDrawn="1">
          <p15:clr>
            <a:srgbClr val="A4A3A4"/>
          </p15:clr>
        </p15:guide>
        <p15:guide id="5" orient="horz" pos="958" userDrawn="1">
          <p15:clr>
            <a:srgbClr val="A4A3A4"/>
          </p15:clr>
        </p15:guide>
        <p15:guide id="6" orient="horz" pos="731" userDrawn="1">
          <p15:clr>
            <a:srgbClr val="A4A3A4"/>
          </p15:clr>
        </p15:guide>
        <p15:guide id="8" orient="horz" pos="3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E7C7E"/>
    <a:srgbClr val="00B050"/>
    <a:srgbClr val="3333FF"/>
    <a:srgbClr val="19968B"/>
    <a:srgbClr val="244B61"/>
    <a:srgbClr val="00FF00"/>
    <a:srgbClr val="3B6892"/>
    <a:srgbClr val="21C9B9"/>
    <a:srgbClr val="3B7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314" autoAdjust="0"/>
    <p:restoredTop sz="93353" autoAdjust="0"/>
  </p:normalViewPr>
  <p:slideViewPr>
    <p:cSldViewPr snapToGrid="0">
      <p:cViewPr varScale="1">
        <p:scale>
          <a:sx n="50" d="100"/>
          <a:sy n="50" d="100"/>
        </p:scale>
        <p:origin x="40" y="212"/>
      </p:cViewPr>
      <p:guideLst>
        <p:guide orient="horz" pos="3430"/>
        <p:guide pos="3840"/>
        <p:guide pos="416"/>
        <p:guide orient="horz" pos="958"/>
        <p:guide orient="horz" pos="731"/>
        <p:guide orient="horz" pos="3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tags" Target="tags/tag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notesMaster" Target="notesMasters/notesMaster1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/Relationships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BDDD9FAD-0514-4934-AF60-548DC807C5CA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B110F8FE-5AB9-4B43-AF23-42F879C707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002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23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1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00466" indent="-269410">
              <a:spcBef>
                <a:spcPct val="30000"/>
              </a:spcBef>
              <a:defRPr sz="11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077640" indent="-215528">
              <a:spcBef>
                <a:spcPct val="30000"/>
              </a:spcBef>
              <a:defRPr sz="11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508697" indent="-215528">
              <a:spcBef>
                <a:spcPct val="30000"/>
              </a:spcBef>
              <a:defRPr sz="11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1939753" indent="-215528">
              <a:spcBef>
                <a:spcPct val="30000"/>
              </a:spcBef>
              <a:defRPr sz="11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370809" indent="-215528" eaLnBrk="0" fontAlgn="base" hangingPunct="0">
              <a:spcBef>
                <a:spcPct val="30000"/>
              </a:spcBef>
              <a:spcAft>
                <a:spcPct val="0"/>
              </a:spcAft>
              <a:defRPr sz="11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801865" indent="-215528" eaLnBrk="0" fontAlgn="base" hangingPunct="0">
              <a:spcBef>
                <a:spcPct val="30000"/>
              </a:spcBef>
              <a:spcAft>
                <a:spcPct val="0"/>
              </a:spcAft>
              <a:defRPr sz="11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232921" indent="-215528" eaLnBrk="0" fontAlgn="base" hangingPunct="0">
              <a:spcBef>
                <a:spcPct val="30000"/>
              </a:spcBef>
              <a:spcAft>
                <a:spcPct val="0"/>
              </a:spcAft>
              <a:defRPr sz="11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663977" indent="-215528" eaLnBrk="0" fontAlgn="base" hangingPunct="0">
              <a:spcBef>
                <a:spcPct val="30000"/>
              </a:spcBef>
              <a:spcAft>
                <a:spcPct val="0"/>
              </a:spcAft>
              <a:defRPr sz="11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AD32F7-83B2-48A3-AA6B-80B0829A8EC6}" type="slidenum">
              <a:rPr kumimoji="0" lang="zh-CN" alt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altLang="zh-CN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zh-CN" dirty="0"/>
          </a:p>
        </p:txBody>
      </p:sp>
    </p:spTree>
    <p:extLst>
      <p:ext uri="{BB962C8B-B14F-4D97-AF65-F5344CB8AC3E}">
        <p14:creationId xmlns:p14="http://schemas.microsoft.com/office/powerpoint/2010/main" val="2455489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51370C-D34B-9CB8-1157-5845938DF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C7E413-A7CC-42AB-2050-20C616B7E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872C67-892D-B813-2696-FC8507A8F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C2B4F-B315-4AEE-AD0A-906BD70E9D26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D17D77-4797-66B0-5615-626949E21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EF7B80-0CCD-87F5-C732-430CF1E19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B19D7-F1A2-43C4-8C0D-05B8FB51E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619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329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04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47845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803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053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388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0597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CCF1B-7B1A-C644-B031-CDCF7AE94813}" type="datetimeFigureOut">
              <a:rPr kumimoji="1" lang="zh-CN" altLang="en-US" smtClean="0"/>
              <a:t>2024/5/11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E7B76-6D4A-D043-9FCE-C1FDFE2F9D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0007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228870A-086E-4FD4-AAF5-CECA400D71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0585" y="364350"/>
            <a:ext cx="1554844" cy="35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210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CCF1B-7B1A-C644-B031-CDCF7AE94813}" type="datetimeFigureOut">
              <a:rPr kumimoji="1" lang="zh-CN" altLang="en-US" smtClean="0"/>
              <a:t>2024/5/11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E7B76-6D4A-D043-9FCE-C1FDFE2F9D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917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174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143171FD-B7AC-489A-91BA-0D890728E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1182D"/>
              </a:clrFrom>
              <a:clrTo>
                <a:srgbClr val="01182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6" t="50499"/>
          <a:stretch/>
        </p:blipFill>
        <p:spPr>
          <a:xfrm>
            <a:off x="6561" y="3618316"/>
            <a:ext cx="12192000" cy="3401364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91D76DD4-9D40-448E-9305-3D575E9D2020}"/>
              </a:ext>
            </a:extLst>
          </p:cNvPr>
          <p:cNvSpPr/>
          <p:nvPr userDrawn="1"/>
        </p:nvSpPr>
        <p:spPr>
          <a:xfrm>
            <a:off x="6561" y="3239684"/>
            <a:ext cx="12192000" cy="345279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553138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812800" indent="-355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400">
                <a:solidFill>
                  <a:srgbClr val="189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2DA8A99-4E3F-420F-9E9E-17E9B84113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10585" y="364350"/>
            <a:ext cx="1554844" cy="353947"/>
          </a:xfrm>
          <a:prstGeom prst="rect">
            <a:avLst/>
          </a:prstGeom>
        </p:spPr>
      </p:pic>
      <p:sp>
        <p:nvSpPr>
          <p:cNvPr id="15" name="椭圆 14"/>
          <p:cNvSpPr/>
          <p:nvPr userDrawn="1"/>
        </p:nvSpPr>
        <p:spPr>
          <a:xfrm>
            <a:off x="11290928" y="6595549"/>
            <a:ext cx="246888" cy="246888"/>
          </a:xfrm>
          <a:prstGeom prst="ellipse">
            <a:avLst/>
          </a:prstGeom>
          <a:solidFill>
            <a:srgbClr val="18978B"/>
          </a:solidFill>
          <a:ln>
            <a:solidFill>
              <a:srgbClr val="138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822" y="257614"/>
            <a:ext cx="10515600" cy="617641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244B6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11430" y="6692474"/>
            <a:ext cx="12180570" cy="169469"/>
          </a:xfrm>
          <a:prstGeom prst="rect">
            <a:avLst/>
          </a:pr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-1270" y="6692474"/>
            <a:ext cx="759220" cy="169469"/>
          </a:xfrm>
          <a:prstGeom prst="rect">
            <a:avLst/>
          </a:prstGeom>
          <a:solidFill>
            <a:srgbClr val="244B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 userDrawn="1"/>
        </p:nvSpPr>
        <p:spPr>
          <a:xfrm flipV="1">
            <a:off x="326571" y="359908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3">
            <a:extLst>
              <a:ext uri="{FF2B5EF4-FFF2-40B4-BE49-F238E27FC236}">
                <a16:creationId xmlns:a16="http://schemas.microsoft.com/office/drawing/2014/main" id="{FACCFFF4-8704-47DE-8273-AF2E2A9719F8}"/>
              </a:ext>
            </a:extLst>
          </p:cNvPr>
          <p:cNvSpPr txBox="1"/>
          <p:nvPr userDrawn="1"/>
        </p:nvSpPr>
        <p:spPr>
          <a:xfrm>
            <a:off x="11268341" y="6589899"/>
            <a:ext cx="292061" cy="283147"/>
          </a:xfrm>
          <a:prstGeom prst="rect">
            <a:avLst/>
          </a:prstGeom>
        </p:spPr>
        <p:txBody>
          <a:bodyPr vert="horz" wrap="square" lIns="0" tIns="0" rIns="0" bIns="0" rtlCol="0" anchor="ctr" anchorCtr="1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5183D58-648D-4475-BEF8-624F48514A30}" type="slidenum"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‹#›</a:t>
            </a:fld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74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060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143171FD-B7AC-489A-91BA-0D890728E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1182D"/>
              </a:clrFrom>
              <a:clrTo>
                <a:srgbClr val="01182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6" t="50499"/>
          <a:stretch/>
        </p:blipFill>
        <p:spPr>
          <a:xfrm>
            <a:off x="6561" y="3618316"/>
            <a:ext cx="12192000" cy="3401364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91D76DD4-9D40-448E-9305-3D575E9D2020}"/>
              </a:ext>
            </a:extLst>
          </p:cNvPr>
          <p:cNvSpPr/>
          <p:nvPr userDrawn="1"/>
        </p:nvSpPr>
        <p:spPr>
          <a:xfrm>
            <a:off x="6561" y="3239684"/>
            <a:ext cx="12192000" cy="345279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553138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812800" indent="-355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400">
                <a:solidFill>
                  <a:srgbClr val="189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2DA8A99-4E3F-420F-9E9E-17E9B84113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10585" y="364350"/>
            <a:ext cx="1554844" cy="353947"/>
          </a:xfrm>
          <a:prstGeom prst="rect">
            <a:avLst/>
          </a:prstGeom>
        </p:spPr>
      </p:pic>
      <p:sp>
        <p:nvSpPr>
          <p:cNvPr id="15" name="椭圆 14"/>
          <p:cNvSpPr/>
          <p:nvPr userDrawn="1"/>
        </p:nvSpPr>
        <p:spPr>
          <a:xfrm>
            <a:off x="11290928" y="6595549"/>
            <a:ext cx="246888" cy="246888"/>
          </a:xfrm>
          <a:prstGeom prst="ellipse">
            <a:avLst/>
          </a:prstGeom>
          <a:solidFill>
            <a:srgbClr val="18978B"/>
          </a:solidFill>
          <a:ln>
            <a:solidFill>
              <a:srgbClr val="138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822" y="257614"/>
            <a:ext cx="10515600" cy="617641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244B6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11430" y="6692474"/>
            <a:ext cx="12180570" cy="169469"/>
          </a:xfrm>
          <a:prstGeom prst="rect">
            <a:avLst/>
          </a:pr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-1270" y="6692474"/>
            <a:ext cx="759220" cy="169469"/>
          </a:xfrm>
          <a:prstGeom prst="rect">
            <a:avLst/>
          </a:prstGeom>
          <a:solidFill>
            <a:srgbClr val="244B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 userDrawn="1"/>
        </p:nvSpPr>
        <p:spPr>
          <a:xfrm flipV="1">
            <a:off x="326571" y="359908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3">
            <a:extLst>
              <a:ext uri="{FF2B5EF4-FFF2-40B4-BE49-F238E27FC236}">
                <a16:creationId xmlns:a16="http://schemas.microsoft.com/office/drawing/2014/main" id="{FACCFFF4-8704-47DE-8273-AF2E2A9719F8}"/>
              </a:ext>
            </a:extLst>
          </p:cNvPr>
          <p:cNvSpPr txBox="1"/>
          <p:nvPr userDrawn="1"/>
        </p:nvSpPr>
        <p:spPr>
          <a:xfrm>
            <a:off x="11268341" y="6589899"/>
            <a:ext cx="292061" cy="283147"/>
          </a:xfrm>
          <a:prstGeom prst="rect">
            <a:avLst/>
          </a:prstGeom>
        </p:spPr>
        <p:txBody>
          <a:bodyPr vert="horz" wrap="square" lIns="0" tIns="0" rIns="0" bIns="0" rtlCol="0" anchor="ctr" anchorCtr="1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5183D58-648D-4475-BEF8-624F48514A30}" type="slidenum"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‹#›</a:t>
            </a:fld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942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088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87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584BA11-5D4C-1551-F114-5040AF629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A83358-049F-5F46-91E5-54C9EFBD3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176183-9480-D0D1-6AD3-BD4BD99DC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C2B4F-B315-4AEE-AD0A-906BD70E9D26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7E4784-CE7B-5435-C635-BA9FCBBDDE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A765BB-9FC4-48EA-13F2-69E4F019C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B19D7-F1A2-43C4-8C0D-05B8FB51E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33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5" r:id="rId2"/>
    <p:sldLayoutId id="2147483673" r:id="rId3"/>
    <p:sldLayoutId id="2147483661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88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16" userDrawn="1">
          <p15:clr>
            <a:srgbClr val="F26B43"/>
          </p15:clr>
        </p15:guide>
        <p15:guide id="4" pos="7256" userDrawn="1">
          <p15:clr>
            <a:srgbClr val="F26B43"/>
          </p15:clr>
        </p15:guide>
        <p15:guide id="5" orient="horz" pos="648" userDrawn="1">
          <p15:clr>
            <a:srgbClr val="F26B43"/>
          </p15:clr>
        </p15:guide>
        <p15:guide id="6" orient="horz" pos="712" userDrawn="1">
          <p15:clr>
            <a:srgbClr val="F26B43"/>
          </p15:clr>
        </p15:guide>
        <p15:guide id="7" orient="horz" pos="3928" userDrawn="1">
          <p15:clr>
            <a:srgbClr val="F26B43"/>
          </p15:clr>
        </p15:guide>
        <p15:guide id="8" orient="horz" pos="3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2B2F23B-AF66-41A9-897D-44609AD9DFB7}" type="datetimeFigureOut">
              <a:rPr lang="zh-CN" altLang="en-US" smtClean="0"/>
              <a:t>2024/5/11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89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88">
          <p15:clr>
            <a:srgbClr val="F26B43"/>
          </p15:clr>
        </p15:guide>
        <p15:guide id="2" pos="3840">
          <p15:clr>
            <a:srgbClr val="F26B43"/>
          </p15:clr>
        </p15:guide>
        <p15:guide id="3" pos="416">
          <p15:clr>
            <a:srgbClr val="F26B43"/>
          </p15:clr>
        </p15:guide>
        <p15:guide id="4" pos="7256">
          <p15:clr>
            <a:srgbClr val="F26B43"/>
          </p15:clr>
        </p15:guide>
        <p15:guide id="5" orient="horz" pos="648">
          <p15:clr>
            <a:srgbClr val="F26B43"/>
          </p15:clr>
        </p15:guide>
        <p15:guide id="6" orient="horz" pos="712">
          <p15:clr>
            <a:srgbClr val="F26B43"/>
          </p15:clr>
        </p15:guide>
        <p15:guide id="7" orient="horz" pos="3928">
          <p15:clr>
            <a:srgbClr val="F26B43"/>
          </p15:clr>
        </p15:guide>
        <p15:guide id="8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llvm.org/docs/LangRef.html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3BAC671-3D5C-4A4A-82B0-38C33C8DD79E}"/>
              </a:ext>
            </a:extLst>
          </p:cNvPr>
          <p:cNvSpPr txBox="1">
            <a:spLocks/>
          </p:cNvSpPr>
          <p:nvPr/>
        </p:nvSpPr>
        <p:spPr>
          <a:xfrm>
            <a:off x="-14827" y="3411664"/>
            <a:ext cx="12192000" cy="4723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chemeClr val="tx1"/>
                </a:solidFill>
                <a:effectLst>
                  <a:outerShdw blurRad="50800" dist="50800" dir="5400000" algn="ctr" rotWithShape="0">
                    <a:srgbClr val="000000">
                      <a:alpha val="5000"/>
                    </a:srgbClr>
                  </a:outerShdw>
                </a:effectLst>
                <a:latin typeface="Centaur" panose="02030504050205020304" pitchFamily="18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Chapter 8  S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emantic Analysis And Intermediate Representations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CN" sz="4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图片 11" descr="徽标&#10;&#10;描述已自动生成">
            <a:extLst>
              <a:ext uri="{FF2B5EF4-FFF2-40B4-BE49-F238E27FC236}">
                <a16:creationId xmlns:a16="http://schemas.microsoft.com/office/drawing/2014/main" id="{A160F0C9-4020-426A-BD06-EA15AAFF5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213" y="84409"/>
            <a:ext cx="1323996" cy="1005857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EEE71E2C-0F62-4609-CFAA-C7FA8EF141B1}"/>
              </a:ext>
            </a:extLst>
          </p:cNvPr>
          <p:cNvSpPr/>
          <p:nvPr/>
        </p:nvSpPr>
        <p:spPr>
          <a:xfrm>
            <a:off x="1884" y="3938811"/>
            <a:ext cx="12206827" cy="292026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B1DD9DD-FBA7-3DCE-66A3-41C60D5DD100}"/>
              </a:ext>
            </a:extLst>
          </p:cNvPr>
          <p:cNvSpPr txBox="1"/>
          <p:nvPr/>
        </p:nvSpPr>
        <p:spPr>
          <a:xfrm>
            <a:off x="-22241" y="1200112"/>
            <a:ext cx="12206827" cy="869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4000"/>
              </a:lnSpc>
            </a:pPr>
            <a:r>
              <a:rPr kumimoji="1" lang="zh-CN" altLang="en-US" sz="4800" dirty="0">
                <a:solidFill>
                  <a:srgbClr val="244B6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rPr>
              <a:t>第</a:t>
            </a:r>
            <a:r>
              <a:rPr kumimoji="1" lang="en-US" altLang="zh-CN" sz="4800" dirty="0">
                <a:solidFill>
                  <a:srgbClr val="244B6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rPr>
              <a:t>8</a:t>
            </a:r>
            <a:r>
              <a:rPr kumimoji="1" lang="zh-CN" altLang="en-US" sz="4800" dirty="0">
                <a:solidFill>
                  <a:srgbClr val="244B6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rPr>
              <a:t>章  静态语义分析和中间代码生成</a:t>
            </a:r>
            <a:endParaRPr kumimoji="1" lang="zh-CN" altLang="en-US" sz="4800" i="0" u="none" strike="noStrike" kern="1200" cap="none" spc="0" normalizeH="0" baseline="0" noProof="0" dirty="0">
              <a:ln>
                <a:noFill/>
              </a:ln>
              <a:solidFill>
                <a:srgbClr val="244B6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Microsoft YaHei" charset="-122"/>
              <a:sym typeface="Arial" panose="020B0604020202020204" pitchFamily="34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FE14DE0-91E0-876D-C13B-697EE57C2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24" y="153827"/>
            <a:ext cx="3541853" cy="806294"/>
          </a:xfrm>
          <a:prstGeom prst="rect">
            <a:avLst/>
          </a:prstGeom>
        </p:spPr>
      </p:pic>
      <p:pic>
        <p:nvPicPr>
          <p:cNvPr id="20" name="图片 19" descr="图形用户界面, 应用程序&#10;&#10;描述已自动生成">
            <a:extLst>
              <a:ext uri="{FF2B5EF4-FFF2-40B4-BE49-F238E27FC236}">
                <a16:creationId xmlns:a16="http://schemas.microsoft.com/office/drawing/2014/main" id="{28B648E9-E192-B936-1E35-FBC7F6958C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28110"/>
            <a:ext cx="12192000" cy="2933700"/>
          </a:xfrm>
          <a:prstGeom prst="rect">
            <a:avLst/>
          </a:prstGeom>
        </p:spPr>
      </p:pic>
      <p:pic>
        <p:nvPicPr>
          <p:cNvPr id="18" name="图片 17" descr="卡通人物&#10;&#10;低可信度描述已自动生成">
            <a:extLst>
              <a:ext uri="{FF2B5EF4-FFF2-40B4-BE49-F238E27FC236}">
                <a16:creationId xmlns:a16="http://schemas.microsoft.com/office/drawing/2014/main" id="{93F1A415-B7E3-78CE-1067-C15323FABF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9926" y="6003969"/>
            <a:ext cx="2170180" cy="74676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AA7DAD21-EA5A-CF83-A862-0CA1FE2DD0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51666" y="2177190"/>
            <a:ext cx="688894" cy="72563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A99D232-212E-48A7-83D2-C54EC2FED19E}"/>
              </a:ext>
            </a:extLst>
          </p:cNvPr>
          <p:cNvSpPr txBox="1"/>
          <p:nvPr/>
        </p:nvSpPr>
        <p:spPr>
          <a:xfrm>
            <a:off x="4685021" y="2085046"/>
            <a:ext cx="3945272" cy="869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4000"/>
              </a:lnSpc>
            </a:pPr>
            <a:r>
              <a:rPr kumimoji="1" lang="zh-CN" alt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rPr>
              <a:t>中间代码生成</a:t>
            </a:r>
            <a:endParaRPr kumimoji="1" lang="zh-CN" altLang="en-US" sz="480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Microsoft YaHei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872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2D563FC-1E62-0C5A-4740-9623B99EB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7789904" cy="727900"/>
          </a:xfrm>
        </p:spPr>
        <p:txBody>
          <a:bodyPr/>
          <a:lstStyle/>
          <a:p>
            <a:r>
              <a:rPr lang="zh-CN" altLang="en-US" dirty="0"/>
              <a:t>中间代码 </a:t>
            </a:r>
            <a:r>
              <a:rPr lang="en-US" altLang="zh-CN" dirty="0"/>
              <a:t>- TAC 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9BDEA9-0676-0386-829B-1D55879A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7CE918-E132-66CA-C979-07D3919B4442}"/>
              </a:ext>
            </a:extLst>
          </p:cNvPr>
          <p:cNvSpPr txBox="1">
            <a:spLocks noChangeArrowheads="1"/>
          </p:cNvSpPr>
          <p:nvPr/>
        </p:nvSpPr>
        <p:spPr>
          <a:xfrm>
            <a:off x="516961" y="1690171"/>
            <a:ext cx="5486400" cy="4978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FC000"/>
              </a:buClr>
              <a:defRPr/>
            </a:pPr>
            <a:r>
              <a:rPr lang="en-US" altLang="zh-CN" sz="2400" dirty="0">
                <a:solidFill>
                  <a:srgbClr val="0000FF"/>
                </a:solidFill>
              </a:rPr>
              <a:t>do </a:t>
            </a:r>
            <a:r>
              <a:rPr lang="en-US" altLang="zh-CN" sz="2400" dirty="0" err="1">
                <a:solidFill>
                  <a:srgbClr val="0000FF"/>
                </a:solidFill>
              </a:rPr>
              <a:t>i</a:t>
            </a:r>
            <a:r>
              <a:rPr lang="en-US" altLang="zh-CN" sz="2400" dirty="0">
                <a:solidFill>
                  <a:srgbClr val="0000FF"/>
                </a:solidFill>
              </a:rPr>
              <a:t> := </a:t>
            </a:r>
            <a:r>
              <a:rPr lang="en-US" altLang="zh-CN" sz="2400" dirty="0" err="1">
                <a:solidFill>
                  <a:srgbClr val="0000FF"/>
                </a:solidFill>
              </a:rPr>
              <a:t>i</a:t>
            </a:r>
            <a:r>
              <a:rPr lang="en-US" altLang="zh-CN" sz="2400" dirty="0">
                <a:solidFill>
                  <a:srgbClr val="0000FF"/>
                </a:solidFill>
              </a:rPr>
              <a:t> + 1;  while (a[</a:t>
            </a:r>
            <a:r>
              <a:rPr lang="en-US" altLang="zh-CN" sz="2400" dirty="0" err="1">
                <a:solidFill>
                  <a:srgbClr val="0000FF"/>
                </a:solidFill>
              </a:rPr>
              <a:t>i</a:t>
            </a:r>
            <a:r>
              <a:rPr lang="en-US" altLang="zh-CN" sz="2400" dirty="0">
                <a:solidFill>
                  <a:srgbClr val="0000FF"/>
                </a:solidFill>
              </a:rPr>
              <a:t>] &lt; v);</a:t>
            </a:r>
            <a:r>
              <a:rPr lang="zh-CN" altLang="en-US" sz="2400" dirty="0">
                <a:solidFill>
                  <a:srgbClr val="0000FF"/>
                </a:solidFill>
              </a:rPr>
              <a:t>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8F65C22-1CAF-7D00-1449-508F3CFCF2CA}"/>
              </a:ext>
            </a:extLst>
          </p:cNvPr>
          <p:cNvSpPr txBox="1"/>
          <p:nvPr/>
        </p:nvSpPr>
        <p:spPr>
          <a:xfrm>
            <a:off x="1086213" y="2566709"/>
            <a:ext cx="255935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L: t1 := </a:t>
            </a:r>
            <a:r>
              <a:rPr lang="en-US" altLang="zh-CN" sz="2400" dirty="0" err="1">
                <a:latin typeface="+mn-ea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+1</a:t>
            </a:r>
          </a:p>
          <a:p>
            <a:pPr algn="l"/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   </a:t>
            </a:r>
            <a:r>
              <a:rPr lang="en-US" altLang="zh-CN" sz="2400" dirty="0" err="1">
                <a:latin typeface="+mn-ea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:= t1</a:t>
            </a:r>
          </a:p>
          <a:p>
            <a:pPr algn="l"/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   t2 := </a:t>
            </a:r>
            <a:r>
              <a:rPr lang="en-US" altLang="zh-CN" sz="2400" dirty="0" err="1">
                <a:latin typeface="+mn-ea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* 4</a:t>
            </a:r>
          </a:p>
          <a:p>
            <a:pPr algn="l"/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   t3 := a[t2]</a:t>
            </a:r>
          </a:p>
          <a:p>
            <a:pPr algn="l"/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   if t3&lt;v </a:t>
            </a:r>
            <a:r>
              <a:rPr lang="en-US" altLang="zh-CN" sz="2400" dirty="0" err="1">
                <a:latin typeface="+mn-ea"/>
                <a:cs typeface="Times New Roman" panose="02020603050405020304" pitchFamily="18" charset="0"/>
              </a:rPr>
              <a:t>goto</a:t>
            </a:r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L</a:t>
            </a:r>
            <a:endParaRPr lang="zh-CN" altLang="en-US" sz="24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06EA6CB-A3E3-6001-164F-46DDF1B7749D}"/>
              </a:ext>
            </a:extLst>
          </p:cNvPr>
          <p:cNvSpPr txBox="1"/>
          <p:nvPr/>
        </p:nvSpPr>
        <p:spPr>
          <a:xfrm>
            <a:off x="738051" y="5586573"/>
            <a:ext cx="38811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</a:rPr>
              <a:t>设</a:t>
            </a:r>
            <a:r>
              <a:rPr lang="en-US" altLang="zh-CN" sz="2000" dirty="0">
                <a:latin typeface="微软雅黑" panose="020B0503020204020204" pitchFamily="34" charset="-122"/>
              </a:rPr>
              <a:t>i, a[</a:t>
            </a:r>
            <a:r>
              <a:rPr lang="en-US" altLang="zh-CN" sz="2000" dirty="0" err="1">
                <a:latin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</a:rPr>
              <a:t>],v</a:t>
            </a:r>
            <a:r>
              <a:rPr lang="zh-CN" altLang="en-US" sz="2000" dirty="0">
                <a:latin typeface="微软雅黑" panose="020B0503020204020204" pitchFamily="34" charset="-122"/>
              </a:rPr>
              <a:t>均为</a:t>
            </a:r>
            <a:r>
              <a:rPr lang="en-US" altLang="zh-CN" sz="2000" dirty="0">
                <a:latin typeface="微软雅黑" panose="020B0503020204020204" pitchFamily="34" charset="-122"/>
              </a:rPr>
              <a:t>int</a:t>
            </a:r>
            <a:r>
              <a:rPr lang="zh-CN" altLang="en-US" sz="2000" dirty="0">
                <a:latin typeface="微软雅黑" panose="020B0503020204020204" pitchFamily="34" charset="-122"/>
              </a:rPr>
              <a:t>类型，占</a:t>
            </a:r>
            <a:r>
              <a:rPr lang="en-US" altLang="zh-CN" sz="2000" dirty="0">
                <a:latin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</a:rPr>
              <a:t>字节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BE8688A-C721-BBDC-F47F-E4FD7AFC6F43}"/>
              </a:ext>
            </a:extLst>
          </p:cNvPr>
          <p:cNvSpPr/>
          <p:nvPr/>
        </p:nvSpPr>
        <p:spPr>
          <a:xfrm>
            <a:off x="3645568" y="4584022"/>
            <a:ext cx="132348" cy="842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023E2D4-C480-53B4-3E40-1D304217780D}"/>
              </a:ext>
            </a:extLst>
          </p:cNvPr>
          <p:cNvSpPr/>
          <p:nvPr/>
        </p:nvSpPr>
        <p:spPr>
          <a:xfrm>
            <a:off x="2546299" y="2855771"/>
            <a:ext cx="132348" cy="842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连接符: 曲线 14">
            <a:extLst>
              <a:ext uri="{FF2B5EF4-FFF2-40B4-BE49-F238E27FC236}">
                <a16:creationId xmlns:a16="http://schemas.microsoft.com/office/drawing/2014/main" id="{3AB1E061-F8EC-505B-15E8-7B4574A2F6B2}"/>
              </a:ext>
            </a:extLst>
          </p:cNvPr>
          <p:cNvCxnSpPr>
            <a:cxnSpLocks/>
            <a:stCxn id="5" idx="2"/>
            <a:endCxn id="14" idx="1"/>
          </p:cNvCxnSpPr>
          <p:nvPr/>
        </p:nvCxnSpPr>
        <p:spPr>
          <a:xfrm rot="5400000" flipH="1">
            <a:off x="871065" y="3010875"/>
            <a:ext cx="1688912" cy="1300740"/>
          </a:xfrm>
          <a:prstGeom prst="curvedConnector4">
            <a:avLst>
              <a:gd name="adj1" fmla="val -13535"/>
              <a:gd name="adj2" fmla="val 117575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7FBD2B48-356C-7F59-7D88-2936284A49D9}"/>
              </a:ext>
            </a:extLst>
          </p:cNvPr>
          <p:cNvSpPr txBox="1"/>
          <p:nvPr/>
        </p:nvSpPr>
        <p:spPr>
          <a:xfrm>
            <a:off x="5718371" y="2604825"/>
            <a:ext cx="346986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100: t1 := </a:t>
            </a:r>
            <a:r>
              <a:rPr lang="en-US" altLang="zh-CN" sz="2400" dirty="0" err="1">
                <a:latin typeface="+mn-ea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+1</a:t>
            </a:r>
          </a:p>
          <a:p>
            <a:pPr algn="l"/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101:  </a:t>
            </a:r>
            <a:r>
              <a:rPr lang="en-US" altLang="zh-CN" sz="2400" dirty="0" err="1">
                <a:latin typeface="+mn-ea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:= t1</a:t>
            </a:r>
          </a:p>
          <a:p>
            <a:pPr algn="l"/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102:  t2 := </a:t>
            </a:r>
            <a:r>
              <a:rPr lang="en-US" altLang="zh-CN" sz="2400" dirty="0" err="1">
                <a:latin typeface="+mn-ea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* 4</a:t>
            </a:r>
          </a:p>
          <a:p>
            <a:pPr algn="l"/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103:  t3 := a[t2]</a:t>
            </a:r>
          </a:p>
          <a:p>
            <a:pPr algn="l"/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104:   if t3&lt;v </a:t>
            </a:r>
            <a:r>
              <a:rPr lang="en-US" altLang="zh-CN" sz="2400" dirty="0" err="1">
                <a:latin typeface="+mn-ea"/>
                <a:cs typeface="Times New Roman" panose="02020603050405020304" pitchFamily="18" charset="0"/>
              </a:rPr>
              <a:t>goto</a:t>
            </a:r>
            <a:r>
              <a:rPr lang="en-US" altLang="zh-CN" sz="2400" dirty="0">
                <a:latin typeface="+mn-ea"/>
                <a:cs typeface="Times New Roman" panose="02020603050405020304" pitchFamily="18" charset="0"/>
              </a:rPr>
              <a:t> 100</a:t>
            </a:r>
            <a:endParaRPr lang="zh-CN" altLang="en-US" sz="24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89DC895-1D57-DE4F-E139-A8058F90A50F}"/>
              </a:ext>
            </a:extLst>
          </p:cNvPr>
          <p:cNvSpPr/>
          <p:nvPr/>
        </p:nvSpPr>
        <p:spPr>
          <a:xfrm>
            <a:off x="1065151" y="2777806"/>
            <a:ext cx="133564" cy="77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8434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2D563FC-1E62-0C5A-4740-9623B99EB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中间代码 </a:t>
            </a:r>
            <a:r>
              <a:rPr lang="en-US" altLang="zh-CN" dirty="0"/>
              <a:t>– SSA (</a:t>
            </a:r>
            <a:r>
              <a:rPr lang="zh-CN" altLang="en-US" dirty="0"/>
              <a:t>静态单赋值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9BDEA9-0676-0386-829B-1D55879A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24ECDF0-F47C-14CF-85E3-5EF7490CA558}"/>
              </a:ext>
            </a:extLst>
          </p:cNvPr>
          <p:cNvSpPr txBox="1"/>
          <p:nvPr/>
        </p:nvSpPr>
        <p:spPr>
          <a:xfrm>
            <a:off x="1176254" y="2316168"/>
            <a:ext cx="1715336" cy="31700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x ← 5</a:t>
            </a:r>
          </a:p>
          <a:p>
            <a:r>
              <a:rPr lang="en-US" altLang="zh-CN" sz="2000" dirty="0"/>
              <a:t>x ← x – 3</a:t>
            </a:r>
          </a:p>
          <a:p>
            <a:r>
              <a:rPr lang="en-US" altLang="zh-CN" sz="2000" dirty="0"/>
              <a:t>if x &lt; 3</a:t>
            </a:r>
          </a:p>
          <a:p>
            <a:r>
              <a:rPr lang="en-US" altLang="zh-CN" sz="2000" dirty="0"/>
              <a:t>then </a:t>
            </a:r>
          </a:p>
          <a:p>
            <a:r>
              <a:rPr lang="en-US" altLang="zh-CN" sz="2000" dirty="0"/>
              <a:t>    y ← x *</a:t>
            </a:r>
            <a:r>
              <a:rPr lang="zh-CN" altLang="en-US" sz="2000" dirty="0"/>
              <a:t>２</a:t>
            </a:r>
            <a:endParaRPr lang="en-US" altLang="zh-CN" sz="2000" dirty="0"/>
          </a:p>
          <a:p>
            <a:r>
              <a:rPr lang="zh-CN" altLang="en-US" sz="2000" dirty="0"/>
              <a:t>　ｗ</a:t>
            </a:r>
            <a:r>
              <a:rPr lang="en-US" altLang="zh-CN" sz="2000" dirty="0"/>
              <a:t>← </a:t>
            </a:r>
            <a:r>
              <a:rPr lang="zh-CN" altLang="en-US" sz="2000" dirty="0"/>
              <a:t>ｙ</a:t>
            </a:r>
            <a:endParaRPr lang="en-US" altLang="zh-CN" sz="2000" dirty="0"/>
          </a:p>
          <a:p>
            <a:r>
              <a:rPr lang="en-US" altLang="zh-CN" sz="2000" dirty="0"/>
              <a:t>else</a:t>
            </a:r>
          </a:p>
          <a:p>
            <a:r>
              <a:rPr lang="en-US" altLang="zh-CN" sz="2000" dirty="0"/>
              <a:t>    y ← x – 3</a:t>
            </a:r>
          </a:p>
          <a:p>
            <a:r>
              <a:rPr lang="en-US" altLang="zh-CN" sz="2000" dirty="0"/>
              <a:t>w ← x - y</a:t>
            </a:r>
          </a:p>
          <a:p>
            <a:r>
              <a:rPr lang="en-US" altLang="zh-CN" sz="2000" dirty="0"/>
              <a:t>z ← x + y </a:t>
            </a:r>
            <a:endParaRPr lang="zh-CN" altLang="en-US" sz="2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D191606-3EDA-3B17-3772-5D90144BE928}"/>
              </a:ext>
            </a:extLst>
          </p:cNvPr>
          <p:cNvSpPr txBox="1"/>
          <p:nvPr/>
        </p:nvSpPr>
        <p:spPr>
          <a:xfrm>
            <a:off x="4442602" y="2163456"/>
            <a:ext cx="2416776" cy="34778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x</a:t>
            </a:r>
            <a:r>
              <a:rPr lang="en-US" altLang="zh-CN" sz="2000" baseline="-25000" dirty="0"/>
              <a:t>1</a:t>
            </a:r>
            <a:r>
              <a:rPr lang="en-US" altLang="zh-CN" sz="2000" dirty="0"/>
              <a:t> ← 5</a:t>
            </a:r>
          </a:p>
          <a:p>
            <a:r>
              <a:rPr lang="en-US" altLang="zh-CN" sz="2000" dirty="0"/>
              <a:t>x</a:t>
            </a:r>
            <a:r>
              <a:rPr lang="en-US" altLang="zh-CN" sz="2000" baseline="-25000" dirty="0"/>
              <a:t>2</a:t>
            </a:r>
            <a:r>
              <a:rPr lang="en-US" altLang="zh-CN" sz="2000" dirty="0"/>
              <a:t> ← x</a:t>
            </a:r>
            <a:r>
              <a:rPr lang="en-US" altLang="zh-CN" sz="2000" baseline="-25000" dirty="0"/>
              <a:t>1</a:t>
            </a:r>
            <a:r>
              <a:rPr lang="en-US" altLang="zh-CN" sz="2000" dirty="0"/>
              <a:t> – 3</a:t>
            </a:r>
          </a:p>
          <a:p>
            <a:r>
              <a:rPr lang="en-US" altLang="zh-CN" sz="2000" dirty="0"/>
              <a:t>if x</a:t>
            </a:r>
            <a:r>
              <a:rPr lang="en-US" altLang="zh-CN" sz="2000" baseline="-25000" dirty="0"/>
              <a:t>2</a:t>
            </a:r>
            <a:r>
              <a:rPr lang="en-US" altLang="zh-CN" sz="2000" dirty="0"/>
              <a:t> &lt; 3</a:t>
            </a:r>
          </a:p>
          <a:p>
            <a:r>
              <a:rPr lang="en-US" altLang="zh-CN" sz="2000" dirty="0"/>
              <a:t>then </a:t>
            </a:r>
          </a:p>
          <a:p>
            <a:r>
              <a:rPr lang="en-US" altLang="zh-CN" sz="2000" dirty="0"/>
              <a:t>    y</a:t>
            </a:r>
            <a:r>
              <a:rPr lang="en-US" altLang="zh-CN" sz="2000" baseline="-25000" dirty="0"/>
              <a:t>1</a:t>
            </a:r>
            <a:r>
              <a:rPr lang="en-US" altLang="zh-CN" sz="2000" dirty="0"/>
              <a:t> ← x</a:t>
            </a:r>
            <a:r>
              <a:rPr lang="en-US" altLang="zh-CN" sz="2000" baseline="-25000" dirty="0"/>
              <a:t>2</a:t>
            </a:r>
            <a:r>
              <a:rPr lang="en-US" altLang="zh-CN" sz="2000" dirty="0"/>
              <a:t> *</a:t>
            </a:r>
            <a:r>
              <a:rPr lang="zh-CN" altLang="en-US" sz="2000" dirty="0"/>
              <a:t>２</a:t>
            </a:r>
            <a:endParaRPr lang="en-US" altLang="zh-CN" sz="2000" dirty="0"/>
          </a:p>
          <a:p>
            <a:r>
              <a:rPr lang="zh-CN" altLang="en-US" sz="2000" dirty="0"/>
              <a:t>　ｗ</a:t>
            </a:r>
            <a:r>
              <a:rPr lang="en-US" altLang="zh-CN" sz="2000" baseline="-25000" dirty="0"/>
              <a:t>1</a:t>
            </a:r>
            <a:r>
              <a:rPr lang="en-US" altLang="zh-CN" sz="2000" dirty="0"/>
              <a:t>← y</a:t>
            </a:r>
            <a:r>
              <a:rPr lang="en-US" altLang="zh-CN" sz="2000" baseline="-25000" dirty="0"/>
              <a:t>1</a:t>
            </a:r>
          </a:p>
          <a:p>
            <a:r>
              <a:rPr lang="en-US" altLang="zh-CN" sz="2000" dirty="0"/>
              <a:t>else</a:t>
            </a:r>
          </a:p>
          <a:p>
            <a:r>
              <a:rPr lang="en-US" altLang="zh-CN" sz="2000" dirty="0"/>
              <a:t>    y</a:t>
            </a:r>
            <a:r>
              <a:rPr lang="en-US" altLang="zh-CN" sz="2000" baseline="-25000" dirty="0"/>
              <a:t>2</a:t>
            </a:r>
            <a:r>
              <a:rPr lang="en-US" altLang="zh-CN" sz="2000" dirty="0"/>
              <a:t> ← x</a:t>
            </a:r>
            <a:r>
              <a:rPr lang="en-US" altLang="zh-CN" sz="2000" baseline="-25000" dirty="0"/>
              <a:t>2</a:t>
            </a:r>
            <a:r>
              <a:rPr lang="en-US" altLang="zh-CN" sz="2000" dirty="0"/>
              <a:t> – 3</a:t>
            </a:r>
          </a:p>
          <a:p>
            <a:r>
              <a:rPr lang="en-US" altLang="zh-CN" sz="2000" dirty="0"/>
              <a:t>y</a:t>
            </a:r>
            <a:r>
              <a:rPr lang="en-US" altLang="zh-CN" sz="2000" baseline="-25000" dirty="0"/>
              <a:t>3</a:t>
            </a:r>
            <a:r>
              <a:rPr lang="en-US" altLang="zh-CN" sz="2000" dirty="0"/>
              <a:t> ← </a:t>
            </a:r>
            <a:r>
              <a:rPr lang="el-GR" altLang="zh-CN" sz="2000" dirty="0"/>
              <a:t>Φ</a:t>
            </a:r>
            <a:r>
              <a:rPr lang="en-US" altLang="zh-CN" sz="2000" dirty="0"/>
              <a:t>(y</a:t>
            </a:r>
            <a:r>
              <a:rPr lang="en-US" altLang="zh-CN" sz="2000" baseline="-25000" dirty="0"/>
              <a:t>1</a:t>
            </a:r>
            <a:r>
              <a:rPr lang="en-US" altLang="zh-CN" sz="2000" dirty="0"/>
              <a:t>,y</a:t>
            </a:r>
            <a:r>
              <a:rPr lang="en-US" altLang="zh-CN" sz="2000" baseline="-25000" dirty="0"/>
              <a:t>2</a:t>
            </a:r>
            <a:r>
              <a:rPr lang="en-US" altLang="zh-CN" sz="2000" dirty="0"/>
              <a:t>)</a:t>
            </a:r>
          </a:p>
          <a:p>
            <a:r>
              <a:rPr lang="en-US" altLang="zh-CN" sz="2000" dirty="0"/>
              <a:t>w</a:t>
            </a:r>
            <a:r>
              <a:rPr lang="en-US" altLang="zh-CN" sz="2000" baseline="-25000" dirty="0"/>
              <a:t>2</a:t>
            </a:r>
            <a:r>
              <a:rPr lang="en-US" altLang="zh-CN" sz="2000" dirty="0"/>
              <a:t> ← x</a:t>
            </a:r>
            <a:r>
              <a:rPr lang="en-US" altLang="zh-CN" sz="2000" baseline="-25000" dirty="0"/>
              <a:t>2</a:t>
            </a:r>
            <a:r>
              <a:rPr lang="en-US" altLang="zh-CN" sz="2000" dirty="0"/>
              <a:t> – y</a:t>
            </a:r>
            <a:r>
              <a:rPr lang="en-US" altLang="zh-CN" sz="2000" baseline="-25000" dirty="0"/>
              <a:t>3</a:t>
            </a:r>
          </a:p>
          <a:p>
            <a:r>
              <a:rPr lang="en-US" altLang="zh-CN" sz="2000" dirty="0"/>
              <a:t>z</a:t>
            </a:r>
            <a:r>
              <a:rPr lang="en-US" altLang="zh-CN" sz="2000" baseline="-25000" dirty="0"/>
              <a:t>1</a:t>
            </a:r>
            <a:r>
              <a:rPr lang="en-US" altLang="zh-CN" sz="2000" dirty="0"/>
              <a:t> ← x</a:t>
            </a:r>
            <a:r>
              <a:rPr lang="en-US" altLang="zh-CN" sz="2000" baseline="-25000" dirty="0"/>
              <a:t>2</a:t>
            </a:r>
            <a:r>
              <a:rPr lang="en-US" altLang="zh-CN" sz="2000" dirty="0"/>
              <a:t> + y</a:t>
            </a:r>
            <a:r>
              <a:rPr lang="en-US" altLang="zh-CN" sz="2000" baseline="-25000" dirty="0"/>
              <a:t>3</a:t>
            </a:r>
            <a:r>
              <a:rPr lang="en-US" altLang="zh-CN" sz="2000" dirty="0"/>
              <a:t> </a:t>
            </a:r>
            <a:endParaRPr lang="zh-CN" altLang="en-US" sz="2000" dirty="0"/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7FFE3842-F92C-14BC-7873-B41235CC84B4}"/>
              </a:ext>
            </a:extLst>
          </p:cNvPr>
          <p:cNvSpPr/>
          <p:nvPr/>
        </p:nvSpPr>
        <p:spPr>
          <a:xfrm>
            <a:off x="3320415" y="3644268"/>
            <a:ext cx="788670" cy="395285"/>
          </a:xfrm>
          <a:prstGeom prst="rightArrow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00D3E5A-505A-98D6-50EB-3CB0541EA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0390" y="1715010"/>
            <a:ext cx="2808477" cy="437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31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2D563FC-1E62-0C5A-4740-9623B99EB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52230"/>
          </a:xfrm>
        </p:spPr>
        <p:txBody>
          <a:bodyPr/>
          <a:lstStyle/>
          <a:p>
            <a:r>
              <a:rPr lang="zh-CN" altLang="en-US" dirty="0"/>
              <a:t>中间代码 </a:t>
            </a:r>
            <a:r>
              <a:rPr lang="en-US" altLang="zh-CN" dirty="0"/>
              <a:t>– LLVM IR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9BDEA9-0676-0386-829B-1D55879A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A2B1329-3A2C-4F22-5522-77E4FBCC4462}"/>
              </a:ext>
            </a:extLst>
          </p:cNvPr>
          <p:cNvSpPr txBox="1"/>
          <p:nvPr/>
        </p:nvSpPr>
        <p:spPr>
          <a:xfrm>
            <a:off x="487822" y="1714500"/>
            <a:ext cx="60979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3220" marR="0" lvl="0" indent="0" algn="l" defTabSz="914400" rtl="0" eaLnBrk="1" fontAlgn="auto" latinLnBrk="0" hangingPunct="1">
              <a:lnSpc>
                <a:spcPct val="100000"/>
              </a:lnSpc>
              <a:spcBef>
                <a:spcPts val="7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altLang="zh-CN" sz="2000" b="0" i="0" u="heavy" strike="noStrike" kern="1200" cap="none" spc="-5" normalizeH="0" baseline="0" noProof="0" dirty="0">
                <a:ln>
                  <a:noFill/>
                </a:ln>
                <a:solidFill>
                  <a:srgbClr val="0462C1"/>
                </a:solidFill>
                <a:effectLst/>
                <a:uLnTx/>
                <a:uFill>
                  <a:solidFill>
                    <a:srgbClr val="0462C1"/>
                  </a:solidFill>
                </a:uFill>
                <a:latin typeface="+mn-ea"/>
                <a:cs typeface="Verdana"/>
                <a:hlinkClick r:id="rId2"/>
              </a:rPr>
              <a:t>http://llvm.org/docs/LangRef.html</a:t>
            </a:r>
            <a:endParaRPr kumimoji="0" lang="fr-FR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Verdan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6267665-8FE5-1383-FD6A-A6F7F8F7EBD0}"/>
              </a:ext>
            </a:extLst>
          </p:cNvPr>
          <p:cNvSpPr txBox="1"/>
          <p:nvPr/>
        </p:nvSpPr>
        <p:spPr>
          <a:xfrm>
            <a:off x="876777" y="2373504"/>
            <a:ext cx="10126646" cy="3603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10845" indent="-398780">
              <a:spcBef>
                <a:spcPts val="700"/>
              </a:spcBef>
              <a:buSzPct val="79545"/>
              <a:buFont typeface="Wingdings"/>
              <a:buChar char=""/>
              <a:tabLst>
                <a:tab pos="410845" algn="l"/>
                <a:tab pos="411480" algn="l"/>
              </a:tabLst>
              <a:defRPr/>
            </a:pPr>
            <a:r>
              <a:rPr lang="fr-FR" altLang="zh-CN" sz="2200" dirty="0">
                <a:solidFill>
                  <a:srgbClr val="404040"/>
                </a:solidFill>
                <a:latin typeface="微软雅黑"/>
              </a:rPr>
              <a:t>LLVM IR </a:t>
            </a:r>
            <a:r>
              <a:rPr lang="zh-CN" altLang="en-US" sz="2200" dirty="0">
                <a:solidFill>
                  <a:srgbClr val="404040"/>
                </a:solidFill>
                <a:latin typeface="微软雅黑"/>
              </a:rPr>
              <a:t>是一种低级语言</a:t>
            </a:r>
            <a:endParaRPr lang="en-US" altLang="zh-CN" sz="2200" dirty="0">
              <a:solidFill>
                <a:srgbClr val="404040"/>
              </a:solidFill>
              <a:latin typeface="微软雅黑"/>
            </a:endParaRPr>
          </a:p>
          <a:p>
            <a:pPr marL="410845" indent="-398780">
              <a:spcBef>
                <a:spcPts val="700"/>
              </a:spcBef>
              <a:buSzPct val="79545"/>
              <a:buFont typeface="Wingdings"/>
              <a:buChar char=""/>
              <a:tabLst>
                <a:tab pos="410845" algn="l"/>
                <a:tab pos="411480" algn="l"/>
              </a:tabLst>
              <a:defRPr/>
            </a:pPr>
            <a:r>
              <a:rPr lang="zh-CN" altLang="en-US" sz="2200" dirty="0">
                <a:solidFill>
                  <a:srgbClr val="404040"/>
                </a:solidFill>
                <a:latin typeface="微软雅黑"/>
              </a:rPr>
              <a:t>提供关于程序的高级信息，支持复杂分析与变换</a:t>
            </a:r>
          </a:p>
          <a:p>
            <a:pPr marL="410845" indent="-398780">
              <a:spcBef>
                <a:spcPts val="700"/>
              </a:spcBef>
              <a:buSzPct val="79545"/>
              <a:buFont typeface="Wingdings"/>
              <a:buChar char=""/>
              <a:tabLst>
                <a:tab pos="410845" algn="l"/>
                <a:tab pos="411480" algn="l"/>
              </a:tabLst>
              <a:defRPr/>
            </a:pPr>
            <a:r>
              <a:rPr lang="zh-CN" altLang="en-US" sz="2200" dirty="0">
                <a:solidFill>
                  <a:srgbClr val="404040"/>
                </a:solidFill>
                <a:latin typeface="微软雅黑"/>
              </a:rPr>
              <a:t>低级</a:t>
            </a:r>
            <a:r>
              <a:rPr lang="en-US" altLang="zh-CN" sz="2200" dirty="0">
                <a:solidFill>
                  <a:srgbClr val="404040"/>
                </a:solidFill>
                <a:latin typeface="微软雅黑"/>
              </a:rPr>
              <a:t>low level</a:t>
            </a:r>
            <a:r>
              <a:rPr lang="zh-CN" altLang="en-US" sz="2200" dirty="0">
                <a:solidFill>
                  <a:srgbClr val="404040"/>
                </a:solidFill>
                <a:latin typeface="微软雅黑"/>
              </a:rPr>
              <a:t>：足以表示任意程序，允许广泛优化</a:t>
            </a:r>
            <a:endParaRPr lang="en-US" altLang="zh-CN" sz="2200" dirty="0">
              <a:solidFill>
                <a:srgbClr val="404040"/>
              </a:solidFill>
              <a:latin typeface="微软雅黑"/>
            </a:endParaRPr>
          </a:p>
          <a:p>
            <a:pPr marL="410845" indent="-398780">
              <a:spcBef>
                <a:spcPts val="700"/>
              </a:spcBef>
              <a:buSzPct val="79545"/>
              <a:buFont typeface="Wingdings"/>
              <a:buChar char=""/>
              <a:tabLst>
                <a:tab pos="410845" algn="l"/>
                <a:tab pos="411480" algn="l"/>
              </a:tabLst>
              <a:defRPr/>
            </a:pPr>
            <a:endParaRPr lang="zh-CN" altLang="en-US" sz="2200" dirty="0">
              <a:solidFill>
                <a:srgbClr val="404040"/>
              </a:solidFill>
              <a:latin typeface="微软雅黑"/>
            </a:endParaRPr>
          </a:p>
          <a:p>
            <a:pPr marL="410845" marR="0" lvl="0" indent="-398780" algn="l" defTabSz="914400" rtl="0" eaLnBrk="1" fontAlgn="auto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79545"/>
              <a:buFont typeface="Wingdings"/>
              <a:buChar char=""/>
              <a:tabLst>
                <a:tab pos="410845" algn="l"/>
                <a:tab pos="411480" algn="l"/>
              </a:tabLst>
              <a:defRPr/>
            </a:pP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RISC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风格的三地址代码</a:t>
            </a: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+mn-ea"/>
              <a:cs typeface="微软雅黑"/>
            </a:endParaRPr>
          </a:p>
          <a:p>
            <a:pPr marL="410845" marR="0" lvl="0" indent="-39878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79545"/>
              <a:buFont typeface="Wingdings"/>
              <a:buChar char=""/>
              <a:tabLst>
                <a:tab pos="410845" algn="l"/>
                <a:tab pos="411480" algn="l"/>
              </a:tabLst>
              <a:defRPr/>
            </a:pPr>
            <a:r>
              <a:rPr kumimoji="0" lang="en-US" altLang="zh-CN" sz="2200" b="0" i="0" u="none" strike="noStrike" kern="1200" cap="none" spc="-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SSA</a:t>
            </a:r>
            <a:r>
              <a:rPr kumimoji="0" lang="zh-CN" altLang="en-US" sz="2200" b="0" i="0" u="none" strike="noStrike" kern="1200" cap="none" spc="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 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形式</a:t>
            </a:r>
            <a:r>
              <a:rPr kumimoji="0" lang="zh-CN" altLang="en-US" sz="2200" b="0" i="0" u="none" strike="noStrike" kern="1200" cap="none" spc="-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 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+ 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无限的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虚拟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寄存器</a:t>
            </a: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+mn-ea"/>
              <a:cs typeface="微软雅黑"/>
            </a:endParaRPr>
          </a:p>
          <a:p>
            <a:pPr marL="410845" marR="0" lvl="0" indent="-39878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79545"/>
              <a:buFont typeface="Wingdings"/>
              <a:buChar char=""/>
              <a:tabLst>
                <a:tab pos="410845" algn="l"/>
                <a:tab pos="411480" algn="l"/>
              </a:tabLst>
              <a:defRPr/>
            </a:pPr>
            <a:r>
              <a:rPr kumimoji="0" lang="zh-CN" altLang="en-US" sz="2200" b="0" i="0" u="none" strike="noStrike" kern="1200" cap="none" spc="-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简单、低级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的</a:t>
            </a:r>
            <a:r>
              <a:rPr kumimoji="0" lang="zh-CN" altLang="en-US" sz="2200" b="0" i="0" u="none" strike="noStrike" kern="1200" cap="none" spc="-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控制流</a:t>
            </a:r>
            <a:r>
              <a:rPr kumimoji="0" lang="zh-CN" altLang="en-US" sz="2200" b="0" i="0" u="none" strike="noStrike" kern="1200" cap="none" spc="-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结构</a:t>
            </a:r>
            <a:r>
              <a:rPr kumimoji="0" lang="zh-CN" altLang="en-US" sz="2200" b="0" i="0" u="none" strike="noStrike" kern="1200" cap="none" spc="-1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：</a:t>
            </a:r>
            <a:r>
              <a:rPr kumimoji="0" lang="zh-CN" altLang="en-US" sz="2200" b="0" i="0" u="none" strike="noStrike" kern="1200" cap="none" spc="-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指令</a:t>
            </a:r>
            <a:r>
              <a:rPr kumimoji="0" lang="zh-CN" altLang="en-US" sz="2200" b="0" i="0" u="none" strike="noStrike" kern="1200" cap="none" spc="-1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：</a:t>
            </a:r>
            <a:r>
              <a:rPr kumimoji="0" lang="en-US" altLang="zh-CN" sz="2200" b="0" i="0" u="none" strike="noStrike" kern="1200" cap="none" spc="-1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branch</a:t>
            </a:r>
            <a:r>
              <a:rPr kumimoji="0" lang="zh-CN" altLang="en-US" sz="2200" b="0" i="0" u="none" strike="noStrike" kern="1200" cap="none" spc="-1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、</a:t>
            </a:r>
            <a:r>
              <a:rPr kumimoji="0" lang="en-US" altLang="zh-CN" sz="2200" b="0" i="0" u="none" strike="noStrike" kern="1200" cap="none" spc="-1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return</a:t>
            </a:r>
            <a:r>
              <a:rPr kumimoji="0" lang="zh-CN" altLang="en-US" sz="2200" b="0" i="0" u="none" strike="noStrike" kern="1200" cap="none" spc="-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、</a:t>
            </a:r>
            <a:r>
              <a:rPr kumimoji="0" lang="en-US" altLang="zh-CN" sz="2200" b="0" i="0" u="none" strike="noStrike" kern="1200" cap="none" spc="-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unwind</a:t>
            </a:r>
            <a:r>
              <a:rPr kumimoji="0" lang="zh-CN" altLang="en-US" sz="2200" b="0" i="0" u="none" strike="noStrike" kern="1200" cap="none" spc="-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、</a:t>
            </a:r>
            <a:r>
              <a:rPr kumimoji="0" lang="en-US" altLang="zh-CN" sz="2200" b="0" i="0" u="none" strike="noStrike" kern="1200" cap="none" spc="-1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invoke</a:t>
            </a: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+mn-ea"/>
              <a:cs typeface="微软雅黑"/>
            </a:endParaRPr>
          </a:p>
          <a:p>
            <a:pPr marL="410845" marR="0" lvl="0" indent="-39878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Pct val="79545"/>
              <a:buFont typeface="Wingdings"/>
              <a:buChar char=""/>
              <a:tabLst>
                <a:tab pos="410845" algn="l"/>
                <a:tab pos="411480" algn="l"/>
              </a:tabLst>
              <a:defRPr/>
            </a:pPr>
            <a:r>
              <a:rPr kumimoji="0" lang="fr-FR" altLang="zh-CN" sz="2200" b="0" i="0" u="none" strike="noStrike" kern="1200" cap="none" spc="-1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load/store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指令</a:t>
            </a:r>
            <a:r>
              <a:rPr kumimoji="0" lang="zh-CN" altLang="en-US" sz="2200" b="0" i="0" u="none" strike="noStrike" kern="1200" cap="none" spc="-5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带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类型</a:t>
            </a:r>
            <a:r>
              <a:rPr kumimoji="0" lang="zh-CN" altLang="en-US" sz="2200" b="0" i="0" u="none" strike="noStrike" kern="1200" cap="none" spc="-1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化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微软雅黑"/>
                <a:ea typeface="+mn-ea"/>
                <a:cs typeface="微软雅黑"/>
              </a:rPr>
              <a:t>指针</a:t>
            </a: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+mn-ea"/>
              <a:cs typeface="微软雅黑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3807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2D563FC-1E62-0C5A-4740-9623B99EB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52230"/>
          </a:xfrm>
        </p:spPr>
        <p:txBody>
          <a:bodyPr/>
          <a:lstStyle/>
          <a:p>
            <a:r>
              <a:rPr lang="zh-CN" altLang="en-US" dirty="0"/>
              <a:t>中间代码 </a:t>
            </a:r>
            <a:r>
              <a:rPr lang="en-US" altLang="zh-CN" dirty="0"/>
              <a:t>– LLVM IR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9BDEA9-0676-0386-829B-1D55879A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1B884F2-E91E-9FA4-5FDB-1EAC23EE7FB2}"/>
              </a:ext>
            </a:extLst>
          </p:cNvPr>
          <p:cNvSpPr txBox="1"/>
          <p:nvPr/>
        </p:nvSpPr>
        <p:spPr>
          <a:xfrm>
            <a:off x="933592" y="2076071"/>
            <a:ext cx="2861553" cy="452431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main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(){</a:t>
            </a:r>
          </a:p>
          <a:p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fr-FR" altLang="zh-CN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y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z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getint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-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3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fr-FR" altLang="zh-CN" b="0" dirty="0">
                <a:solidFill>
                  <a:srgbClr val="AF00D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3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 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y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*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2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 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y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} </a:t>
            </a:r>
            <a:r>
              <a:rPr lang="fr-FR" altLang="zh-CN" b="0" dirty="0">
                <a:solidFill>
                  <a:srgbClr val="AF00D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   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y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-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3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}</a:t>
            </a:r>
          </a:p>
          <a:p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w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-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y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z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=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+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y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b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  </a:t>
            </a:r>
            <a:r>
              <a:rPr lang="fr-FR" altLang="zh-CN" b="0" dirty="0">
                <a:solidFill>
                  <a:srgbClr val="AF00D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fr-FR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1136CC8-9D8A-A430-1968-5B121AAF892B}"/>
              </a:ext>
            </a:extLst>
          </p:cNvPr>
          <p:cNvSpPr txBox="1"/>
          <p:nvPr/>
        </p:nvSpPr>
        <p:spPr>
          <a:xfrm>
            <a:off x="430672" y="1634489"/>
            <a:ext cx="463281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3220" marR="0" lvl="0" indent="0" algn="l" defTabSz="914400" rtl="0" eaLnBrk="1" fontAlgn="auto" latinLnBrk="0" hangingPunct="1">
              <a:lnSpc>
                <a:spcPct val="100000"/>
              </a:lnSpc>
              <a:spcBef>
                <a:spcPts val="7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Verdana"/>
              </a:rPr>
              <a:t>clang –S –emit-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Verdana"/>
              </a:rPr>
              <a:t>llvm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Verdana"/>
              </a:rPr>
              <a:t> –o 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Verdana"/>
              </a:rPr>
              <a:t>x.ll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Verdana"/>
              </a:rPr>
              <a:t> 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Verdana"/>
              </a:rPr>
              <a:t>x.c</a:t>
            </a:r>
            <a:endParaRPr kumimoji="0" lang="fr-FR" altLang="zh-CN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Verdan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0282B0F-EAE5-81FA-0C3E-854DC43E9657}"/>
              </a:ext>
            </a:extLst>
          </p:cNvPr>
          <p:cNvSpPr txBox="1"/>
          <p:nvPr/>
        </p:nvSpPr>
        <p:spPr>
          <a:xfrm>
            <a:off x="5260411" y="1460517"/>
            <a:ext cx="5146357" cy="5139869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define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dso_local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@main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 #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alloca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alloca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alloca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%4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alloca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%5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alloca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store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%6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call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@getint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store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%6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%7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load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%8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sub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nsw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%7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3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store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%8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%9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load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%10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icmp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slt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%9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3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br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i1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%10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label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%11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label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%15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11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:                                               </a:t>
            </a:r>
            <a:r>
              <a:rPr lang="fr-FR" altLang="zh-CN" sz="8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preds = %0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load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mul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nsw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2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store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%4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%14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load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%4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store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%14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br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label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%18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15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:                                               </a:t>
            </a:r>
            <a:r>
              <a:rPr lang="fr-FR" altLang="zh-CN" sz="8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preds = %0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%16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load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%17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sub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nsw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%16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3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store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%17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%4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br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label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%18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b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18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:                                               </a:t>
            </a:r>
            <a:r>
              <a:rPr lang="fr-FR" altLang="zh-CN" sz="8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; preds = %15, %11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%19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load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%20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load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%4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%21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sub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nsw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%19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%20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store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%21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load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%23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load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%4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%24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add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nsw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%23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store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%24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i32*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%5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align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4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 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ret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i32</a:t>
            </a:r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fr-FR" altLang="zh-CN" sz="8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0</a:t>
            </a:r>
            <a:endParaRPr lang="fr-FR" altLang="zh-CN" sz="8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fr-FR" altLang="zh-CN" sz="8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74354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28AE5D-809A-4D22-BB25-D9429DF74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89E324-FD23-4699-89AF-27D031EDE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42764"/>
            <a:ext cx="10515599" cy="1414948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244B61"/>
                </a:solidFill>
              </a:rPr>
              <a:t>AST</a:t>
            </a:r>
            <a:r>
              <a:rPr lang="zh-CN" altLang="en-US" dirty="0">
                <a:solidFill>
                  <a:srgbClr val="244B61"/>
                </a:solidFill>
              </a:rPr>
              <a:t>的构建</a:t>
            </a:r>
            <a:endParaRPr lang="en-US" altLang="zh-CN" dirty="0">
              <a:solidFill>
                <a:srgbClr val="244B61"/>
              </a:solidFill>
            </a:endParaRPr>
          </a:p>
          <a:p>
            <a:pPr lvl="1"/>
            <a:r>
              <a:rPr lang="en-US" altLang="zh-CN" dirty="0">
                <a:solidFill>
                  <a:srgbClr val="0000FF"/>
                </a:solidFill>
              </a:rPr>
              <a:t>3*5+4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  <a:r>
              <a:rPr lang="en-US" altLang="zh-CN" dirty="0">
                <a:solidFill>
                  <a:schemeClr val="tx1"/>
                </a:solidFill>
              </a:rPr>
              <a:t>AST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73267198-D3ED-400B-86F4-1DC8120B1D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98" y="6215933"/>
            <a:ext cx="982612" cy="319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n(3)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7A83F393-D652-4177-AC21-27F6AA015C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14" y="5459395"/>
            <a:ext cx="454980" cy="310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F</a:t>
            </a: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099C137A-85C3-4446-984D-3291F0FC22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14" y="4790395"/>
            <a:ext cx="454981" cy="269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T</a:t>
            </a: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385F4BC9-5CC5-4A93-AB31-331ADA9021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4259" y="4714721"/>
            <a:ext cx="664021" cy="361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*</a:t>
            </a:r>
          </a:p>
        </p:txBody>
      </p:sp>
      <p:sp>
        <p:nvSpPr>
          <p:cNvPr id="12" name="Rectangle 12">
            <a:extLst>
              <a:ext uri="{FF2B5EF4-FFF2-40B4-BE49-F238E27FC236}">
                <a16:creationId xmlns:a16="http://schemas.microsoft.com/office/drawing/2014/main" id="{07A46973-F0F0-4720-908A-FD2C17613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7003" y="5288794"/>
            <a:ext cx="673636" cy="421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n(5)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22E01074-42BD-44B8-87B6-509A26579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3973" y="4724831"/>
            <a:ext cx="470976" cy="361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F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0DE847A9-3508-44F5-B3EC-B300D676E0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4009" y="4042018"/>
            <a:ext cx="434144" cy="285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T</a:t>
            </a:r>
          </a:p>
        </p:txBody>
      </p:sp>
      <p:sp>
        <p:nvSpPr>
          <p:cNvPr id="20" name="Rectangle 20">
            <a:extLst>
              <a:ext uri="{FF2B5EF4-FFF2-40B4-BE49-F238E27FC236}">
                <a16:creationId xmlns:a16="http://schemas.microsoft.com/office/drawing/2014/main" id="{ABF6F1EA-BB22-42B5-B17C-9EADFD8CA5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0759" y="3260662"/>
            <a:ext cx="498018" cy="361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E</a:t>
            </a:r>
          </a:p>
        </p:txBody>
      </p:sp>
      <p:sp>
        <p:nvSpPr>
          <p:cNvPr id="21" name="Rectangle 21">
            <a:extLst>
              <a:ext uri="{FF2B5EF4-FFF2-40B4-BE49-F238E27FC236}">
                <a16:creationId xmlns:a16="http://schemas.microsoft.com/office/drawing/2014/main" id="{A23B96E4-18F0-470B-88E8-2D2511B394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0351" y="3212935"/>
            <a:ext cx="308000" cy="361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</a:t>
            </a:r>
          </a:p>
        </p:txBody>
      </p:sp>
      <p:sp>
        <p:nvSpPr>
          <p:cNvPr id="22" name="Rectangle 22">
            <a:extLst>
              <a:ext uri="{FF2B5EF4-FFF2-40B4-BE49-F238E27FC236}">
                <a16:creationId xmlns:a16="http://schemas.microsoft.com/office/drawing/2014/main" id="{55B5A150-961E-4D2B-957A-F6242FF875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4953" y="4236791"/>
            <a:ext cx="673636" cy="4168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n(4)</a:t>
            </a:r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FB365CD9-8702-4933-85AF-759E7F7D3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3341" y="3742133"/>
            <a:ext cx="434144" cy="361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F</a:t>
            </a:r>
          </a:p>
        </p:txBody>
      </p:sp>
      <p:sp>
        <p:nvSpPr>
          <p:cNvPr id="26" name="Rectangle 26">
            <a:extLst>
              <a:ext uri="{FF2B5EF4-FFF2-40B4-BE49-F238E27FC236}">
                <a16:creationId xmlns:a16="http://schemas.microsoft.com/office/drawing/2014/main" id="{F099809A-C273-43BC-AFC7-6B06A22051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56503" y="3263369"/>
            <a:ext cx="207821" cy="310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T</a:t>
            </a:r>
          </a:p>
        </p:txBody>
      </p:sp>
      <p:sp>
        <p:nvSpPr>
          <p:cNvPr id="30" name="Rectangle 30">
            <a:extLst>
              <a:ext uri="{FF2B5EF4-FFF2-40B4-BE49-F238E27FC236}">
                <a16:creationId xmlns:a16="http://schemas.microsoft.com/office/drawing/2014/main" id="{A45AB8FB-9D1A-422D-BBE1-6F777E508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8651" y="1799930"/>
            <a:ext cx="276676" cy="290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E</a:t>
            </a:r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C863096A-88B3-4AE0-98FB-9497BED25932}"/>
              </a:ext>
            </a:extLst>
          </p:cNvPr>
          <p:cNvCxnSpPr>
            <a:stCxn id="30" idx="2"/>
            <a:endCxn id="20" idx="0"/>
          </p:cNvCxnSpPr>
          <p:nvPr/>
        </p:nvCxnSpPr>
        <p:spPr>
          <a:xfrm flipH="1">
            <a:off x="2129768" y="2090172"/>
            <a:ext cx="1577221" cy="117049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EC6622DC-9C4B-4C79-B47D-770085C4FCF8}"/>
              </a:ext>
            </a:extLst>
          </p:cNvPr>
          <p:cNvCxnSpPr>
            <a:cxnSpLocks/>
            <a:stCxn id="30" idx="2"/>
            <a:endCxn id="21" idx="0"/>
          </p:cNvCxnSpPr>
          <p:nvPr/>
        </p:nvCxnSpPr>
        <p:spPr>
          <a:xfrm>
            <a:off x="3706989" y="2090172"/>
            <a:ext cx="47362" cy="1122763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5911BD2E-7290-44F2-9849-46A97A7CA13D}"/>
              </a:ext>
            </a:extLst>
          </p:cNvPr>
          <p:cNvCxnSpPr>
            <a:cxnSpLocks/>
            <a:stCxn id="30" idx="2"/>
            <a:endCxn id="26" idx="0"/>
          </p:cNvCxnSpPr>
          <p:nvPr/>
        </p:nvCxnSpPr>
        <p:spPr>
          <a:xfrm>
            <a:off x="3706989" y="2090172"/>
            <a:ext cx="1953425" cy="1173197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265CB776-9654-4F49-B462-5D3BE37719E5}"/>
              </a:ext>
            </a:extLst>
          </p:cNvPr>
          <p:cNvCxnSpPr>
            <a:cxnSpLocks/>
            <a:stCxn id="20" idx="2"/>
            <a:endCxn id="18" idx="0"/>
          </p:cNvCxnSpPr>
          <p:nvPr/>
        </p:nvCxnSpPr>
        <p:spPr>
          <a:xfrm>
            <a:off x="2129768" y="3622349"/>
            <a:ext cx="1313" cy="41966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1D5BF0D0-E8A9-439C-AB86-B75384133687}"/>
              </a:ext>
            </a:extLst>
          </p:cNvPr>
          <p:cNvCxnSpPr>
            <a:cxnSpLocks/>
            <a:stCxn id="18" idx="2"/>
            <a:endCxn id="10" idx="0"/>
          </p:cNvCxnSpPr>
          <p:nvPr/>
        </p:nvCxnSpPr>
        <p:spPr>
          <a:xfrm flipH="1">
            <a:off x="599305" y="4327803"/>
            <a:ext cx="1531776" cy="462592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4C1CE99-66D8-49DA-97F7-FB75262CA313}"/>
              </a:ext>
            </a:extLst>
          </p:cNvPr>
          <p:cNvCxnSpPr>
            <a:cxnSpLocks/>
            <a:stCxn id="18" idx="2"/>
            <a:endCxn id="11" idx="0"/>
          </p:cNvCxnSpPr>
          <p:nvPr/>
        </p:nvCxnSpPr>
        <p:spPr>
          <a:xfrm>
            <a:off x="2131081" y="4327803"/>
            <a:ext cx="15189" cy="386918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34636A6F-8739-44D8-BEB7-995A3CF09BFF}"/>
              </a:ext>
            </a:extLst>
          </p:cNvPr>
          <p:cNvCxnSpPr>
            <a:cxnSpLocks/>
            <a:stCxn id="18" idx="2"/>
            <a:endCxn id="14" idx="0"/>
          </p:cNvCxnSpPr>
          <p:nvPr/>
        </p:nvCxnSpPr>
        <p:spPr>
          <a:xfrm>
            <a:off x="2131081" y="4327803"/>
            <a:ext cx="2188380" cy="397028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D9EB81CB-A218-48C7-9DF7-5FFB0ACC7E1D}"/>
              </a:ext>
            </a:extLst>
          </p:cNvPr>
          <p:cNvCxnSpPr>
            <a:cxnSpLocks/>
            <a:stCxn id="10" idx="2"/>
            <a:endCxn id="8" idx="0"/>
          </p:cNvCxnSpPr>
          <p:nvPr/>
        </p:nvCxnSpPr>
        <p:spPr>
          <a:xfrm flipH="1">
            <a:off x="599304" y="5060028"/>
            <a:ext cx="1" cy="399367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6F67D21D-734B-402A-BEF7-4218A8934D76}"/>
              </a:ext>
            </a:extLst>
          </p:cNvPr>
          <p:cNvCxnSpPr>
            <a:cxnSpLocks/>
            <a:stCxn id="14" idx="2"/>
            <a:endCxn id="12" idx="0"/>
          </p:cNvCxnSpPr>
          <p:nvPr/>
        </p:nvCxnSpPr>
        <p:spPr>
          <a:xfrm>
            <a:off x="4319461" y="5086518"/>
            <a:ext cx="4360" cy="202276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0D543201-4C03-4348-8BA0-A05B4438F381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599304" y="5769413"/>
            <a:ext cx="16382" cy="399367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9D9562ED-79C5-4077-BEA8-0E95A0BF5427}"/>
              </a:ext>
            </a:extLst>
          </p:cNvPr>
          <p:cNvCxnSpPr>
            <a:cxnSpLocks/>
            <a:stCxn id="26" idx="2"/>
            <a:endCxn id="24" idx="0"/>
          </p:cNvCxnSpPr>
          <p:nvPr/>
        </p:nvCxnSpPr>
        <p:spPr>
          <a:xfrm flipH="1">
            <a:off x="5660413" y="3573386"/>
            <a:ext cx="1" cy="168747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437B37E9-0A18-4500-86A8-9739E9AE69A1}"/>
              </a:ext>
            </a:extLst>
          </p:cNvPr>
          <p:cNvCxnSpPr>
            <a:cxnSpLocks/>
            <a:stCxn id="24" idx="2"/>
            <a:endCxn id="22" idx="0"/>
          </p:cNvCxnSpPr>
          <p:nvPr/>
        </p:nvCxnSpPr>
        <p:spPr>
          <a:xfrm flipH="1">
            <a:off x="5631771" y="4103820"/>
            <a:ext cx="28642" cy="132971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8" name="Group 41">
            <a:extLst>
              <a:ext uri="{FF2B5EF4-FFF2-40B4-BE49-F238E27FC236}">
                <a16:creationId xmlns:a16="http://schemas.microsoft.com/office/drawing/2014/main" id="{FD534201-1422-4E08-A8A7-C4DAD4FDB698}"/>
              </a:ext>
            </a:extLst>
          </p:cNvPr>
          <p:cNvGrpSpPr>
            <a:grpSpLocks/>
          </p:cNvGrpSpPr>
          <p:nvPr/>
        </p:nvGrpSpPr>
        <p:grpSpPr bwMode="auto">
          <a:xfrm>
            <a:off x="976553" y="6097913"/>
            <a:ext cx="1371600" cy="457200"/>
            <a:chOff x="4176" y="3069"/>
            <a:chExt cx="864" cy="288"/>
          </a:xfrm>
          <a:solidFill>
            <a:srgbClr val="FFFFFF"/>
          </a:solidFill>
        </p:grpSpPr>
        <p:sp>
          <p:nvSpPr>
            <p:cNvPr id="69" name="Rectangle 42">
              <a:extLst>
                <a:ext uri="{FF2B5EF4-FFF2-40B4-BE49-F238E27FC236}">
                  <a16:creationId xmlns:a16="http://schemas.microsoft.com/office/drawing/2014/main" id="{FF4E88D7-F510-422C-83C7-A6B52B700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6" y="3069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num</a:t>
              </a:r>
            </a:p>
          </p:txBody>
        </p:sp>
        <p:sp>
          <p:nvSpPr>
            <p:cNvPr id="70" name="Rectangle 43">
              <a:extLst>
                <a:ext uri="{FF2B5EF4-FFF2-40B4-BE49-F238E27FC236}">
                  <a16:creationId xmlns:a16="http://schemas.microsoft.com/office/drawing/2014/main" id="{9654AA23-3019-4642-9911-224D687BD5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8" y="3069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3</a:t>
              </a:r>
            </a:p>
          </p:txBody>
        </p:sp>
      </p:grpSp>
      <p:grpSp>
        <p:nvGrpSpPr>
          <p:cNvPr id="71" name="Group 35">
            <a:extLst>
              <a:ext uri="{FF2B5EF4-FFF2-40B4-BE49-F238E27FC236}">
                <a16:creationId xmlns:a16="http://schemas.microsoft.com/office/drawing/2014/main" id="{53E9A5EF-4ED7-4E19-9441-23035A41C231}"/>
              </a:ext>
            </a:extLst>
          </p:cNvPr>
          <p:cNvGrpSpPr>
            <a:grpSpLocks/>
          </p:cNvGrpSpPr>
          <p:nvPr/>
        </p:nvGrpSpPr>
        <p:grpSpPr bwMode="auto">
          <a:xfrm>
            <a:off x="1544140" y="4988430"/>
            <a:ext cx="2057400" cy="457200"/>
            <a:chOff x="1872" y="3456"/>
            <a:chExt cx="1296" cy="288"/>
          </a:xfrm>
          <a:solidFill>
            <a:srgbClr val="FFFFFF"/>
          </a:solidFill>
        </p:grpSpPr>
        <p:sp>
          <p:nvSpPr>
            <p:cNvPr id="72" name="Rectangle 36">
              <a:extLst>
                <a:ext uri="{FF2B5EF4-FFF2-40B4-BE49-F238E27FC236}">
                  <a16:creationId xmlns:a16="http://schemas.microsoft.com/office/drawing/2014/main" id="{1D344A02-A05D-48D9-85D6-5888FA236E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456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*</a:t>
              </a:r>
            </a:p>
          </p:txBody>
        </p:sp>
        <p:sp>
          <p:nvSpPr>
            <p:cNvPr id="73" name="Rectangle 37">
              <a:extLst>
                <a:ext uri="{FF2B5EF4-FFF2-40B4-BE49-F238E27FC236}">
                  <a16:creationId xmlns:a16="http://schemas.microsoft.com/office/drawing/2014/main" id="{0C4D2C86-4826-48B3-AC2A-D0037E3957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3456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4" name="Rectangle 38">
              <a:extLst>
                <a:ext uri="{FF2B5EF4-FFF2-40B4-BE49-F238E27FC236}">
                  <a16:creationId xmlns:a16="http://schemas.microsoft.com/office/drawing/2014/main" id="{997727CE-0B46-4192-A995-36E7269A2C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6" y="3456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76" name="Group 35">
            <a:extLst>
              <a:ext uri="{FF2B5EF4-FFF2-40B4-BE49-F238E27FC236}">
                <a16:creationId xmlns:a16="http://schemas.microsoft.com/office/drawing/2014/main" id="{7F90FAE3-E614-4BE7-BFD5-92D4CF93C0A2}"/>
              </a:ext>
            </a:extLst>
          </p:cNvPr>
          <p:cNvGrpSpPr>
            <a:grpSpLocks/>
          </p:cNvGrpSpPr>
          <p:nvPr/>
        </p:nvGrpSpPr>
        <p:grpSpPr bwMode="auto">
          <a:xfrm>
            <a:off x="2975452" y="3707709"/>
            <a:ext cx="2057400" cy="457200"/>
            <a:chOff x="1872" y="3456"/>
            <a:chExt cx="1296" cy="288"/>
          </a:xfrm>
          <a:solidFill>
            <a:srgbClr val="FFFFFF"/>
          </a:solidFill>
        </p:grpSpPr>
        <p:sp>
          <p:nvSpPr>
            <p:cNvPr id="77" name="Rectangle 36">
              <a:extLst>
                <a:ext uri="{FF2B5EF4-FFF2-40B4-BE49-F238E27FC236}">
                  <a16:creationId xmlns:a16="http://schemas.microsoft.com/office/drawing/2014/main" id="{7A2311C2-365E-4D5B-82B6-FCDCA6D3EC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3456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+</a:t>
              </a:r>
            </a:p>
          </p:txBody>
        </p:sp>
        <p:sp>
          <p:nvSpPr>
            <p:cNvPr id="78" name="Rectangle 37">
              <a:extLst>
                <a:ext uri="{FF2B5EF4-FFF2-40B4-BE49-F238E27FC236}">
                  <a16:creationId xmlns:a16="http://schemas.microsoft.com/office/drawing/2014/main" id="{ADA86BDE-1DC9-41D8-B1B3-39379B8FBB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3456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9" name="Rectangle 38">
              <a:extLst>
                <a:ext uri="{FF2B5EF4-FFF2-40B4-BE49-F238E27FC236}">
                  <a16:creationId xmlns:a16="http://schemas.microsoft.com/office/drawing/2014/main" id="{40FC5D5B-E146-444F-B32E-0A96C0E935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6" y="3456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80" name="Group 41">
            <a:extLst>
              <a:ext uri="{FF2B5EF4-FFF2-40B4-BE49-F238E27FC236}">
                <a16:creationId xmlns:a16="http://schemas.microsoft.com/office/drawing/2014/main" id="{B4ACB086-A4D8-45D1-BB6D-B2AACF35B001}"/>
              </a:ext>
            </a:extLst>
          </p:cNvPr>
          <p:cNvGrpSpPr>
            <a:grpSpLocks/>
          </p:cNvGrpSpPr>
          <p:nvPr/>
        </p:nvGrpSpPr>
        <p:grpSpPr bwMode="auto">
          <a:xfrm>
            <a:off x="4044116" y="5967784"/>
            <a:ext cx="1371600" cy="457200"/>
            <a:chOff x="4176" y="3069"/>
            <a:chExt cx="864" cy="288"/>
          </a:xfrm>
          <a:solidFill>
            <a:srgbClr val="FFFFFF"/>
          </a:solidFill>
        </p:grpSpPr>
        <p:sp>
          <p:nvSpPr>
            <p:cNvPr id="81" name="Rectangle 42">
              <a:extLst>
                <a:ext uri="{FF2B5EF4-FFF2-40B4-BE49-F238E27FC236}">
                  <a16:creationId xmlns:a16="http://schemas.microsoft.com/office/drawing/2014/main" id="{19FD88FE-13E7-4F0E-996D-197FAA8BF2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6" y="3069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num</a:t>
              </a:r>
            </a:p>
          </p:txBody>
        </p:sp>
        <p:sp>
          <p:nvSpPr>
            <p:cNvPr id="82" name="Rectangle 43">
              <a:extLst>
                <a:ext uri="{FF2B5EF4-FFF2-40B4-BE49-F238E27FC236}">
                  <a16:creationId xmlns:a16="http://schemas.microsoft.com/office/drawing/2014/main" id="{D0C49A64-1424-4CA1-AA57-7B64F41FCF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8" y="3069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5</a:t>
              </a:r>
            </a:p>
          </p:txBody>
        </p:sp>
      </p:grpSp>
      <p:grpSp>
        <p:nvGrpSpPr>
          <p:cNvPr id="83" name="Group 41">
            <a:extLst>
              <a:ext uri="{FF2B5EF4-FFF2-40B4-BE49-F238E27FC236}">
                <a16:creationId xmlns:a16="http://schemas.microsoft.com/office/drawing/2014/main" id="{B08DB570-6AC8-4533-A210-087F144E7738}"/>
              </a:ext>
            </a:extLst>
          </p:cNvPr>
          <p:cNvGrpSpPr>
            <a:grpSpLocks/>
          </p:cNvGrpSpPr>
          <p:nvPr/>
        </p:nvGrpSpPr>
        <p:grpSpPr bwMode="auto">
          <a:xfrm>
            <a:off x="5556503" y="5112561"/>
            <a:ext cx="1371600" cy="457200"/>
            <a:chOff x="4176" y="3069"/>
            <a:chExt cx="864" cy="288"/>
          </a:xfrm>
          <a:solidFill>
            <a:srgbClr val="FFFFFF"/>
          </a:solidFill>
        </p:grpSpPr>
        <p:sp>
          <p:nvSpPr>
            <p:cNvPr id="84" name="Rectangle 42">
              <a:extLst>
                <a:ext uri="{FF2B5EF4-FFF2-40B4-BE49-F238E27FC236}">
                  <a16:creationId xmlns:a16="http://schemas.microsoft.com/office/drawing/2014/main" id="{65395689-8887-4DFF-93F9-71CE3AC1A3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6" y="3069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num</a:t>
              </a:r>
            </a:p>
          </p:txBody>
        </p:sp>
        <p:sp>
          <p:nvSpPr>
            <p:cNvPr id="85" name="Rectangle 43">
              <a:extLst>
                <a:ext uri="{FF2B5EF4-FFF2-40B4-BE49-F238E27FC236}">
                  <a16:creationId xmlns:a16="http://schemas.microsoft.com/office/drawing/2014/main" id="{A95B2B01-422F-4AB8-A5DA-8384ED3A17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8" y="3069"/>
              <a:ext cx="432" cy="288"/>
            </a:xfrm>
            <a:prstGeom prst="rect">
              <a:avLst/>
            </a:prstGeom>
            <a:grpFill/>
            <a:ln w="28575">
              <a:solidFill>
                <a:srgbClr val="C00000"/>
              </a:solidFill>
              <a:miter lim="800000"/>
              <a:headEnd/>
              <a:tailEnd type="none" w="lg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4</a:t>
              </a:r>
            </a:p>
          </p:txBody>
        </p:sp>
      </p:grpSp>
      <p:graphicFrame>
        <p:nvGraphicFramePr>
          <p:cNvPr id="86" name="表格 14">
            <a:extLst>
              <a:ext uri="{FF2B5EF4-FFF2-40B4-BE49-F238E27FC236}">
                <a16:creationId xmlns:a16="http://schemas.microsoft.com/office/drawing/2014/main" id="{1B0F42CF-A7C8-4CB4-81E1-DCDBF865E271}"/>
              </a:ext>
            </a:extLst>
          </p:cNvPr>
          <p:cNvGraphicFramePr>
            <a:graphicFrameLocks noGrp="1"/>
          </p:cNvGraphicFramePr>
          <p:nvPr/>
        </p:nvGraphicFramePr>
        <p:xfrm>
          <a:off x="6421997" y="1188858"/>
          <a:ext cx="5602965" cy="2252647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1143885">
                  <a:extLst>
                    <a:ext uri="{9D8B030D-6E8A-4147-A177-3AD203B41FA5}">
                      <a16:colId xmlns:a16="http://schemas.microsoft.com/office/drawing/2014/main" val="2817584933"/>
                    </a:ext>
                  </a:extLst>
                </a:gridCol>
                <a:gridCol w="4459080">
                  <a:extLst>
                    <a:ext uri="{9D8B030D-6E8A-4147-A177-3AD203B41FA5}">
                      <a16:colId xmlns:a16="http://schemas.microsoft.com/office/drawing/2014/main" val="4085644710"/>
                    </a:ext>
                  </a:extLst>
                </a:gridCol>
              </a:tblGrid>
              <a:tr h="3131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产生式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语义规则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826571"/>
                  </a:ext>
                </a:extLst>
              </a:tr>
              <a:tr h="1886887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E→E</a:t>
                      </a:r>
                      <a:r>
                        <a:rPr lang="en-US" altLang="zh-CN" sz="1800" baseline="-25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+T  </a:t>
                      </a:r>
                    </a:p>
                    <a:p>
                      <a:pPr algn="l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E→T</a:t>
                      </a:r>
                    </a:p>
                    <a:p>
                      <a:pPr algn="l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T→T</a:t>
                      </a:r>
                      <a:r>
                        <a:rPr lang="en-US" altLang="zh-CN" sz="1800" baseline="-25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*F</a:t>
                      </a:r>
                    </a:p>
                    <a:p>
                      <a:pPr algn="l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T→F</a:t>
                      </a:r>
                    </a:p>
                    <a:p>
                      <a:pPr algn="l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F→ (E)</a:t>
                      </a:r>
                    </a:p>
                    <a:p>
                      <a:pPr algn="l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F→n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hangingPunct="1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E.ptr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 := </a:t>
                      </a: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mknode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( ‘+’, E</a:t>
                      </a:r>
                      <a:r>
                        <a:rPr lang="en-US" altLang="zh-CN" sz="1800" baseline="-250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.ptr, </a:t>
                      </a: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T.ptr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 ) </a:t>
                      </a:r>
                    </a:p>
                    <a:p>
                      <a:pPr algn="l" eaLnBrk="1" hangingPunct="1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E.ptr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 := </a:t>
                      </a: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T.ptr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  </a:t>
                      </a:r>
                    </a:p>
                    <a:p>
                      <a:pPr algn="l" eaLnBrk="1" hangingPunct="1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T.ptr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 := </a:t>
                      </a: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mknode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( ‘*’, T</a:t>
                      </a:r>
                      <a:r>
                        <a:rPr lang="en-US" altLang="zh-CN" sz="1800" baseline="-250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.ptr, </a:t>
                      </a: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F.ptr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 </a:t>
                      </a:r>
                    </a:p>
                    <a:p>
                      <a:pPr algn="l" eaLnBrk="1" hangingPunct="1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T.ptr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 := </a:t>
                      </a: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F.ptr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 </a:t>
                      </a:r>
                    </a:p>
                    <a:p>
                      <a:pPr algn="l" eaLnBrk="1" hangingPunct="1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F.ptr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 := </a:t>
                      </a: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E.ptr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 </a:t>
                      </a:r>
                    </a:p>
                    <a:p>
                      <a:pPr algn="l" eaLnBrk="1" hangingPunct="1">
                        <a:spcBef>
                          <a:spcPts val="0"/>
                        </a:spcBef>
                        <a:buFont typeface="Wingdings" panose="05000000000000000000" pitchFamily="2" charset="2"/>
                        <a:buNone/>
                      </a:pP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F.ptr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 := </a:t>
                      </a: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mkleaf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altLang="zh-CN" sz="1800" dirty="0" err="1">
                          <a:latin typeface="+mn-ea"/>
                          <a:ea typeface="+mn-ea"/>
                        </a:rPr>
                        <a:t>int,n.val</a:t>
                      </a:r>
                      <a:r>
                        <a:rPr lang="en-US" altLang="zh-CN" sz="1800" dirty="0"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211992"/>
                  </a:ext>
                </a:extLst>
              </a:tr>
            </a:tbl>
          </a:graphicData>
        </a:graphic>
      </p:graphicFrame>
      <p:sp>
        <p:nvSpPr>
          <p:cNvPr id="87" name="文本框 86">
            <a:extLst>
              <a:ext uri="{FF2B5EF4-FFF2-40B4-BE49-F238E27FC236}">
                <a16:creationId xmlns:a16="http://schemas.microsoft.com/office/drawing/2014/main" id="{E5A19651-50AD-4515-B371-148E4747AD74}"/>
              </a:ext>
            </a:extLst>
          </p:cNvPr>
          <p:cNvSpPr txBox="1"/>
          <p:nvPr/>
        </p:nvSpPr>
        <p:spPr>
          <a:xfrm>
            <a:off x="572058" y="5370046"/>
            <a:ext cx="52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.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ptr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99824BD8-B215-4A84-9102-EDEB8C6BD8D2}"/>
              </a:ext>
            </a:extLst>
          </p:cNvPr>
          <p:cNvCxnSpPr>
            <a:cxnSpLocks/>
            <a:stCxn id="87" idx="2"/>
          </p:cNvCxnSpPr>
          <p:nvPr/>
        </p:nvCxnSpPr>
        <p:spPr>
          <a:xfrm>
            <a:off x="836714" y="5739378"/>
            <a:ext cx="641904" cy="331631"/>
          </a:xfrm>
          <a:prstGeom prst="straightConnector1">
            <a:avLst/>
          </a:prstGeom>
          <a:ln w="254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本框 93">
            <a:extLst>
              <a:ext uri="{FF2B5EF4-FFF2-40B4-BE49-F238E27FC236}">
                <a16:creationId xmlns:a16="http://schemas.microsoft.com/office/drawing/2014/main" id="{A2F7BE7C-5EDC-47F3-82C7-0A35D565AF5F}"/>
              </a:ext>
            </a:extLst>
          </p:cNvPr>
          <p:cNvSpPr txBox="1"/>
          <p:nvPr/>
        </p:nvSpPr>
        <p:spPr>
          <a:xfrm>
            <a:off x="611880" y="4736464"/>
            <a:ext cx="52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.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ptr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95" name="直接箭头连接符 94">
            <a:extLst>
              <a:ext uri="{FF2B5EF4-FFF2-40B4-BE49-F238E27FC236}">
                <a16:creationId xmlns:a16="http://schemas.microsoft.com/office/drawing/2014/main" id="{C99DD259-65C4-4BB7-99DF-091B80F7D0BD}"/>
              </a:ext>
            </a:extLst>
          </p:cNvPr>
          <p:cNvCxnSpPr>
            <a:cxnSpLocks/>
          </p:cNvCxnSpPr>
          <p:nvPr/>
        </p:nvCxnSpPr>
        <p:spPr>
          <a:xfrm>
            <a:off x="976553" y="5148930"/>
            <a:ext cx="658607" cy="922079"/>
          </a:xfrm>
          <a:prstGeom prst="straightConnector1">
            <a:avLst/>
          </a:prstGeom>
          <a:ln w="254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536D24F5-4002-40B1-A346-842D3EFF7E57}"/>
              </a:ext>
            </a:extLst>
          </p:cNvPr>
          <p:cNvSpPr txBox="1"/>
          <p:nvPr/>
        </p:nvSpPr>
        <p:spPr>
          <a:xfrm>
            <a:off x="4379941" y="4690696"/>
            <a:ext cx="52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.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ptr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EFEDE69C-4B76-4E8A-8F0E-B5F775E02115}"/>
              </a:ext>
            </a:extLst>
          </p:cNvPr>
          <p:cNvCxnSpPr>
            <a:cxnSpLocks/>
            <a:stCxn id="100" idx="2"/>
            <a:endCxn id="82" idx="0"/>
          </p:cNvCxnSpPr>
          <p:nvPr/>
        </p:nvCxnSpPr>
        <p:spPr>
          <a:xfrm>
            <a:off x="4644597" y="5060028"/>
            <a:ext cx="428219" cy="907756"/>
          </a:xfrm>
          <a:prstGeom prst="straightConnector1">
            <a:avLst/>
          </a:prstGeom>
          <a:ln w="254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文本框 101">
            <a:extLst>
              <a:ext uri="{FF2B5EF4-FFF2-40B4-BE49-F238E27FC236}">
                <a16:creationId xmlns:a16="http://schemas.microsoft.com/office/drawing/2014/main" id="{C77F6F4E-9C66-420C-9C50-E1BD8E930092}"/>
              </a:ext>
            </a:extLst>
          </p:cNvPr>
          <p:cNvSpPr txBox="1"/>
          <p:nvPr/>
        </p:nvSpPr>
        <p:spPr>
          <a:xfrm>
            <a:off x="2114121" y="3966116"/>
            <a:ext cx="52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.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ptr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FD8CC9D5-3973-4734-90E9-38296132C392}"/>
              </a:ext>
            </a:extLst>
          </p:cNvPr>
          <p:cNvCxnSpPr>
            <a:cxnSpLocks/>
            <a:stCxn id="102" idx="2"/>
            <a:endCxn id="73" idx="0"/>
          </p:cNvCxnSpPr>
          <p:nvPr/>
        </p:nvCxnSpPr>
        <p:spPr>
          <a:xfrm>
            <a:off x="2378777" y="4335448"/>
            <a:ext cx="194063" cy="652982"/>
          </a:xfrm>
          <a:prstGeom prst="straightConnector1">
            <a:avLst/>
          </a:prstGeom>
          <a:ln w="254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文本框 104">
            <a:extLst>
              <a:ext uri="{FF2B5EF4-FFF2-40B4-BE49-F238E27FC236}">
                <a16:creationId xmlns:a16="http://schemas.microsoft.com/office/drawing/2014/main" id="{58214A62-C917-48D5-B83F-A3FEDCF4136B}"/>
              </a:ext>
            </a:extLst>
          </p:cNvPr>
          <p:cNvSpPr txBox="1"/>
          <p:nvPr/>
        </p:nvSpPr>
        <p:spPr>
          <a:xfrm>
            <a:off x="2153998" y="3236869"/>
            <a:ext cx="529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.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ptr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10655DAB-97DB-4BBD-8D67-B32377D48F54}"/>
              </a:ext>
            </a:extLst>
          </p:cNvPr>
          <p:cNvCxnSpPr>
            <a:cxnSpLocks/>
            <a:stCxn id="105" idx="2"/>
          </p:cNvCxnSpPr>
          <p:nvPr/>
        </p:nvCxnSpPr>
        <p:spPr>
          <a:xfrm>
            <a:off x="2418654" y="3606201"/>
            <a:ext cx="439840" cy="1352498"/>
          </a:xfrm>
          <a:prstGeom prst="straightConnector1">
            <a:avLst/>
          </a:prstGeom>
          <a:ln w="254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箭头连接符 109">
            <a:extLst>
              <a:ext uri="{FF2B5EF4-FFF2-40B4-BE49-F238E27FC236}">
                <a16:creationId xmlns:a16="http://schemas.microsoft.com/office/drawing/2014/main" id="{6977A98F-F209-430F-922F-C6978B223593}"/>
              </a:ext>
            </a:extLst>
          </p:cNvPr>
          <p:cNvCxnSpPr>
            <a:endCxn id="70" idx="0"/>
          </p:cNvCxnSpPr>
          <p:nvPr/>
        </p:nvCxnSpPr>
        <p:spPr>
          <a:xfrm flipH="1">
            <a:off x="2005253" y="5217030"/>
            <a:ext cx="567587" cy="880883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箭头连接符 110">
            <a:extLst>
              <a:ext uri="{FF2B5EF4-FFF2-40B4-BE49-F238E27FC236}">
                <a16:creationId xmlns:a16="http://schemas.microsoft.com/office/drawing/2014/main" id="{C51FB9A7-CA82-46A3-9EEA-A12ACFBA1923}"/>
              </a:ext>
            </a:extLst>
          </p:cNvPr>
          <p:cNvCxnSpPr>
            <a:cxnSpLocks/>
            <a:endCxn id="81" idx="0"/>
          </p:cNvCxnSpPr>
          <p:nvPr/>
        </p:nvCxnSpPr>
        <p:spPr>
          <a:xfrm>
            <a:off x="3224986" y="5259711"/>
            <a:ext cx="1162030" cy="708073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箭头连接符 119">
            <a:extLst>
              <a:ext uri="{FF2B5EF4-FFF2-40B4-BE49-F238E27FC236}">
                <a16:creationId xmlns:a16="http://schemas.microsoft.com/office/drawing/2014/main" id="{9AB5E8BB-EB2A-4971-A98C-D656D4924838}"/>
              </a:ext>
            </a:extLst>
          </p:cNvPr>
          <p:cNvCxnSpPr>
            <a:cxnSpLocks/>
            <a:endCxn id="74" idx="0"/>
          </p:cNvCxnSpPr>
          <p:nvPr/>
        </p:nvCxnSpPr>
        <p:spPr>
          <a:xfrm flipH="1">
            <a:off x="3258640" y="3942983"/>
            <a:ext cx="749004" cy="1045447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文本框 121">
            <a:extLst>
              <a:ext uri="{FF2B5EF4-FFF2-40B4-BE49-F238E27FC236}">
                <a16:creationId xmlns:a16="http://schemas.microsoft.com/office/drawing/2014/main" id="{AD5DA811-7029-4361-84FC-BFE49800FB21}"/>
              </a:ext>
            </a:extLst>
          </p:cNvPr>
          <p:cNvSpPr txBox="1"/>
          <p:nvPr/>
        </p:nvSpPr>
        <p:spPr>
          <a:xfrm>
            <a:off x="5652839" y="3747789"/>
            <a:ext cx="712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.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ptr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123" name="直接箭头连接符 122">
            <a:extLst>
              <a:ext uri="{FF2B5EF4-FFF2-40B4-BE49-F238E27FC236}">
                <a16:creationId xmlns:a16="http://schemas.microsoft.com/office/drawing/2014/main" id="{F4DA8747-FBFC-4A2B-9EDC-BE2A81CF8824}"/>
              </a:ext>
            </a:extLst>
          </p:cNvPr>
          <p:cNvCxnSpPr>
            <a:cxnSpLocks/>
            <a:stCxn id="122" idx="2"/>
          </p:cNvCxnSpPr>
          <p:nvPr/>
        </p:nvCxnSpPr>
        <p:spPr>
          <a:xfrm>
            <a:off x="6009268" y="4117121"/>
            <a:ext cx="239951" cy="969397"/>
          </a:xfrm>
          <a:prstGeom prst="straightConnector1">
            <a:avLst/>
          </a:prstGeom>
          <a:ln w="254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文本框 124">
            <a:extLst>
              <a:ext uri="{FF2B5EF4-FFF2-40B4-BE49-F238E27FC236}">
                <a16:creationId xmlns:a16="http://schemas.microsoft.com/office/drawing/2014/main" id="{A33A80E5-687E-430A-8F99-0D5EE2D3359C}"/>
              </a:ext>
            </a:extLst>
          </p:cNvPr>
          <p:cNvSpPr txBox="1"/>
          <p:nvPr/>
        </p:nvSpPr>
        <p:spPr>
          <a:xfrm>
            <a:off x="5679897" y="323983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.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ptr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cxnSp>
        <p:nvCxnSpPr>
          <p:cNvPr id="126" name="直接箭头连接符 125">
            <a:extLst>
              <a:ext uri="{FF2B5EF4-FFF2-40B4-BE49-F238E27FC236}">
                <a16:creationId xmlns:a16="http://schemas.microsoft.com/office/drawing/2014/main" id="{B394636E-E637-45F9-944C-9BD9AC32D43C}"/>
              </a:ext>
            </a:extLst>
          </p:cNvPr>
          <p:cNvCxnSpPr>
            <a:cxnSpLocks/>
            <a:stCxn id="125" idx="2"/>
          </p:cNvCxnSpPr>
          <p:nvPr/>
        </p:nvCxnSpPr>
        <p:spPr>
          <a:xfrm>
            <a:off x="6022797" y="3609162"/>
            <a:ext cx="416436" cy="1496634"/>
          </a:xfrm>
          <a:prstGeom prst="straightConnector1">
            <a:avLst/>
          </a:prstGeom>
          <a:ln w="25400">
            <a:solidFill>
              <a:srgbClr val="00B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箭头连接符 131">
            <a:extLst>
              <a:ext uri="{FF2B5EF4-FFF2-40B4-BE49-F238E27FC236}">
                <a16:creationId xmlns:a16="http://schemas.microsoft.com/office/drawing/2014/main" id="{A81B42E4-0DF0-424D-A86F-C3D93DD42E32}"/>
              </a:ext>
            </a:extLst>
          </p:cNvPr>
          <p:cNvCxnSpPr>
            <a:cxnSpLocks/>
            <a:endCxn id="84" idx="0"/>
          </p:cNvCxnSpPr>
          <p:nvPr/>
        </p:nvCxnSpPr>
        <p:spPr>
          <a:xfrm>
            <a:off x="4658796" y="3935156"/>
            <a:ext cx="1240607" cy="1177405"/>
          </a:xfrm>
          <a:prstGeom prst="straightConnector1">
            <a:avLst/>
          </a:prstGeom>
          <a:ln w="254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 descr="图片包含 文本&#10;&#10;描述已自动生成">
            <a:extLst>
              <a:ext uri="{FF2B5EF4-FFF2-40B4-BE49-F238E27FC236}">
                <a16:creationId xmlns:a16="http://schemas.microsoft.com/office/drawing/2014/main" id="{0E3225A4-11F9-3254-8987-8ED119B1F7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8713" y="4261767"/>
            <a:ext cx="2704762" cy="170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047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D69945-B98C-2E78-5F56-3020599B4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769194" cy="666690"/>
          </a:xfrm>
        </p:spPr>
        <p:txBody>
          <a:bodyPr/>
          <a:lstStyle/>
          <a:p>
            <a:r>
              <a:rPr lang="zh-CN" altLang="en-US" dirty="0"/>
              <a:t>生成抽象语法树</a:t>
            </a:r>
            <a:r>
              <a:rPr lang="en-US" altLang="zh-CN" dirty="0"/>
              <a:t>(</a:t>
            </a:r>
            <a:r>
              <a:rPr lang="zh-CN" altLang="en-US" dirty="0"/>
              <a:t>赋值</a:t>
            </a:r>
            <a:r>
              <a:rPr lang="en-US" altLang="zh-CN" dirty="0"/>
              <a:t>/if/while/</a:t>
            </a:r>
            <a:r>
              <a:rPr lang="zh-CN" altLang="en-US" dirty="0"/>
              <a:t>复合语句；表达式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6B46C68-1235-398E-E1F5-86D6B6654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263">
            <a:extLst>
              <a:ext uri="{FF2B5EF4-FFF2-40B4-BE49-F238E27FC236}">
                <a16:creationId xmlns:a16="http://schemas.microsoft.com/office/drawing/2014/main" id="{93917438-EE46-A387-7248-863C8D691B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100" y="1628960"/>
            <a:ext cx="9709764" cy="47507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zh-CN" sz="2000" dirty="0">
                <a:latin typeface="+mn-ea"/>
                <a:cs typeface="Times New Roman" pitchFamily="18" charset="0"/>
                <a:sym typeface="Symbol" pitchFamily="18" charset="2"/>
              </a:rPr>
              <a:t>S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:= E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mknode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assign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mkleaf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id.entry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 ;}</a:t>
            </a:r>
          </a:p>
          <a:p>
            <a:pPr algn="l">
              <a:lnSpc>
                <a:spcPts val="3000"/>
              </a:lnSpc>
              <a:buClrTx/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S  if E then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mknode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if_then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.ptr); } </a:t>
            </a:r>
          </a:p>
          <a:p>
            <a:pPr algn="l">
              <a:lnSpc>
                <a:spcPts val="3000"/>
              </a:lnSpc>
              <a:buClrTx/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S  if E then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else S2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mknode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if_then_else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.ptr,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.ptr); } </a:t>
            </a:r>
            <a:endParaRPr lang="en-US" altLang="zh-CN" sz="2000" dirty="0">
              <a:latin typeface="+mn-ea"/>
              <a:sym typeface="Symbol" pitchFamily="18" charset="2"/>
            </a:endParaRPr>
          </a:p>
          <a:p>
            <a:pPr eaLnBrk="0" hangingPunct="0">
              <a:lnSpc>
                <a:spcPts val="3000"/>
              </a:lnSpc>
            </a:pPr>
            <a:r>
              <a:rPr lang="en-US" altLang="zh-CN" sz="2000" dirty="0">
                <a:latin typeface="+mn-ea"/>
                <a:sym typeface="Symbol" pitchFamily="18" charset="2"/>
              </a:rPr>
              <a:t>S  while E do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mknode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while_do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.ptr); } </a:t>
            </a:r>
          </a:p>
          <a:p>
            <a:pPr eaLnBrk="0" hangingPunct="0">
              <a:lnSpc>
                <a:spcPts val="3000"/>
              </a:lnSpc>
            </a:pPr>
            <a:r>
              <a:rPr lang="en-US" altLang="zh-CN" sz="2000" dirty="0">
                <a:latin typeface="+mn-ea"/>
                <a:sym typeface="Symbol" pitchFamily="18" charset="2"/>
              </a:rPr>
              <a:t>S 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;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2 </a:t>
            </a:r>
            <a:r>
              <a:rPr lang="en-US" altLang="zh-CN" sz="2000" dirty="0">
                <a:latin typeface="+mn-ea"/>
                <a:sym typeface="Symbol" pitchFamily="18" charset="2"/>
              </a:rPr>
              <a:t>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mknode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seq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,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 ,S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.ptr); } </a:t>
            </a:r>
          </a:p>
          <a:p>
            <a:pPr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E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mkleaf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u="sng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.entry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}</a:t>
            </a:r>
          </a:p>
          <a:p>
            <a:pPr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E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int</a:t>
            </a:r>
            <a:r>
              <a:rPr lang="en-US" altLang="zh-CN" sz="2000" dirty="0">
                <a:latin typeface="+mn-ea"/>
                <a:sym typeface="Symbol" pitchFamily="18" charset="2"/>
              </a:rPr>
              <a:t>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mkleaf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u="sng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int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.val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}</a:t>
            </a:r>
          </a:p>
          <a:p>
            <a:pPr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E  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+ 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mknode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add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,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.ptr,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.ptr); } </a:t>
            </a:r>
            <a:endParaRPr lang="en-US" altLang="zh-CN" sz="2000" dirty="0">
              <a:latin typeface="+mn-ea"/>
              <a:sym typeface="Symbol" pitchFamily="18" charset="2"/>
            </a:endParaRPr>
          </a:p>
          <a:p>
            <a:pPr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E  - 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mknode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uminus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,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.ptr); } </a:t>
            </a:r>
            <a:endParaRPr lang="en-US" altLang="zh-CN" sz="2000" dirty="0">
              <a:latin typeface="+mn-ea"/>
              <a:sym typeface="Symbol" pitchFamily="18" charset="2"/>
            </a:endParaRPr>
          </a:p>
          <a:p>
            <a:pPr eaLnBrk="0" hangingPunct="0"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E  ( 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 </a:t>
            </a:r>
            <a:r>
              <a:rPr lang="en-US" altLang="zh-CN" sz="2000" dirty="0">
                <a:latin typeface="+mn-ea"/>
                <a:sym typeface="Symbol" pitchFamily="18" charset="2"/>
              </a:rPr>
              <a:t>)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.ptr; }</a:t>
            </a:r>
            <a:endParaRPr lang="en-US" altLang="zh-CN" sz="2000" dirty="0">
              <a:latin typeface="+mn-ea"/>
              <a:sym typeface="Symbol" pitchFamily="18" charset="2"/>
            </a:endParaRPr>
          </a:p>
          <a:p>
            <a:pPr eaLnBrk="0" hangingPunct="0"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E   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 </a:t>
            </a:r>
            <a:r>
              <a:rPr lang="en-US" altLang="zh-CN" sz="2000" dirty="0">
                <a:latin typeface="+mn-ea"/>
                <a:sym typeface="Symbol" pitchFamily="18" charset="2"/>
              </a:rPr>
              <a:t>[E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]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mknode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‘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array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,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.ptr,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.ptr); }</a:t>
            </a:r>
            <a:r>
              <a:rPr lang="en-US" altLang="zh-CN" sz="2000" dirty="0">
                <a:latin typeface="+mn-ea"/>
                <a:sym typeface="Symbol" pitchFamily="18" charset="2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4383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D69945-B98C-2E78-5F56-3020599B4F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生成抽象语法树</a:t>
            </a:r>
            <a:r>
              <a:rPr lang="en-US" altLang="zh-CN" dirty="0"/>
              <a:t>(</a:t>
            </a:r>
            <a:r>
              <a:rPr lang="zh-CN" altLang="en-US" dirty="0"/>
              <a:t>变量</a:t>
            </a:r>
            <a:r>
              <a:rPr lang="en-US" altLang="zh-CN" dirty="0"/>
              <a:t>/</a:t>
            </a:r>
            <a:r>
              <a:rPr lang="zh-CN" altLang="en-US" dirty="0"/>
              <a:t>函数声明及调用语句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6B46C68-1235-398E-E1F5-86D6B6654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263">
            <a:extLst>
              <a:ext uri="{FF2B5EF4-FFF2-40B4-BE49-F238E27FC236}">
                <a16:creationId xmlns:a16="http://schemas.microsoft.com/office/drawing/2014/main" id="{93917438-EE46-A387-7248-863C8D691B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100" y="1645547"/>
            <a:ext cx="9709764" cy="474963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zh-CN" sz="2000" dirty="0">
                <a:latin typeface="+mn-ea"/>
                <a:cs typeface="Times New Roman" pitchFamily="18" charset="0"/>
                <a:sym typeface="Symbol" pitchFamily="18" charset="2"/>
              </a:rPr>
              <a:t>P  D ;</a:t>
            </a:r>
            <a:r>
              <a:rPr lang="en-US" altLang="zh-CN" sz="2000" dirty="0">
                <a:latin typeface="+mn-ea"/>
                <a:sym typeface="Symbol" pitchFamily="18" charset="2"/>
              </a:rPr>
              <a:t> S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P.ptr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mknode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root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D.ptr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 ;}</a:t>
            </a:r>
          </a:p>
          <a:p>
            <a:pPr algn="l">
              <a:lnSpc>
                <a:spcPts val="3000"/>
              </a:lnSpc>
              <a:buClrTx/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D  V ; F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 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mknode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decl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V.v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F.f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-list); } </a:t>
            </a:r>
          </a:p>
          <a:p>
            <a:pPr algn="l">
              <a:lnSpc>
                <a:spcPts val="3000"/>
              </a:lnSpc>
              <a:buClrTx/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V  V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; T L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V.v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link_list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(V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.v-list,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L.v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-list); } </a:t>
            </a:r>
            <a:endParaRPr lang="en-US" altLang="zh-CN" sz="2000" dirty="0">
              <a:latin typeface="+mn-ea"/>
              <a:sym typeface="Symbol" pitchFamily="18" charset="2"/>
            </a:endParaRPr>
          </a:p>
          <a:p>
            <a:pPr eaLnBrk="0" hangingPunct="0">
              <a:lnSpc>
                <a:spcPts val="3000"/>
              </a:lnSpc>
            </a:pPr>
            <a:r>
              <a:rPr lang="en-US" altLang="zh-CN" sz="2000" dirty="0">
                <a:latin typeface="+mn-ea"/>
                <a:sym typeface="Symbol" pitchFamily="18" charset="2"/>
              </a:rPr>
              <a:t>V 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  <a:sym typeface="Symbol" pitchFamily="18" charset="2"/>
              </a:rPr>
              <a:t>Ɛ</a:t>
            </a:r>
            <a:r>
              <a:rPr lang="en-US" altLang="zh-CN" sz="2000" dirty="0">
                <a:latin typeface="+mn-ea"/>
                <a:sym typeface="Symbol" pitchFamily="18" charset="2"/>
              </a:rPr>
              <a:t>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V.v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make_empty_list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(); } </a:t>
            </a:r>
          </a:p>
          <a:p>
            <a:pPr eaLnBrk="0" hangingPunct="0">
              <a:lnSpc>
                <a:spcPts val="3000"/>
              </a:lnSpc>
            </a:pPr>
            <a:r>
              <a:rPr lang="en-US" altLang="zh-CN" sz="2000" dirty="0">
                <a:latin typeface="+mn-ea"/>
                <a:sym typeface="Symbol" pitchFamily="18" charset="2"/>
              </a:rPr>
              <a:t>L  L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,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latin typeface="+mn-ea"/>
                <a:sym typeface="Symbol" pitchFamily="18" charset="2"/>
              </a:rPr>
              <a:t>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L.v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insert_list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(L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.v-list, </a:t>
            </a:r>
            <a:r>
              <a:rPr lang="en-US" altLang="zh-CN" sz="2000" u="sng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.entry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} </a:t>
            </a:r>
          </a:p>
          <a:p>
            <a:pPr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L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L.v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make_list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u="sng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.entry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}</a:t>
            </a:r>
          </a:p>
          <a:p>
            <a:pPr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F  F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;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(V) S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F.f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insert_list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(F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.f-list, </a:t>
            </a:r>
            <a:r>
              <a:rPr lang="en-US" altLang="zh-CN" sz="2000" u="sng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.entry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}</a:t>
            </a:r>
          </a:p>
          <a:p>
            <a:pPr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F 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  <a:sym typeface="Symbol" pitchFamily="18" charset="2"/>
              </a:rPr>
              <a:t>Ɛ</a:t>
            </a:r>
            <a:r>
              <a:rPr lang="en-US" altLang="zh-CN" sz="2000" dirty="0">
                <a:latin typeface="+mn-ea"/>
                <a:sym typeface="Symbol" pitchFamily="18" charset="2"/>
              </a:rPr>
              <a:t>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F.f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make_empty_list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(); } </a:t>
            </a:r>
            <a:endParaRPr lang="en-US" altLang="zh-CN" sz="2000" dirty="0">
              <a:latin typeface="+mn-ea"/>
              <a:sym typeface="Symbol" pitchFamily="18" charset="2"/>
            </a:endParaRPr>
          </a:p>
          <a:p>
            <a:pPr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A  A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, E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insert_list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(A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.e-list 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} </a:t>
            </a:r>
            <a:endParaRPr lang="en-US" altLang="zh-CN" sz="2000" dirty="0">
              <a:latin typeface="+mn-ea"/>
              <a:sym typeface="Symbol" pitchFamily="18" charset="2"/>
            </a:endParaRPr>
          </a:p>
          <a:p>
            <a:pPr eaLnBrk="0" hangingPunct="0"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A 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  <a:sym typeface="Symbol" pitchFamily="18" charset="2"/>
              </a:rPr>
              <a:t>Ɛ</a:t>
            </a:r>
            <a:r>
              <a:rPr lang="en-US" altLang="zh-CN" sz="2000" dirty="0"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Emake_empty_list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(); }</a:t>
            </a:r>
            <a:endParaRPr lang="en-US" altLang="zh-CN" sz="2000" dirty="0">
              <a:latin typeface="+mn-ea"/>
              <a:sym typeface="Symbol" pitchFamily="18" charset="2"/>
            </a:endParaRPr>
          </a:p>
          <a:p>
            <a:pPr eaLnBrk="0" hangingPunct="0">
              <a:lnSpc>
                <a:spcPts val="30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S  call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( A )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S.ptr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mknode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call</a:t>
            </a:r>
            <a:r>
              <a:rPr lang="en-US" altLang="zh-CN" sz="2000" i="0" u="none" strike="noStrike" baseline="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mkleaf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u="sng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.entry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-list) ;}</a:t>
            </a:r>
            <a:endParaRPr lang="en-US" altLang="zh-CN" sz="2000" dirty="0">
              <a:latin typeface="+mn-ea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196539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251EFC0-0E83-90C7-EF34-0E749027C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6176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b="0" dirty="0"/>
              <a:t>为</a:t>
            </a:r>
            <a:r>
              <a:rPr lang="en-US" altLang="zh-CN" b="0" dirty="0"/>
              <a:t>AST</a:t>
            </a:r>
            <a:r>
              <a:rPr lang="zh-CN" altLang="en-US" b="0" dirty="0"/>
              <a:t>结点选择合适的数据结构 </a:t>
            </a:r>
            <a:endParaRPr lang="en-US" altLang="zh-CN" b="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84B7758-E771-9154-38E3-2ED8243A2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0FE49C9-4488-1CE5-AE39-2CB2C811D08D}"/>
              </a:ext>
            </a:extLst>
          </p:cNvPr>
          <p:cNvGrpSpPr/>
          <p:nvPr/>
        </p:nvGrpSpPr>
        <p:grpSpPr>
          <a:xfrm>
            <a:off x="450410" y="1473140"/>
            <a:ext cx="6966982" cy="628663"/>
            <a:chOff x="2814970" y="3362183"/>
            <a:chExt cx="6966982" cy="628663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1E26445-DB1E-C4B9-CF75-5C2477BA489B}"/>
                </a:ext>
              </a:extLst>
            </p:cNvPr>
            <p:cNvSpPr txBox="1"/>
            <p:nvPr/>
          </p:nvSpPr>
          <p:spPr>
            <a:xfrm>
              <a:off x="2889397" y="3621514"/>
              <a:ext cx="689255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ja-JP" altLang="en-US" dirty="0"/>
                <a:t>低 レイヤを知りたい 人 のための</a:t>
              </a:r>
              <a:r>
                <a:rPr lang="en-US" altLang="ja-JP" dirty="0"/>
                <a:t>C</a:t>
              </a:r>
              <a:r>
                <a:rPr lang="ja-JP" altLang="en-US" dirty="0"/>
                <a:t>コンパイラ  作成     入門</a:t>
              </a:r>
              <a:endParaRPr lang="zh-CN" altLang="en-US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810021AF-3541-8F24-F71E-59C652243B0B}"/>
                </a:ext>
              </a:extLst>
            </p:cNvPr>
            <p:cNvSpPr txBox="1"/>
            <p:nvPr/>
          </p:nvSpPr>
          <p:spPr>
            <a:xfrm>
              <a:off x="2814970" y="3362183"/>
              <a:ext cx="69377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ja-JP" altLang="en-US" sz="1600" dirty="0"/>
                <a:t>てい</a:t>
              </a:r>
              <a:endParaRPr lang="zh-CN" altLang="en-US" sz="1600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14EE5F9-7764-75D9-D9DB-503171A8D6F7}"/>
                </a:ext>
              </a:extLst>
            </p:cNvPr>
            <p:cNvSpPr txBox="1"/>
            <p:nvPr/>
          </p:nvSpPr>
          <p:spPr>
            <a:xfrm>
              <a:off x="4122771" y="3362183"/>
              <a:ext cx="311003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ja-JP" altLang="en-US" sz="1600" dirty="0"/>
                <a:t>し</a:t>
              </a:r>
              <a:endParaRPr lang="zh-CN" altLang="en-US" sz="1600" dirty="0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45782EA-A5AA-511E-F895-89178C8DEB0C}"/>
                </a:ext>
              </a:extLst>
            </p:cNvPr>
            <p:cNvSpPr txBox="1"/>
            <p:nvPr/>
          </p:nvSpPr>
          <p:spPr>
            <a:xfrm>
              <a:off x="5047802" y="3362183"/>
              <a:ext cx="69377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ja-JP" altLang="en-US" sz="1600" dirty="0"/>
                <a:t>ひと</a:t>
              </a:r>
              <a:endParaRPr lang="zh-CN" altLang="en-US" sz="1600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2C122E58-CA94-F64B-0EED-916ED82928DF}"/>
                </a:ext>
              </a:extLst>
            </p:cNvPr>
            <p:cNvSpPr txBox="1"/>
            <p:nvPr/>
          </p:nvSpPr>
          <p:spPr>
            <a:xfrm>
              <a:off x="7527849" y="3362183"/>
              <a:ext cx="104199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ja-JP" altLang="en-US" sz="1600" dirty="0"/>
                <a:t>さくせい</a:t>
              </a:r>
              <a:endParaRPr lang="zh-CN" altLang="en-US" sz="1600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185CC16E-EBEA-F6BB-01D1-DC016F6DABB4}"/>
                </a:ext>
              </a:extLst>
            </p:cNvPr>
            <p:cNvSpPr txBox="1"/>
            <p:nvPr/>
          </p:nvSpPr>
          <p:spPr>
            <a:xfrm>
              <a:off x="8471481" y="3362183"/>
              <a:ext cx="1204141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ja-JP" altLang="en-US" sz="1600" dirty="0"/>
                <a:t>にゅうもん</a:t>
              </a:r>
              <a:endParaRPr lang="zh-CN" altLang="en-US" sz="1600" dirty="0"/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55A01A31-46F6-3E78-BEB8-2998C3859DD3}"/>
              </a:ext>
            </a:extLst>
          </p:cNvPr>
          <p:cNvSpPr txBox="1"/>
          <p:nvPr/>
        </p:nvSpPr>
        <p:spPr>
          <a:xfrm>
            <a:off x="4915412" y="4378398"/>
            <a:ext cx="19032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Rui </a:t>
            </a:r>
            <a:r>
              <a:rPr lang="en-US" altLang="zh-CN" sz="2000" dirty="0" err="1"/>
              <a:t>Ueyama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 err="1"/>
              <a:t>chibicc</a:t>
            </a:r>
            <a:endParaRPr lang="en-US" altLang="zh-CN" sz="2000" dirty="0"/>
          </a:p>
          <a:p>
            <a:r>
              <a:rPr lang="ja-JP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ちび</a:t>
            </a:r>
            <a:r>
              <a:rPr lang="en-US" altLang="ja-JP" sz="20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ja-JP" altLang="en-US" sz="20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こども</a:t>
            </a:r>
            <a:r>
              <a:rPr lang="en-US" altLang="ja-JP" sz="2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zh-CN" alt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F51F39F-AA80-FDE6-E55D-CF040889AC2C}"/>
              </a:ext>
            </a:extLst>
          </p:cNvPr>
          <p:cNvSpPr txBox="1"/>
          <p:nvPr/>
        </p:nvSpPr>
        <p:spPr>
          <a:xfrm>
            <a:off x="7353231" y="875255"/>
            <a:ext cx="4240096" cy="5478423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// AST node type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typedef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0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{</a:t>
            </a: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NodeKind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kind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// Node kind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next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// Next node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Type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ty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// Type, e.g. int or pointer to int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Token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tok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// Representative token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b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</a:b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lhs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// Left-hand side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rhs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// Right-hand side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b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</a:b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cond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dirty="0">
                <a:solidFill>
                  <a:srgbClr val="3B3B3B"/>
                </a:solidFill>
                <a:highlight>
                  <a:srgbClr val="FFFFFF"/>
                </a:highlight>
                <a:latin typeface="+mn-ea"/>
              </a:rPr>
              <a:t>   </a:t>
            </a:r>
            <a:r>
              <a:rPr lang="fr-FR" altLang="zh-CN" sz="1000" dirty="0">
                <a:solidFill>
                  <a:srgbClr val="008000"/>
                </a:solidFill>
                <a:highlight>
                  <a:srgbClr val="FFFFFF"/>
                </a:highlight>
                <a:latin typeface="+mn-ea"/>
              </a:rPr>
              <a:t>// "if, "while" or "for" statement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then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els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init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inc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b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</a:b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body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dirty="0">
                <a:solidFill>
                  <a:srgbClr val="008000"/>
                </a:solidFill>
                <a:highlight>
                  <a:srgbClr val="FFFFFF"/>
                </a:highlight>
                <a:latin typeface="+mn-ea"/>
              </a:rPr>
              <a:t> // Block or statement expression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Member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member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dirty="0">
                <a:solidFill>
                  <a:srgbClr val="3B3B3B"/>
                </a:solidFill>
                <a:highlight>
                  <a:srgbClr val="FFFFFF"/>
                </a:highlight>
                <a:latin typeface="+mn-ea"/>
              </a:rPr>
              <a:t>   </a:t>
            </a:r>
            <a:r>
              <a:rPr lang="fr-FR" altLang="zh-CN" sz="1000" dirty="0">
                <a:solidFill>
                  <a:srgbClr val="008000"/>
                </a:solidFill>
                <a:highlight>
                  <a:srgbClr val="FFFFFF"/>
                </a:highlight>
                <a:latin typeface="+mn-ea"/>
              </a:rPr>
              <a:t>// Struct member access</a:t>
            </a:r>
            <a:br>
              <a:rPr lang="fr-FR" altLang="zh-CN" sz="1000" dirty="0">
                <a:solidFill>
                  <a:srgbClr val="3B3B3B"/>
                </a:solidFill>
                <a:highlight>
                  <a:srgbClr val="FFFFFF"/>
                </a:highlight>
                <a:latin typeface="+mn-ea"/>
              </a:rPr>
            </a:br>
            <a:endParaRPr lang="fr-FR" altLang="zh-CN" sz="1000" dirty="0">
              <a:solidFill>
                <a:srgbClr val="3B3B3B"/>
              </a:solidFill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char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funcname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dirty="0">
                <a:solidFill>
                  <a:srgbClr val="008000"/>
                </a:solidFill>
                <a:highlight>
                  <a:srgbClr val="FFFFFF"/>
                </a:highlight>
                <a:latin typeface="+mn-ea"/>
              </a:rPr>
              <a:t> // Function call</a:t>
            </a:r>
            <a:endParaRPr lang="fr-FR" altLang="zh-CN" sz="1000" dirty="0">
              <a:solidFill>
                <a:srgbClr val="3B3B3B"/>
              </a:solidFill>
              <a:highlight>
                <a:srgbClr val="FFFFFF"/>
              </a:highlight>
              <a:latin typeface="+mn-ea"/>
            </a:endParaRPr>
          </a:p>
          <a:p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args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b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</a:b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char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label_name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dirty="0">
                <a:solidFill>
                  <a:srgbClr val="008000"/>
                </a:solidFill>
                <a:highlight>
                  <a:srgbClr val="FFFFFF"/>
                </a:highlight>
                <a:latin typeface="+mn-ea"/>
              </a:rPr>
              <a:t> // Goto or labeled statement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b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</a:b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case_next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dirty="0">
                <a:solidFill>
                  <a:srgbClr val="008000"/>
                </a:solidFill>
                <a:highlight>
                  <a:srgbClr val="FFFFFF"/>
                </a:highlight>
                <a:latin typeface="+mn-ea"/>
              </a:rPr>
              <a:t> // Switch-cases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default_case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int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case_label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int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case_end_label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b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</a:b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Var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var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dirty="0">
                <a:solidFill>
                  <a:srgbClr val="008000"/>
                </a:solidFill>
                <a:highlight>
                  <a:srgbClr val="FFFFFF"/>
                </a:highlight>
                <a:latin typeface="+mn-ea"/>
              </a:rPr>
              <a:t> // Variable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</a:t>
            </a: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long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val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000" dirty="0">
                <a:solidFill>
                  <a:srgbClr val="008000"/>
                </a:solidFill>
                <a:highlight>
                  <a:srgbClr val="FFFFFF"/>
                </a:highlight>
                <a:latin typeface="+mn-ea"/>
              </a:rPr>
              <a:t> // Integer literal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};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3B912F8-B2DF-F469-1F5D-1A5ECC33CF6D}"/>
              </a:ext>
            </a:extLst>
          </p:cNvPr>
          <p:cNvSpPr txBox="1"/>
          <p:nvPr/>
        </p:nvSpPr>
        <p:spPr>
          <a:xfrm>
            <a:off x="507375" y="2177796"/>
            <a:ext cx="3569875" cy="4401205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// AST node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typedef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0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enum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{</a:t>
            </a: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ND_ADD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  // num + num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ND_MUL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  // *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ND_BITAND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// &amp;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ND_SHL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  // &lt;&lt;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ND_EQ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   // ==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ND_ASSIGN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// =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ND_PRE_INC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// pre ++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ND_ADD_EQ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// +=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ND_LOGAND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// &amp;&amp;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ND_LOGOR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// ||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ND_RETURN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// "return"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ND_IF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   // "if"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ND_WHILE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// "while"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ND_FOR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  // "for"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ND_BLOCK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// { ... }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ND_BREAK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// "break"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ND_CONTINUE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// "continue"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ND_GOTO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 // "goto"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ND_FUNCALL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// Function call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ND_EXPR_STMT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// Expression statement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ND_STMT_EXPR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// Statement expression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ND_VAR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  // Variable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ND_NUM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  // Integer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ND_CAST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 // Type cast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0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ND_NULL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0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  // Empty statement</a:t>
            </a:r>
            <a:endParaRPr lang="fr-FR" altLang="zh-CN" sz="10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} </a:t>
            </a:r>
            <a:r>
              <a:rPr lang="fr-FR" altLang="zh-CN" sz="10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NodeKind</a:t>
            </a:r>
            <a:r>
              <a:rPr lang="fr-FR" altLang="zh-CN" sz="10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</p:txBody>
      </p:sp>
      <p:pic>
        <p:nvPicPr>
          <p:cNvPr id="25" name="图片 24" descr="男人拿着手机在自拍&#10;&#10;低可信度描述已自动生成">
            <a:extLst>
              <a:ext uri="{FF2B5EF4-FFF2-40B4-BE49-F238E27FC236}">
                <a16:creationId xmlns:a16="http://schemas.microsoft.com/office/drawing/2014/main" id="{D2F810C5-EDDB-6D7E-2691-3513E7ABF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716" y="2254363"/>
            <a:ext cx="2105925" cy="2103819"/>
          </a:xfrm>
          <a:prstGeom prst="rect">
            <a:avLst/>
          </a:prstGeom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36218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251EFC0-0E83-90C7-EF34-0E749027C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6176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b="0" dirty="0"/>
              <a:t>为</a:t>
            </a:r>
            <a:r>
              <a:rPr lang="en-US" altLang="zh-CN" b="0" dirty="0"/>
              <a:t>AST</a:t>
            </a:r>
            <a:r>
              <a:rPr lang="zh-CN" altLang="en-US" b="0" dirty="0"/>
              <a:t>结点选择合适的数据结构 </a:t>
            </a:r>
            <a:endParaRPr lang="en-US" altLang="zh-CN" b="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84B7758-E771-9154-38E3-2ED8243A2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F51F39F-AA80-FDE6-E55D-CF040889AC2C}"/>
              </a:ext>
            </a:extLst>
          </p:cNvPr>
          <p:cNvSpPr txBox="1"/>
          <p:nvPr/>
        </p:nvSpPr>
        <p:spPr>
          <a:xfrm>
            <a:off x="6939333" y="875255"/>
            <a:ext cx="4764845" cy="5632311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/* The basic node */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typedef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enum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Node_Type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// node type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left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// left child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right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// right child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}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/* Declarations */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typedef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AST_Node_Decl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enum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Node_Type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// node type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int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data_type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    // symbol table entries of the variables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list_t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**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names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}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AST_Node_Decl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endParaRPr lang="fr-FR" altLang="zh-CN" sz="1200" dirty="0">
              <a:solidFill>
                <a:srgbClr val="3B3B3B"/>
              </a:solidFill>
              <a:highlight>
                <a:srgbClr val="FFFFFF"/>
              </a:highlight>
              <a:latin typeface="+mn-ea"/>
            </a:endParaRPr>
          </a:p>
          <a:p>
            <a:endParaRPr lang="fr-FR" altLang="zh-CN" sz="1200" dirty="0">
              <a:solidFill>
                <a:srgbClr val="3B3B3B"/>
              </a:solidFill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/* Statements */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typedef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AST_Node_If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enum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Node_Type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// node type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condition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if_branch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**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elsif_branches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else_branch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}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AST_Node_If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b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</a:b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typedef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AST_Node_While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enum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Node_Type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// node type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condition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struct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*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while_branch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}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AST_Node_While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3B912F8-B2DF-F469-1F5D-1A5ECC33CF6D}"/>
              </a:ext>
            </a:extLst>
          </p:cNvPr>
          <p:cNvSpPr txBox="1"/>
          <p:nvPr/>
        </p:nvSpPr>
        <p:spPr>
          <a:xfrm>
            <a:off x="350651" y="1790335"/>
            <a:ext cx="5745349" cy="4339650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typedef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enum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Node_Type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BASIC_NODE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// no special usage (for roots only)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    // declarations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DECL_NODE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// declaration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CONST_NODE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// constant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    // statements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IF_NODE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 // if statement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ELSIF_NODE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// else if branch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FOR_NODE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// for statement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WHILE_NODE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// while statement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ASSIGN_NODE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// assigment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SIMPLE_NODE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// continue, break and "main" return statements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INCR_NODE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// increment statement (non-expression one)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FUNC_CALL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// function call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    // expressions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ARITHM_NODE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// arithmetic expression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BOOL_NODE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// boolean expression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REL_NODE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// relational expression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EQU_NODE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 // equality expression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    // functions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FUNC_DECL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  // function declaration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70C1"/>
                </a:solidFill>
                <a:effectLst/>
                <a:highlight>
                  <a:srgbClr val="FFFFFF"/>
                </a:highlight>
                <a:latin typeface="+mn-ea"/>
              </a:rPr>
              <a:t>RETURN_NODE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 // return statement of functions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}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Node_Type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150628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251EFC0-0E83-90C7-EF34-0E749027C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6176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b="0" dirty="0"/>
              <a:t>为</a:t>
            </a:r>
            <a:r>
              <a:rPr lang="en-US" altLang="zh-CN" b="0" dirty="0"/>
              <a:t>AST</a:t>
            </a:r>
            <a:r>
              <a:rPr lang="zh-CN" altLang="en-US" b="0" dirty="0"/>
              <a:t>结点选择合适的数据结构 </a:t>
            </a:r>
            <a:endParaRPr lang="en-US" altLang="zh-CN" b="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84B7758-E771-9154-38E3-2ED8243A2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F51F39F-AA80-FDE6-E55D-CF040889AC2C}"/>
              </a:ext>
            </a:extLst>
          </p:cNvPr>
          <p:cNvSpPr txBox="1"/>
          <p:nvPr/>
        </p:nvSpPr>
        <p:spPr>
          <a:xfrm>
            <a:off x="5567734" y="428178"/>
            <a:ext cx="4514730" cy="6001643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BaseAST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{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public: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virtual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void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accept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Visitor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&amp;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visitor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+mn-ea"/>
              </a:rPr>
              <a:t>0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BaseAST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default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virtual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~BaseAST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default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};</a:t>
            </a:r>
          </a:p>
          <a:p>
            <a:b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</a:b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: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public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BaseAST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{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public: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STYPE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sType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LValAST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lVal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nullptr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AddExpAST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exp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nullptr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ReturnStmtAST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returnStmt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nullptr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SelectStmtAST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selectStmt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nullptr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IterationStmtAST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iterationStmt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nullptr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BlockAST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block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nullptr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void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accept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Visitor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&amp;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visitor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override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};</a:t>
            </a:r>
          </a:p>
          <a:p>
            <a:b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</a:b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ReturnStmtAST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: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public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BaseAST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{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public: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AddExpAST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exp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nullptr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void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accept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Visitor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&amp;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visitor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override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};</a:t>
            </a:r>
          </a:p>
          <a:p>
            <a:b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</a:b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SelectStmtAST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: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public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BaseAST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{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public: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LOrExpAST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cond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ifStmt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, 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elseStmt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void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accept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Visitor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&amp;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visitor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 </a:t>
            </a:r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override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};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3B912F8-B2DF-F469-1F5D-1A5ECC33CF6D}"/>
              </a:ext>
            </a:extLst>
          </p:cNvPr>
          <p:cNvSpPr txBox="1"/>
          <p:nvPr/>
        </p:nvSpPr>
        <p:spPr>
          <a:xfrm>
            <a:off x="490850" y="1579911"/>
            <a:ext cx="3222728" cy="4708981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BaseAST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CompUnitAST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DeclDefAST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DeclAST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DefListAST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DefAST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ArraysAST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InitValListAST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BlockAST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BlockItemListAST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BlockItemAST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ReturnStmtAST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SelectStmtAST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IterationStmtAST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LValAST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PrimaryExpAST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CallAST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FuncCParamListAST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MulExpAST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AddExpAST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RelExpAST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EqExpAST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LAndExpAST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  <a:p>
            <a:r>
              <a:rPr lang="fr-FR" altLang="zh-CN" sz="12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rPr>
              <a:t>class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267F99"/>
                </a:solidFill>
                <a:effectLst/>
                <a:highlight>
                  <a:srgbClr val="FFFFFF"/>
                </a:highlight>
                <a:latin typeface="+mn-ea"/>
              </a:rPr>
              <a:t>LOrExpAST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946248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本章主要内容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0515599" cy="476061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2800" b="1" dirty="0"/>
              <a:t>8.1</a:t>
            </a:r>
            <a:r>
              <a:rPr lang="zh-CN" altLang="en-US" sz="2800" b="1" dirty="0"/>
              <a:t>　符号表  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2800" b="1" dirty="0"/>
              <a:t>8.2</a:t>
            </a:r>
            <a:r>
              <a:rPr lang="zh-CN" altLang="en-US" sz="2800" b="1" dirty="0"/>
              <a:t>　静态语义分析  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2800" b="1" u="sng" dirty="0">
                <a:solidFill>
                  <a:srgbClr val="C00000"/>
                </a:solidFill>
              </a:rPr>
              <a:t>8.3</a:t>
            </a:r>
            <a:r>
              <a:rPr lang="zh-CN" altLang="en-US" sz="2800" b="1" u="sng" dirty="0">
                <a:solidFill>
                  <a:srgbClr val="C00000"/>
                </a:solidFill>
              </a:rPr>
              <a:t>　中间代码生成 </a:t>
            </a:r>
          </a:p>
          <a:p>
            <a:pPr>
              <a:lnSpc>
                <a:spcPct val="150000"/>
              </a:lnSpc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443515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3D63CFA-8CC3-AD53-63D2-AAB3066B5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6731125" cy="704856"/>
          </a:xfrm>
        </p:spPr>
        <p:txBody>
          <a:bodyPr/>
          <a:lstStyle/>
          <a:p>
            <a:r>
              <a:rPr lang="zh-CN" altLang="en-US" b="0" dirty="0"/>
              <a:t>通过</a:t>
            </a:r>
            <a:r>
              <a:rPr lang="en-US" altLang="zh-CN" b="0" dirty="0"/>
              <a:t>Bison</a:t>
            </a:r>
            <a:r>
              <a:rPr lang="zh-CN" altLang="en-US" b="0" dirty="0"/>
              <a:t>的语义动作创建</a:t>
            </a:r>
            <a:r>
              <a:rPr lang="en-US" altLang="zh-CN" b="0" dirty="0"/>
              <a:t>AST</a:t>
            </a:r>
            <a:endParaRPr lang="zh-CN" altLang="en-US" b="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4436B01-839C-AE09-58B9-426A50A54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77A03E5-8D86-4BCD-6D2A-899F7401FA65}"/>
              </a:ext>
            </a:extLst>
          </p:cNvPr>
          <p:cNvSpPr txBox="1"/>
          <p:nvPr/>
        </p:nvSpPr>
        <p:spPr>
          <a:xfrm>
            <a:off x="487822" y="1648413"/>
            <a:ext cx="4842167" cy="4708981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// </a:t>
            </a:r>
            <a:r>
              <a:rPr lang="zh-CN" altLang="en-US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语句，根据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type</a:t>
            </a:r>
            <a:r>
              <a:rPr lang="zh-CN" altLang="en-US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判断是何种类型的</a:t>
            </a:r>
            <a:r>
              <a:rPr lang="fr-FR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Stmt</a:t>
            </a:r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Stmt:    SEMICOLON  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new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sType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SEMI;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}               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|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LVal ASSIGN Exp SEMICOLON 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new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sType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ASS;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lVal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LValAST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($</a:t>
            </a:r>
            <a:r>
              <a:rPr lang="fr-FR" altLang="zh-CN" sz="12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+mn-ea"/>
              </a:rPr>
              <a:t>1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exp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AddExpAST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($</a:t>
            </a:r>
            <a:r>
              <a:rPr lang="fr-FR" altLang="zh-CN" sz="12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+mn-ea"/>
              </a:rPr>
              <a:t>3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}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|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Exp SEMICOLON 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new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sType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EXP;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exp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AddExpAST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($</a:t>
            </a:r>
            <a:r>
              <a:rPr lang="fr-FR" altLang="zh-CN" sz="12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+mn-ea"/>
              </a:rPr>
              <a:t>1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}               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|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CONTINUE SEMICOLON 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new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sType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CONT;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}   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|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BREAK SEMICOLON 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new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sType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BRE;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}   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6DD4680-89EA-1B29-BEE8-555A8B495E0F}"/>
              </a:ext>
            </a:extLst>
          </p:cNvPr>
          <p:cNvSpPr txBox="1"/>
          <p:nvPr/>
        </p:nvSpPr>
        <p:spPr>
          <a:xfrm>
            <a:off x="5903495" y="928360"/>
            <a:ext cx="5189622" cy="5632311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|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Block 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new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sType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BLK;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block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BlockAST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($</a:t>
            </a:r>
            <a:r>
              <a:rPr lang="fr-FR" altLang="zh-CN" sz="12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+mn-ea"/>
              </a:rPr>
              <a:t>1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}</a:t>
            </a:r>
          </a:p>
          <a:p>
            <a:r>
              <a:rPr lang="fr-FR" altLang="zh-CN" sz="1200" dirty="0">
                <a:solidFill>
                  <a:srgbClr val="3B3B3B"/>
                </a:solidFill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|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ReturnStmt 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           $$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new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sType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RET;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returnStmt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ReturnStmtAST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($</a:t>
            </a:r>
            <a:r>
              <a:rPr lang="fr-FR" altLang="zh-CN" sz="12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+mn-ea"/>
              </a:rPr>
              <a:t>1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);</a:t>
            </a:r>
          </a:p>
          <a:p>
            <a:b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</a:b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}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|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SelectStmt 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new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sType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SEL;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selectStmt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SelectStmtAST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($</a:t>
            </a:r>
            <a:r>
              <a:rPr lang="fr-FR" altLang="zh-CN" sz="12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+mn-ea"/>
              </a:rPr>
              <a:t>1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}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   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|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IterationStmt 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new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001080"/>
                </a:solidFill>
                <a:effectLst/>
                <a:highlight>
                  <a:srgbClr val="FFFFFF"/>
                </a:highlight>
                <a:latin typeface="+mn-ea"/>
              </a:rPr>
              <a:t>sType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ITER;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iterationStmt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IterationStmtAST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($</a:t>
            </a:r>
            <a:r>
              <a:rPr lang="fr-FR" altLang="zh-CN" sz="12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+mn-ea"/>
              </a:rPr>
              <a:t>1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}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;</a:t>
            </a:r>
          </a:p>
          <a:p>
            <a:endParaRPr lang="fr-FR" altLang="zh-CN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en-US" altLang="zh-CN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//</a:t>
            </a:r>
            <a:r>
              <a:rPr lang="zh-CN" altLang="en-US" sz="1200" b="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+mn-ea"/>
              </a:rPr>
              <a:t>循环语句</a:t>
            </a:r>
            <a:endParaRPr lang="zh-CN" altLang="en-US" sz="1200" b="0" dirty="0">
              <a:solidFill>
                <a:srgbClr val="3B3B3B"/>
              </a:solidFill>
              <a:effectLst/>
              <a:highlight>
                <a:srgbClr val="FFFFFF"/>
              </a:highlight>
              <a:latin typeface="+mn-ea"/>
            </a:endParaRP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IterationStmt:  WHILE LP Cond RP Stmt {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        $$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new </a:t>
            </a:r>
            <a:r>
              <a:rPr lang="fr-FR" altLang="zh-CN" sz="1200" b="0" dirty="0">
                <a:solidFill>
                  <a:srgbClr val="795E26"/>
                </a:solidFill>
                <a:effectLst/>
                <a:highlight>
                  <a:srgbClr val="FFFFFF"/>
                </a:highlight>
                <a:latin typeface="+mn-ea"/>
              </a:rPr>
              <a:t>IterationStmtAST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cond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LOrExpAST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($</a:t>
            </a:r>
            <a:r>
              <a:rPr lang="fr-FR" altLang="zh-CN" sz="12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+mn-ea"/>
              </a:rPr>
              <a:t>3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        $$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-&gt;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stmt 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=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 unique_ptr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&lt;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StmtAST</a:t>
            </a:r>
            <a:r>
              <a:rPr lang="fr-FR" altLang="zh-CN" sz="1200" b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($</a:t>
            </a:r>
            <a:r>
              <a:rPr lang="fr-FR" altLang="zh-CN" sz="1200" b="0" dirty="0">
                <a:solidFill>
                  <a:srgbClr val="098658"/>
                </a:solidFill>
                <a:effectLst/>
                <a:highlight>
                  <a:srgbClr val="FFFFFF"/>
                </a:highlight>
                <a:latin typeface="+mn-ea"/>
              </a:rPr>
              <a:t>5</a:t>
            </a:r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);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          }</a:t>
            </a:r>
          </a:p>
          <a:p>
            <a:r>
              <a:rPr lang="fr-FR" altLang="zh-CN" sz="1200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+mn-ea"/>
              </a:rPr>
              <a:t>                ;</a:t>
            </a:r>
          </a:p>
        </p:txBody>
      </p:sp>
    </p:spTree>
    <p:extLst>
      <p:ext uri="{BB962C8B-B14F-4D97-AF65-F5344CB8AC3E}">
        <p14:creationId xmlns:p14="http://schemas.microsoft.com/office/powerpoint/2010/main" val="2849044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D69945-B98C-2E78-5F56-3020599B4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3935588" cy="763788"/>
          </a:xfrm>
        </p:spPr>
        <p:txBody>
          <a:bodyPr/>
          <a:lstStyle/>
          <a:p>
            <a:r>
              <a:rPr lang="zh-CN" altLang="en-US" b="0" dirty="0"/>
              <a:t>避免</a:t>
            </a:r>
            <a:r>
              <a:rPr lang="en-US" altLang="zh-CN" b="0" dirty="0"/>
              <a:t>AST</a:t>
            </a:r>
            <a:r>
              <a:rPr lang="zh-CN" altLang="en-US" b="0" dirty="0"/>
              <a:t>的树层数太高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6B46C68-1235-398E-E1F5-86D6B6654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22" y="257614"/>
            <a:ext cx="3615548" cy="617641"/>
          </a:xfrm>
        </p:spPr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77334E1-FC08-C6C4-4F58-2592CC924A76}"/>
              </a:ext>
            </a:extLst>
          </p:cNvPr>
          <p:cNvSpPr txBox="1"/>
          <p:nvPr/>
        </p:nvSpPr>
        <p:spPr>
          <a:xfrm>
            <a:off x="821933" y="1813073"/>
            <a:ext cx="1367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0000FF"/>
                </a:solidFill>
              </a:rPr>
              <a:t>int a, b, c </a:t>
            </a:r>
            <a:endParaRPr lang="zh-CN" altLang="en-US" sz="2000" dirty="0">
              <a:solidFill>
                <a:srgbClr val="0000FF"/>
              </a:solidFill>
            </a:endParaRP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2B73D51B-99A8-74B4-2576-DAA7090B1BB1}"/>
              </a:ext>
            </a:extLst>
          </p:cNvPr>
          <p:cNvGrpSpPr/>
          <p:nvPr/>
        </p:nvGrpSpPr>
        <p:grpSpPr>
          <a:xfrm>
            <a:off x="366766" y="2648857"/>
            <a:ext cx="2805280" cy="3419546"/>
            <a:chOff x="613061" y="2552807"/>
            <a:chExt cx="2805280" cy="3419546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0974E10-4A0C-04FD-8F51-9EBB3775A4B2}"/>
                </a:ext>
              </a:extLst>
            </p:cNvPr>
            <p:cNvSpPr txBox="1"/>
            <p:nvPr/>
          </p:nvSpPr>
          <p:spPr>
            <a:xfrm>
              <a:off x="1053710" y="3305608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</a:t>
              </a:r>
              <a:endParaRPr lang="zh-CN" altLang="en-US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652C431-2210-C22F-438E-58A67985320A}"/>
                </a:ext>
              </a:extLst>
            </p:cNvPr>
            <p:cNvSpPr txBox="1"/>
            <p:nvPr/>
          </p:nvSpPr>
          <p:spPr>
            <a:xfrm>
              <a:off x="2407947" y="3282978"/>
              <a:ext cx="303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L</a:t>
              </a:r>
              <a:endParaRPr lang="zh-CN" altLang="en-US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4400C6C-38F6-A4CC-AC6C-53B0B72E40DA}"/>
                </a:ext>
              </a:extLst>
            </p:cNvPr>
            <p:cNvSpPr txBox="1"/>
            <p:nvPr/>
          </p:nvSpPr>
          <p:spPr>
            <a:xfrm>
              <a:off x="1968901" y="4014008"/>
              <a:ext cx="303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L</a:t>
              </a:r>
              <a:endParaRPr lang="zh-CN" altLang="en-US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05EEFC7-2F10-9811-0CD5-D354A807BBCC}"/>
                </a:ext>
              </a:extLst>
            </p:cNvPr>
            <p:cNvSpPr txBox="1"/>
            <p:nvPr/>
          </p:nvSpPr>
          <p:spPr>
            <a:xfrm>
              <a:off x="2407947" y="4014008"/>
              <a:ext cx="24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00FF"/>
                  </a:solidFill>
                </a:rPr>
                <a:t>,</a:t>
              </a:r>
              <a:endParaRPr lang="zh-CN" altLang="en-US" dirty="0">
                <a:solidFill>
                  <a:srgbClr val="0000FF"/>
                </a:solidFill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05D462E-828F-6F38-A5D0-198853629D51}"/>
                </a:ext>
              </a:extLst>
            </p:cNvPr>
            <p:cNvSpPr txBox="1"/>
            <p:nvPr/>
          </p:nvSpPr>
          <p:spPr>
            <a:xfrm>
              <a:off x="2784476" y="4014008"/>
              <a:ext cx="6338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id(</a:t>
              </a:r>
              <a:r>
                <a:rPr lang="en-US" altLang="zh-CN" dirty="0">
                  <a:solidFill>
                    <a:srgbClr val="0000FF"/>
                  </a:solidFill>
                </a:rPr>
                <a:t>c</a:t>
              </a:r>
              <a:r>
                <a:rPr lang="en-US" altLang="zh-CN" dirty="0"/>
                <a:t>)</a:t>
              </a:r>
              <a:endParaRPr lang="zh-CN" altLang="en-US" dirty="0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6A61B91-FE69-2597-EA35-4451A4179321}"/>
                </a:ext>
              </a:extLst>
            </p:cNvPr>
            <p:cNvSpPr txBox="1"/>
            <p:nvPr/>
          </p:nvSpPr>
          <p:spPr>
            <a:xfrm>
              <a:off x="1365776" y="4743881"/>
              <a:ext cx="303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L</a:t>
              </a:r>
              <a:endParaRPr lang="zh-CN" altLang="en-US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C7C0952-D1E6-AB8F-29AD-7ABF8D92FA8C}"/>
                </a:ext>
              </a:extLst>
            </p:cNvPr>
            <p:cNvSpPr txBox="1"/>
            <p:nvPr/>
          </p:nvSpPr>
          <p:spPr>
            <a:xfrm>
              <a:off x="1797219" y="4743881"/>
              <a:ext cx="2407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00FF"/>
                  </a:solidFill>
                </a:rPr>
                <a:t>,</a:t>
              </a:r>
              <a:endParaRPr lang="zh-CN" altLang="en-US" dirty="0">
                <a:solidFill>
                  <a:srgbClr val="0000FF"/>
                </a:solidFill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C5AB743-75FE-3A2A-9DB0-14FE983CF583}"/>
                </a:ext>
              </a:extLst>
            </p:cNvPr>
            <p:cNvSpPr txBox="1"/>
            <p:nvPr/>
          </p:nvSpPr>
          <p:spPr>
            <a:xfrm>
              <a:off x="2173749" y="4743881"/>
              <a:ext cx="7719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id(</a:t>
              </a:r>
              <a:r>
                <a:rPr lang="en-US" altLang="zh-CN" dirty="0">
                  <a:solidFill>
                    <a:srgbClr val="0000FF"/>
                  </a:solidFill>
                </a:rPr>
                <a:t>b</a:t>
              </a:r>
              <a:r>
                <a:rPr lang="en-US" altLang="zh-CN" dirty="0"/>
                <a:t>)</a:t>
              </a:r>
              <a:endParaRPr lang="zh-CN" altLang="en-US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779F2B1-A1FB-ACBD-3A8C-2BC84902BC6F}"/>
                </a:ext>
              </a:extLst>
            </p:cNvPr>
            <p:cNvSpPr txBox="1"/>
            <p:nvPr/>
          </p:nvSpPr>
          <p:spPr>
            <a:xfrm>
              <a:off x="1134887" y="5603021"/>
              <a:ext cx="7582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id(</a:t>
              </a:r>
              <a:r>
                <a:rPr lang="en-US" altLang="zh-CN" dirty="0">
                  <a:solidFill>
                    <a:srgbClr val="0000FF"/>
                  </a:solidFill>
                </a:rPr>
                <a:t>a</a:t>
              </a:r>
              <a:r>
                <a:rPr lang="en-US" altLang="zh-CN" dirty="0"/>
                <a:t>)</a:t>
              </a:r>
              <a:endParaRPr lang="zh-CN" altLang="en-US" dirty="0"/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6EB9F6F8-08CF-1D4D-C191-5D0B631060C5}"/>
                </a:ext>
              </a:extLst>
            </p:cNvPr>
            <p:cNvCxnSpPr>
              <a:cxnSpLocks/>
              <a:stCxn id="7" idx="2"/>
              <a:endCxn id="8" idx="0"/>
            </p:cNvCxnSpPr>
            <p:nvPr/>
          </p:nvCxnSpPr>
          <p:spPr>
            <a:xfrm flipH="1">
              <a:off x="2120545" y="3652310"/>
              <a:ext cx="439046" cy="36169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2D90F97-B99D-7442-A66B-758B10E6A7F8}"/>
                </a:ext>
              </a:extLst>
            </p:cNvPr>
            <p:cNvSpPr txBox="1"/>
            <p:nvPr/>
          </p:nvSpPr>
          <p:spPr>
            <a:xfrm>
              <a:off x="962532" y="4000428"/>
              <a:ext cx="5000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solidFill>
                    <a:srgbClr val="0000FF"/>
                  </a:solidFill>
                </a:rPr>
                <a:t>int</a:t>
              </a:r>
              <a:endParaRPr lang="zh-CN" altLang="en-US" dirty="0">
                <a:solidFill>
                  <a:srgbClr val="0000FF"/>
                </a:solidFill>
              </a:endParaRPr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5F7A984-47CC-36D3-1C45-B10C9B4830C1}"/>
                </a:ext>
              </a:extLst>
            </p:cNvPr>
            <p:cNvCxnSpPr>
              <a:cxnSpLocks/>
              <a:stCxn id="6" idx="2"/>
              <a:endCxn id="19" idx="0"/>
            </p:cNvCxnSpPr>
            <p:nvPr/>
          </p:nvCxnSpPr>
          <p:spPr>
            <a:xfrm>
              <a:off x="1212568" y="3674940"/>
              <a:ext cx="1" cy="32548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9AA0A54E-6F4C-87E3-2430-705C9CD82DDE}"/>
                </a:ext>
              </a:extLst>
            </p:cNvPr>
            <p:cNvCxnSpPr>
              <a:cxnSpLocks/>
              <a:stCxn id="7" idx="2"/>
              <a:endCxn id="9" idx="0"/>
            </p:cNvCxnSpPr>
            <p:nvPr/>
          </p:nvCxnSpPr>
          <p:spPr>
            <a:xfrm flipH="1">
              <a:off x="2528333" y="3652310"/>
              <a:ext cx="31258" cy="36169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E55C2E2E-6BDE-ED0B-22D2-9A5F4EABD214}"/>
                </a:ext>
              </a:extLst>
            </p:cNvPr>
            <p:cNvCxnSpPr>
              <a:cxnSpLocks/>
              <a:stCxn id="7" idx="2"/>
              <a:endCxn id="10" idx="0"/>
            </p:cNvCxnSpPr>
            <p:nvPr/>
          </p:nvCxnSpPr>
          <p:spPr>
            <a:xfrm>
              <a:off x="2559591" y="3652310"/>
              <a:ext cx="541818" cy="36169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00EA97C3-FB74-A766-2331-A1997A9349CA}"/>
                </a:ext>
              </a:extLst>
            </p:cNvPr>
            <p:cNvCxnSpPr>
              <a:cxnSpLocks/>
              <a:stCxn id="8" idx="2"/>
              <a:endCxn id="11" idx="0"/>
            </p:cNvCxnSpPr>
            <p:nvPr/>
          </p:nvCxnSpPr>
          <p:spPr>
            <a:xfrm flipH="1">
              <a:off x="1517420" y="4383340"/>
              <a:ext cx="603125" cy="36054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640D0F75-083B-DF0B-C715-D02CDD230D29}"/>
                </a:ext>
              </a:extLst>
            </p:cNvPr>
            <p:cNvCxnSpPr>
              <a:cxnSpLocks/>
              <a:stCxn id="8" idx="2"/>
              <a:endCxn id="12" idx="0"/>
            </p:cNvCxnSpPr>
            <p:nvPr/>
          </p:nvCxnSpPr>
          <p:spPr>
            <a:xfrm flipH="1">
              <a:off x="1917605" y="4383340"/>
              <a:ext cx="202940" cy="36054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10792BE9-5597-B83D-8A96-0C234FF403EB}"/>
                </a:ext>
              </a:extLst>
            </p:cNvPr>
            <p:cNvCxnSpPr>
              <a:cxnSpLocks/>
              <a:stCxn id="8" idx="2"/>
              <a:endCxn id="13" idx="0"/>
            </p:cNvCxnSpPr>
            <p:nvPr/>
          </p:nvCxnSpPr>
          <p:spPr>
            <a:xfrm>
              <a:off x="2120545" y="4383340"/>
              <a:ext cx="439194" cy="36054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37148A50-CDCE-677E-A67A-E15A9C9C02B2}"/>
                </a:ext>
              </a:extLst>
            </p:cNvPr>
            <p:cNvCxnSpPr>
              <a:cxnSpLocks/>
              <a:stCxn id="11" idx="2"/>
              <a:endCxn id="14" idx="0"/>
            </p:cNvCxnSpPr>
            <p:nvPr/>
          </p:nvCxnSpPr>
          <p:spPr>
            <a:xfrm flipH="1">
              <a:off x="1514029" y="5113213"/>
              <a:ext cx="3391" cy="489808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19948694-94A3-222A-B2FD-EF9581283508}"/>
                </a:ext>
              </a:extLst>
            </p:cNvPr>
            <p:cNvSpPr txBox="1"/>
            <p:nvPr/>
          </p:nvSpPr>
          <p:spPr>
            <a:xfrm>
              <a:off x="1638361" y="2552807"/>
              <a:ext cx="340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V</a:t>
              </a:r>
              <a:endParaRPr lang="zh-CN" altLang="en-US" dirty="0"/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A8FCFE3A-490B-CC9E-EA27-80BC166C4ABF}"/>
                </a:ext>
              </a:extLst>
            </p:cNvPr>
            <p:cNvCxnSpPr>
              <a:cxnSpLocks/>
              <a:stCxn id="44" idx="2"/>
              <a:endCxn id="6" idx="0"/>
            </p:cNvCxnSpPr>
            <p:nvPr/>
          </p:nvCxnSpPr>
          <p:spPr>
            <a:xfrm flipH="1">
              <a:off x="1212568" y="2922139"/>
              <a:ext cx="595872" cy="38346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39B47C57-DBE8-9842-2905-26036EC0D67D}"/>
                </a:ext>
              </a:extLst>
            </p:cNvPr>
            <p:cNvCxnSpPr>
              <a:cxnSpLocks/>
              <a:stCxn id="44" idx="2"/>
              <a:endCxn id="7" idx="0"/>
            </p:cNvCxnSpPr>
            <p:nvPr/>
          </p:nvCxnSpPr>
          <p:spPr>
            <a:xfrm>
              <a:off x="1808440" y="2922139"/>
              <a:ext cx="751151" cy="36083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4EDD9BF8-7747-54ED-4075-8EF447E217B5}"/>
                </a:ext>
              </a:extLst>
            </p:cNvPr>
            <p:cNvCxnSpPr>
              <a:cxnSpLocks/>
              <a:stCxn id="44" idx="2"/>
            </p:cNvCxnSpPr>
            <p:nvPr/>
          </p:nvCxnSpPr>
          <p:spPr>
            <a:xfrm flipH="1">
              <a:off x="613061" y="2922139"/>
              <a:ext cx="1195379" cy="3914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3BC882A5-5E11-4DE1-96B6-3DEB2F1CB91B}"/>
              </a:ext>
            </a:extLst>
          </p:cNvPr>
          <p:cNvGrpSpPr/>
          <p:nvPr/>
        </p:nvGrpSpPr>
        <p:grpSpPr>
          <a:xfrm>
            <a:off x="9217638" y="900510"/>
            <a:ext cx="1964850" cy="1748347"/>
            <a:chOff x="3692844" y="1850900"/>
            <a:chExt cx="1964850" cy="1748347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77490970-4CF3-0F94-F5CD-76F2DD096BA9}"/>
                </a:ext>
              </a:extLst>
            </p:cNvPr>
            <p:cNvSpPr txBox="1"/>
            <p:nvPr/>
          </p:nvSpPr>
          <p:spPr>
            <a:xfrm>
              <a:off x="3692844" y="1998809"/>
              <a:ext cx="1964850" cy="1600438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  <a:effectLst>
              <a:outerShdw blurRad="50800" dist="50800" dir="2700000" algn="ctr" rotWithShape="0">
                <a:schemeClr val="tx1">
                  <a:alpha val="40000"/>
                </a:schemeClr>
              </a:outerShdw>
            </a:effectLst>
          </p:spPr>
          <p:txBody>
            <a:bodyPr wrap="square">
              <a:spAutoFit/>
            </a:bodyPr>
            <a:lstStyle/>
            <a:p>
              <a:endParaRPr lang="en-US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endParaRPr>
            </a:p>
            <a:p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+mn-ea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+mn-ea"/>
                </a:rPr>
                <a:t>main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(){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  </a:t>
              </a:r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+mn-ea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+mn-ea"/>
                </a:rPr>
                <a:t>a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+mn-ea"/>
                </a:rPr>
                <a:t>b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+mn-ea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  </a:t>
              </a:r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+mn-ea"/>
                </a:rPr>
                <a:t>float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+mn-ea"/>
                </a:rPr>
                <a:t>d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+mn-ea"/>
                </a:rPr>
                <a:t>e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+mn-ea"/>
                </a:rPr>
                <a:t>f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  </a:t>
              </a:r>
              <a:r>
                <a:rPr lang="en-US" altLang="zh-CN" b="0" dirty="0">
                  <a:solidFill>
                    <a:srgbClr val="AF00DB"/>
                  </a:solidFill>
                  <a:effectLst/>
                  <a:highlight>
                    <a:srgbClr val="FFFFFF"/>
                  </a:highlight>
                  <a:latin typeface="+mn-ea"/>
                </a:rPr>
                <a:t>return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+mn-ea"/>
                </a:rPr>
                <a:t>0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}</a:t>
              </a:r>
            </a:p>
          </p:txBody>
        </p: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B960B7A6-4F6B-1ED2-158D-9DAAE95E65BA}"/>
                </a:ext>
              </a:extLst>
            </p:cNvPr>
            <p:cNvSpPr/>
            <p:nvPr/>
          </p:nvSpPr>
          <p:spPr>
            <a:xfrm>
              <a:off x="4047173" y="1850900"/>
              <a:ext cx="1291590" cy="286518"/>
            </a:xfrm>
            <a:prstGeom prst="roundRect">
              <a:avLst>
                <a:gd name="adj" fmla="val 28094"/>
              </a:avLst>
            </a:prstGeom>
            <a:solidFill>
              <a:srgbClr val="0E7C7E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err="1">
                  <a:solidFill>
                    <a:schemeClr val="bg1"/>
                  </a:solidFill>
                </a:rPr>
                <a:t>varlist.c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69" name="文本框 68">
            <a:extLst>
              <a:ext uri="{FF2B5EF4-FFF2-40B4-BE49-F238E27FC236}">
                <a16:creationId xmlns:a16="http://schemas.microsoft.com/office/drawing/2014/main" id="{CB892343-4DAA-3A81-CA61-4A21B172A2B1}"/>
              </a:ext>
            </a:extLst>
          </p:cNvPr>
          <p:cNvSpPr txBox="1"/>
          <p:nvPr/>
        </p:nvSpPr>
        <p:spPr>
          <a:xfrm>
            <a:off x="3342000" y="2340720"/>
            <a:ext cx="5508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CN" dirty="0"/>
              <a:t>$ clang -Xclang -ast-dump -fsyntax-only varlist.c</a:t>
            </a:r>
            <a:endParaRPr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974595-3BB9-C67C-9887-38D45892F9F2}"/>
              </a:ext>
            </a:extLst>
          </p:cNvPr>
          <p:cNvSpPr txBox="1"/>
          <p:nvPr/>
        </p:nvSpPr>
        <p:spPr>
          <a:xfrm>
            <a:off x="3464117" y="2776373"/>
            <a:ext cx="7718371" cy="3693319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dirty="0">
                <a:solidFill>
                  <a:srgbClr val="0000FF"/>
                </a:solidFill>
              </a:rPr>
              <a:t>TranslationUnitDecl</a:t>
            </a:r>
          </a:p>
          <a:p>
            <a:r>
              <a:rPr lang="fr-FR" altLang="zh-CN" dirty="0"/>
              <a:t>`-</a:t>
            </a:r>
            <a:r>
              <a:rPr lang="fr-FR" altLang="zh-CN" dirty="0">
                <a:solidFill>
                  <a:srgbClr val="0000FF"/>
                </a:solidFill>
              </a:rPr>
              <a:t>FunctionDecl</a:t>
            </a:r>
            <a:r>
              <a:rPr lang="fr-FR" altLang="zh-CN" dirty="0"/>
              <a:t> 0x8eef1c0 &lt;varlist.c:1:1, line:5:1&gt; line:1:5 </a:t>
            </a:r>
            <a:r>
              <a:rPr lang="fr-FR" altLang="zh-CN" dirty="0">
                <a:solidFill>
                  <a:srgbClr val="0000FF"/>
                </a:solidFill>
              </a:rPr>
              <a:t>main</a:t>
            </a:r>
            <a:r>
              <a:rPr lang="fr-FR" altLang="zh-CN" dirty="0"/>
              <a:t> 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 ()'</a:t>
            </a:r>
          </a:p>
          <a:p>
            <a:r>
              <a:rPr lang="fr-FR" altLang="zh-CN" dirty="0"/>
              <a:t>  `-</a:t>
            </a:r>
            <a:r>
              <a:rPr lang="fr-FR" altLang="zh-CN" dirty="0">
                <a:solidFill>
                  <a:srgbClr val="C00000"/>
                </a:solidFill>
              </a:rPr>
              <a:t>CompoundStmt</a:t>
            </a:r>
            <a:r>
              <a:rPr lang="fr-FR" altLang="zh-CN" dirty="0"/>
              <a:t> 0x8eef648 &lt;col:11, line:5:1&gt;</a:t>
            </a:r>
          </a:p>
          <a:p>
            <a:r>
              <a:rPr lang="fr-FR" altLang="zh-CN" dirty="0"/>
              <a:t>    |-</a:t>
            </a:r>
            <a:r>
              <a:rPr lang="fr-FR" altLang="zh-CN" dirty="0">
                <a:solidFill>
                  <a:srgbClr val="C00000"/>
                </a:solidFill>
              </a:rPr>
              <a:t>DeclStmt</a:t>
            </a:r>
            <a:r>
              <a:rPr lang="fr-FR" altLang="zh-CN" dirty="0"/>
              <a:t> 0x8eef448 &lt;line:2:3, col:12&gt;</a:t>
            </a:r>
          </a:p>
          <a:p>
            <a:r>
              <a:rPr lang="fr-FR" altLang="zh-CN" dirty="0"/>
              <a:t>    | |-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VarDecl</a:t>
            </a:r>
            <a:r>
              <a:rPr lang="fr-FR" altLang="zh-CN" dirty="0"/>
              <a:t> 0x8eef2c0 &lt;col:3, col:7&gt; col:7 </a:t>
            </a:r>
            <a:r>
              <a:rPr lang="fr-FR" altLang="zh-CN" dirty="0">
                <a:solidFill>
                  <a:srgbClr val="0000FF"/>
                </a:solidFill>
              </a:rPr>
              <a:t>a</a:t>
            </a:r>
            <a:r>
              <a:rPr lang="fr-FR" altLang="zh-CN" dirty="0"/>
              <a:t> 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</a:p>
          <a:p>
            <a:r>
              <a:rPr lang="fr-FR" altLang="zh-CN" dirty="0"/>
              <a:t>    | |-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VarDecl</a:t>
            </a:r>
            <a:r>
              <a:rPr lang="fr-FR" altLang="zh-CN" dirty="0"/>
              <a:t> 0x8eef340 &lt;col:3, col:9&gt; col:9 </a:t>
            </a:r>
            <a:r>
              <a:rPr lang="fr-FR" altLang="zh-CN" dirty="0">
                <a:solidFill>
                  <a:srgbClr val="0000FF"/>
                </a:solidFill>
              </a:rPr>
              <a:t>b</a:t>
            </a:r>
            <a:r>
              <a:rPr lang="fr-FR" altLang="zh-CN" dirty="0"/>
              <a:t> 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</a:p>
          <a:p>
            <a:r>
              <a:rPr lang="fr-FR" altLang="zh-CN" dirty="0"/>
              <a:t>    | `-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VarDec</a:t>
            </a:r>
            <a:r>
              <a:rPr lang="fr-FR" altLang="zh-CN" dirty="0"/>
              <a:t>l 0x8eef3c0 &lt;col:3, col:11&gt; col:11 </a:t>
            </a:r>
            <a:r>
              <a:rPr lang="fr-FR" altLang="zh-CN" dirty="0">
                <a:solidFill>
                  <a:srgbClr val="0000FF"/>
                </a:solidFill>
              </a:rPr>
              <a:t>c</a:t>
            </a:r>
            <a:r>
              <a:rPr lang="fr-FR" altLang="zh-CN" dirty="0"/>
              <a:t> 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</a:p>
          <a:p>
            <a:r>
              <a:rPr lang="fr-FR" altLang="zh-CN" dirty="0"/>
              <a:t>    |-</a:t>
            </a:r>
            <a:r>
              <a:rPr lang="fr-FR" altLang="zh-CN" dirty="0">
                <a:solidFill>
                  <a:srgbClr val="C00000"/>
                </a:solidFill>
              </a:rPr>
              <a:t>DeclStmt</a:t>
            </a:r>
            <a:r>
              <a:rPr lang="fr-FR" altLang="zh-CN" dirty="0"/>
              <a:t> 0x8eef600 &lt;line:3:3, col:14&gt;</a:t>
            </a:r>
          </a:p>
          <a:p>
            <a:r>
              <a:rPr lang="fr-FR" altLang="zh-CN" dirty="0"/>
              <a:t>    | |-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VarDecl</a:t>
            </a:r>
            <a:r>
              <a:rPr lang="fr-FR" altLang="zh-CN" dirty="0"/>
              <a:t> 0x8eef478 &lt;col:3, col:9&gt; col:9 </a:t>
            </a:r>
            <a:r>
              <a:rPr lang="fr-FR" altLang="zh-CN" dirty="0">
                <a:solidFill>
                  <a:srgbClr val="0000FF"/>
                </a:solidFill>
                <a:highlight>
                  <a:srgbClr val="FFFFFF"/>
                </a:highlight>
                <a:latin typeface="+mn-ea"/>
              </a:rPr>
              <a:t>d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 'float'</a:t>
            </a:r>
          </a:p>
          <a:p>
            <a:r>
              <a:rPr lang="fr-FR" altLang="zh-CN" dirty="0"/>
              <a:t>    | |-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VarDecl</a:t>
            </a:r>
            <a:r>
              <a:rPr lang="fr-FR" altLang="zh-CN" dirty="0"/>
              <a:t> 0x8eef4f8 &lt;col:3, col:11&gt; col:11 </a:t>
            </a:r>
            <a:r>
              <a:rPr lang="fr-FR" altLang="zh-CN" dirty="0">
                <a:solidFill>
                  <a:srgbClr val="0000FF"/>
                </a:solidFill>
              </a:rPr>
              <a:t>e</a:t>
            </a:r>
            <a:r>
              <a:rPr lang="fr-FR" altLang="zh-CN" dirty="0"/>
              <a:t> 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'float'</a:t>
            </a:r>
          </a:p>
          <a:p>
            <a:r>
              <a:rPr lang="fr-FR" altLang="zh-CN" dirty="0"/>
              <a:t>    | `-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VarDecl</a:t>
            </a:r>
            <a:r>
              <a:rPr lang="fr-FR" altLang="zh-CN" dirty="0"/>
              <a:t> 0x8eef578 &lt;col:3, col:13&gt; col:13 </a:t>
            </a:r>
            <a:r>
              <a:rPr lang="fr-FR" altLang="zh-CN" dirty="0">
                <a:solidFill>
                  <a:srgbClr val="0000FF"/>
                </a:solidFill>
              </a:rPr>
              <a:t>f</a:t>
            </a:r>
            <a:r>
              <a:rPr lang="fr-FR" altLang="zh-CN" dirty="0"/>
              <a:t> 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'float</a:t>
            </a:r>
            <a:r>
              <a:rPr lang="fr-FR" altLang="zh-CN" dirty="0"/>
              <a:t>'</a:t>
            </a:r>
          </a:p>
          <a:p>
            <a:r>
              <a:rPr lang="fr-FR" altLang="zh-CN" dirty="0"/>
              <a:t>    `-</a:t>
            </a:r>
            <a:r>
              <a:rPr lang="fr-FR" altLang="zh-CN" dirty="0">
                <a:solidFill>
                  <a:srgbClr val="C00000"/>
                </a:solidFill>
              </a:rPr>
              <a:t>ReturnStmt</a:t>
            </a:r>
            <a:r>
              <a:rPr lang="fr-FR" altLang="zh-CN" dirty="0"/>
              <a:t> 0x8eef638 &lt;line:4:3, col:10&gt;</a:t>
            </a:r>
          </a:p>
          <a:p>
            <a:r>
              <a:rPr lang="fr-FR" altLang="zh-CN" dirty="0"/>
              <a:t>      `-</a:t>
            </a:r>
            <a:r>
              <a:rPr lang="fr-FR" altLang="zh-CN" dirty="0">
                <a:solidFill>
                  <a:srgbClr val="C00000"/>
                </a:solidFill>
              </a:rPr>
              <a:t>IntegerLiteral</a:t>
            </a:r>
            <a:r>
              <a:rPr lang="fr-FR" altLang="zh-CN" dirty="0"/>
              <a:t> 0x8eef618 &lt;col:10&gt; </a:t>
            </a:r>
            <a:r>
              <a:rPr lang="fr-FR" altLang="zh-CN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  <a:r>
              <a:rPr lang="fr-FR" altLang="zh-CN" dirty="0"/>
              <a:t> </a:t>
            </a:r>
            <a:r>
              <a:rPr lang="fr-FR" altLang="zh-CN" dirty="0">
                <a:solidFill>
                  <a:srgbClr val="0000FF"/>
                </a:solidFill>
              </a:rPr>
              <a:t>0</a:t>
            </a:r>
            <a:endParaRPr lang="zh-CN" alt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9815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7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D69945-B98C-2E78-5F56-3020599B4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3935588" cy="763788"/>
          </a:xfrm>
        </p:spPr>
        <p:txBody>
          <a:bodyPr/>
          <a:lstStyle/>
          <a:p>
            <a:r>
              <a:rPr lang="zh-CN" altLang="en-US" b="0" dirty="0"/>
              <a:t>避免</a:t>
            </a:r>
            <a:r>
              <a:rPr lang="en-US" altLang="zh-CN" b="0" dirty="0"/>
              <a:t>AST</a:t>
            </a:r>
            <a:r>
              <a:rPr lang="zh-CN" altLang="en-US" b="0" dirty="0"/>
              <a:t>的树层数太高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6B46C68-1235-398E-E1F5-86D6B6654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22" y="257614"/>
            <a:ext cx="3615548" cy="617641"/>
          </a:xfrm>
        </p:spPr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3BC882A5-5E11-4DE1-96B6-3DEB2F1CB91B}"/>
              </a:ext>
            </a:extLst>
          </p:cNvPr>
          <p:cNvGrpSpPr/>
          <p:nvPr/>
        </p:nvGrpSpPr>
        <p:grpSpPr>
          <a:xfrm>
            <a:off x="330746" y="1902199"/>
            <a:ext cx="2724688" cy="3410341"/>
            <a:chOff x="3692844" y="1850900"/>
            <a:chExt cx="1964850" cy="3410341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77490970-4CF3-0F94-F5CD-76F2DD096BA9}"/>
                </a:ext>
              </a:extLst>
            </p:cNvPr>
            <p:cNvSpPr txBox="1"/>
            <p:nvPr/>
          </p:nvSpPr>
          <p:spPr>
            <a:xfrm>
              <a:off x="3692844" y="1998809"/>
              <a:ext cx="1964850" cy="3262432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  <a:effectLst>
              <a:outerShdw blurRad="50800" dist="50800" dir="2700000" algn="ctr" rotWithShape="0">
                <a:schemeClr val="tx1">
                  <a:alpha val="40000"/>
                </a:schemeClr>
              </a:outerShdw>
            </a:effectLst>
          </p:spPr>
          <p:txBody>
            <a:bodyPr wrap="square">
              <a:spAutoFit/>
            </a:bodyPr>
            <a:lstStyle/>
            <a:p>
              <a:endParaRPr lang="en-US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endParaRPr>
            </a:p>
            <a:p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+mn-ea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+mn-ea"/>
                </a:rPr>
                <a:t>f1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(</a:t>
              </a:r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+mn-ea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+mn-ea"/>
                </a:rPr>
                <a:t>a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, </a:t>
              </a:r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+mn-ea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+mn-ea"/>
                </a:rPr>
                <a:t>b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){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    </a:t>
              </a:r>
              <a:r>
                <a:rPr lang="en-US" altLang="zh-CN" b="0" dirty="0">
                  <a:solidFill>
                    <a:srgbClr val="AF00DB"/>
                  </a:solidFill>
                  <a:effectLst/>
                  <a:highlight>
                    <a:srgbClr val="FFFFFF"/>
                  </a:highlight>
                  <a:latin typeface="+mn-ea"/>
                </a:rPr>
                <a:t>return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+mn-ea"/>
                </a:rPr>
                <a:t>1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}</a:t>
              </a:r>
            </a:p>
            <a:p>
              <a:b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</a:br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+mn-ea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+mn-ea"/>
                </a:rPr>
                <a:t>f2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(</a:t>
              </a:r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+mn-ea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+mn-ea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){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    </a:t>
              </a:r>
              <a:r>
                <a:rPr lang="en-US" altLang="zh-CN" b="0" dirty="0">
                  <a:solidFill>
                    <a:srgbClr val="AF00DB"/>
                  </a:solidFill>
                  <a:effectLst/>
                  <a:highlight>
                    <a:srgbClr val="FFFFFF"/>
                  </a:highlight>
                  <a:latin typeface="+mn-ea"/>
                </a:rPr>
                <a:t>return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+mn-ea"/>
                </a:rPr>
                <a:t>2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}</a:t>
              </a:r>
            </a:p>
            <a:p>
              <a:b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</a:br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+mn-ea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+mn-ea"/>
                </a:rPr>
                <a:t>main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(){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    </a:t>
              </a:r>
              <a:r>
                <a:rPr lang="en-US" altLang="zh-CN" b="0" dirty="0">
                  <a:solidFill>
                    <a:srgbClr val="AF00DB"/>
                  </a:solidFill>
                  <a:effectLst/>
                  <a:highlight>
                    <a:srgbClr val="FFFFFF"/>
                  </a:highlight>
                  <a:latin typeface="+mn-ea"/>
                </a:rPr>
                <a:t>return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+mn-ea"/>
                </a:rPr>
                <a:t>f1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(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+mn-ea"/>
                </a:rPr>
                <a:t>0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,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+mn-ea"/>
                </a:rPr>
                <a:t>0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) 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+mn-ea"/>
                </a:rPr>
                <a:t>+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 </a:t>
              </a:r>
              <a:r>
                <a:rPr lang="en-US" altLang="zh-CN" b="0" dirty="0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+mn-ea"/>
                </a:rPr>
                <a:t>f2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(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+mn-ea"/>
                </a:rPr>
                <a:t>0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);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+mn-ea"/>
                </a:rPr>
                <a:t>}</a:t>
              </a:r>
            </a:p>
          </p:txBody>
        </p: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B960B7A6-4F6B-1ED2-158D-9DAAE95E65BA}"/>
                </a:ext>
              </a:extLst>
            </p:cNvPr>
            <p:cNvSpPr/>
            <p:nvPr/>
          </p:nvSpPr>
          <p:spPr>
            <a:xfrm>
              <a:off x="4047173" y="1850900"/>
              <a:ext cx="1087826" cy="300212"/>
            </a:xfrm>
            <a:prstGeom prst="roundRect">
              <a:avLst>
                <a:gd name="adj" fmla="val 28094"/>
              </a:avLst>
            </a:prstGeom>
            <a:solidFill>
              <a:srgbClr val="0E7C7E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err="1">
                  <a:solidFill>
                    <a:schemeClr val="bg1"/>
                  </a:solidFill>
                </a:rPr>
                <a:t>funclist.c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69" name="文本框 68">
            <a:extLst>
              <a:ext uri="{FF2B5EF4-FFF2-40B4-BE49-F238E27FC236}">
                <a16:creationId xmlns:a16="http://schemas.microsoft.com/office/drawing/2014/main" id="{CB892343-4DAA-3A81-CA61-4A21B172A2B1}"/>
              </a:ext>
            </a:extLst>
          </p:cNvPr>
          <p:cNvSpPr txBox="1"/>
          <p:nvPr/>
        </p:nvSpPr>
        <p:spPr>
          <a:xfrm>
            <a:off x="4423410" y="1443741"/>
            <a:ext cx="58476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CN" dirty="0"/>
              <a:t>$ clang -Xclang -ast-dump -fsyntax-only funclist.c</a:t>
            </a:r>
            <a:endParaRPr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43974595-3BB9-C67C-9887-38D45892F9F2}"/>
              </a:ext>
            </a:extLst>
          </p:cNvPr>
          <p:cNvSpPr txBox="1"/>
          <p:nvPr/>
        </p:nvSpPr>
        <p:spPr>
          <a:xfrm>
            <a:off x="3434317" y="1813073"/>
            <a:ext cx="7610676" cy="4801314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200" dirty="0">
                <a:solidFill>
                  <a:srgbClr val="0000FF"/>
                </a:solidFill>
              </a:rPr>
              <a:t>TranslationUnitDecl</a:t>
            </a:r>
          </a:p>
          <a:p>
            <a:r>
              <a:rPr lang="fr-FR" altLang="zh-CN" sz="1200" dirty="0"/>
              <a:t>|-</a:t>
            </a:r>
            <a:r>
              <a:rPr lang="fr-FR" altLang="zh-CN" sz="1200" dirty="0">
                <a:solidFill>
                  <a:srgbClr val="0000FF"/>
                </a:solidFill>
              </a:rPr>
              <a:t>FunctionDecl</a:t>
            </a:r>
            <a:r>
              <a:rPr lang="fr-FR" altLang="zh-CN" sz="1200" dirty="0"/>
              <a:t> 0x89202e0 &lt;funclist.c:1:1, line:3:1&gt; line:1:5 used </a:t>
            </a:r>
            <a:r>
              <a:rPr lang="fr-FR" altLang="zh-CN" sz="1200" dirty="0">
                <a:solidFill>
                  <a:srgbClr val="0000FF"/>
                </a:solidFill>
              </a:rPr>
              <a:t>f1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 (int, int)'</a:t>
            </a:r>
          </a:p>
          <a:p>
            <a:r>
              <a:rPr lang="fr-FR" altLang="zh-CN" sz="1200" dirty="0"/>
              <a:t>| |-</a:t>
            </a:r>
            <a:r>
              <a:rPr lang="fr-FR" altLang="zh-CN" sz="1200" dirty="0">
                <a:solidFill>
                  <a:srgbClr val="0000FF"/>
                </a:solidFill>
              </a:rPr>
              <a:t>ParmVarDecl</a:t>
            </a:r>
            <a:r>
              <a:rPr lang="fr-FR" altLang="zh-CN" sz="1200" dirty="0"/>
              <a:t> 0x8920180 &lt;col:8, col:12&gt; col:12 </a:t>
            </a:r>
            <a:r>
              <a:rPr lang="fr-FR" altLang="zh-CN" sz="1200" dirty="0">
                <a:solidFill>
                  <a:srgbClr val="0000FF"/>
                </a:solidFill>
              </a:rPr>
              <a:t>a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</a:p>
          <a:p>
            <a:r>
              <a:rPr lang="fr-FR" altLang="zh-CN" sz="1200" dirty="0"/>
              <a:t>| |-</a:t>
            </a:r>
            <a:r>
              <a:rPr lang="fr-FR" altLang="zh-CN" sz="1200" dirty="0">
                <a:solidFill>
                  <a:srgbClr val="0000FF"/>
                </a:solidFill>
              </a:rPr>
              <a:t>ParmVarDec</a:t>
            </a:r>
            <a:r>
              <a:rPr lang="fr-FR" altLang="zh-CN" sz="1200" dirty="0"/>
              <a:t>l 0x8920200 &lt;col:15, col:19&gt; col:19 </a:t>
            </a:r>
            <a:r>
              <a:rPr lang="fr-FR" altLang="zh-CN" sz="1200" dirty="0">
                <a:solidFill>
                  <a:srgbClr val="0000FF"/>
                </a:solidFill>
              </a:rPr>
              <a:t>b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</a:t>
            </a:r>
            <a:r>
              <a:rPr lang="fr-FR" altLang="zh-CN" sz="1200" dirty="0"/>
              <a:t>'</a:t>
            </a:r>
          </a:p>
          <a:p>
            <a:r>
              <a:rPr lang="fr-FR" altLang="zh-CN" sz="1200" dirty="0"/>
              <a:t>| `-</a:t>
            </a:r>
            <a:r>
              <a:rPr lang="fr-FR" altLang="zh-CN" sz="1200" dirty="0">
                <a:solidFill>
                  <a:srgbClr val="C00000"/>
                </a:solidFill>
              </a:rPr>
              <a:t>CompoundStmt</a:t>
            </a:r>
            <a:r>
              <a:rPr lang="fr-FR" altLang="zh-CN" sz="1200" dirty="0"/>
              <a:t> 0x8920408 &lt;col:21, line:3:1&gt;</a:t>
            </a:r>
          </a:p>
          <a:p>
            <a:r>
              <a:rPr lang="fr-FR" altLang="zh-CN" sz="1200" dirty="0"/>
              <a:t>|   `-</a:t>
            </a:r>
            <a:r>
              <a:rPr lang="fr-FR" altLang="zh-CN" sz="1200" dirty="0">
                <a:solidFill>
                  <a:srgbClr val="C00000"/>
                </a:solidFill>
              </a:rPr>
              <a:t>ReturnStmt</a:t>
            </a:r>
            <a:r>
              <a:rPr lang="fr-FR" altLang="zh-CN" sz="1200" dirty="0"/>
              <a:t> 0x89203f8 &lt;line:2:5, col:12&gt;</a:t>
            </a:r>
          </a:p>
          <a:p>
            <a:r>
              <a:rPr lang="fr-FR" altLang="zh-CN" sz="1200" dirty="0"/>
              <a:t>|     `-</a:t>
            </a:r>
            <a:r>
              <a:rPr lang="fr-FR" altLang="zh-CN" sz="1200" dirty="0">
                <a:solidFill>
                  <a:srgbClr val="C00000"/>
                </a:solidFill>
              </a:rPr>
              <a:t>IntegerLiteral</a:t>
            </a:r>
            <a:r>
              <a:rPr lang="fr-FR" altLang="zh-CN" sz="1200" dirty="0"/>
              <a:t> 0x89203d8 &lt;col:12&gt;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000FF"/>
                </a:solidFill>
              </a:rPr>
              <a:t>1</a:t>
            </a:r>
          </a:p>
          <a:p>
            <a:r>
              <a:rPr lang="fr-FR" altLang="zh-CN" sz="1200" dirty="0"/>
              <a:t>|-</a:t>
            </a:r>
            <a:r>
              <a:rPr lang="fr-FR" altLang="zh-CN" sz="1200" dirty="0">
                <a:solidFill>
                  <a:srgbClr val="0000FF"/>
                </a:solidFill>
              </a:rPr>
              <a:t>FunctionDecl</a:t>
            </a:r>
            <a:r>
              <a:rPr lang="fr-FR" altLang="zh-CN" sz="1200" dirty="0"/>
              <a:t> 0x8920500 &lt;line:5:1, line:7:1&gt; line:5:5 used </a:t>
            </a:r>
            <a:r>
              <a:rPr lang="fr-FR" altLang="zh-CN" sz="1200" dirty="0">
                <a:solidFill>
                  <a:srgbClr val="0000FF"/>
                </a:solidFill>
              </a:rPr>
              <a:t>f2</a:t>
            </a:r>
            <a:r>
              <a:rPr lang="fr-FR" altLang="zh-CN" sz="1200" dirty="0"/>
              <a:t> 'int (int)'</a:t>
            </a:r>
          </a:p>
          <a:p>
            <a:r>
              <a:rPr lang="fr-FR" altLang="zh-CN" sz="1200" dirty="0"/>
              <a:t>| |-</a:t>
            </a:r>
            <a:r>
              <a:rPr lang="fr-FR" altLang="zh-CN" sz="1200" dirty="0">
                <a:solidFill>
                  <a:srgbClr val="0000FF"/>
                </a:solidFill>
              </a:rPr>
              <a:t>ParmVarDec</a:t>
            </a:r>
            <a:r>
              <a:rPr lang="fr-FR" altLang="zh-CN" sz="1200" dirty="0"/>
              <a:t>l 0x8920438 &lt;col:8, col:12&gt; col:12 </a:t>
            </a:r>
            <a:r>
              <a:rPr lang="fr-FR" altLang="zh-CN" sz="1200" dirty="0">
                <a:solidFill>
                  <a:srgbClr val="0000FF"/>
                </a:solidFill>
              </a:rPr>
              <a:t>c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</a:p>
          <a:p>
            <a:r>
              <a:rPr lang="fr-FR" altLang="zh-CN" sz="1200" dirty="0"/>
              <a:t>| `-</a:t>
            </a:r>
            <a:r>
              <a:rPr lang="fr-FR" altLang="zh-CN" sz="1200" dirty="0">
                <a:solidFill>
                  <a:srgbClr val="C00000"/>
                </a:solidFill>
              </a:rPr>
              <a:t>CompoundStmt</a:t>
            </a:r>
            <a:r>
              <a:rPr lang="fr-FR" altLang="zh-CN" sz="1200" dirty="0"/>
              <a:t> 0x89205d8 &lt;col:14, line:7:1&gt;</a:t>
            </a:r>
          </a:p>
          <a:p>
            <a:r>
              <a:rPr lang="fr-FR" altLang="zh-CN" sz="1200" dirty="0"/>
              <a:t>|   `-</a:t>
            </a:r>
            <a:r>
              <a:rPr lang="fr-FR" altLang="zh-CN" sz="1200" dirty="0">
                <a:solidFill>
                  <a:srgbClr val="C00000"/>
                </a:solidFill>
              </a:rPr>
              <a:t>ReturnStmt </a:t>
            </a:r>
            <a:r>
              <a:rPr lang="fr-FR" altLang="zh-CN" sz="1200" dirty="0"/>
              <a:t>0x89205c8 &lt;line:6:5, col:12&gt;</a:t>
            </a:r>
          </a:p>
          <a:p>
            <a:r>
              <a:rPr lang="fr-FR" altLang="zh-CN" sz="1200" dirty="0"/>
              <a:t>|     `-</a:t>
            </a:r>
            <a:r>
              <a:rPr lang="fr-FR" altLang="zh-CN" sz="1200" dirty="0">
                <a:solidFill>
                  <a:srgbClr val="C00000"/>
                </a:solidFill>
              </a:rPr>
              <a:t>IntegerLiteral</a:t>
            </a:r>
            <a:r>
              <a:rPr lang="fr-FR" altLang="zh-CN" sz="1200" dirty="0"/>
              <a:t> 0x89205a8 &lt;col:12&gt;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 </a:t>
            </a:r>
            <a:r>
              <a:rPr lang="fr-FR" altLang="zh-CN" sz="1200" dirty="0">
                <a:solidFill>
                  <a:srgbClr val="0000FF"/>
                </a:solidFill>
              </a:rPr>
              <a:t>2</a:t>
            </a:r>
          </a:p>
          <a:p>
            <a:r>
              <a:rPr lang="fr-FR" altLang="zh-CN" sz="1200" dirty="0"/>
              <a:t>`-</a:t>
            </a:r>
            <a:r>
              <a:rPr lang="fr-FR" altLang="zh-CN" sz="1200" dirty="0">
                <a:solidFill>
                  <a:srgbClr val="0000FF"/>
                </a:solidFill>
              </a:rPr>
              <a:t>FunctionDecl</a:t>
            </a:r>
            <a:r>
              <a:rPr lang="fr-FR" altLang="zh-CN" sz="1200" dirty="0"/>
              <a:t> 0x8920640 &lt;line:9:1, line:11:1&gt; line:9:5 </a:t>
            </a:r>
            <a:r>
              <a:rPr lang="fr-FR" altLang="zh-CN" sz="1200" dirty="0">
                <a:solidFill>
                  <a:srgbClr val="0000FF"/>
                </a:solidFill>
              </a:rPr>
              <a:t>main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 ()'</a:t>
            </a:r>
          </a:p>
          <a:p>
            <a:r>
              <a:rPr lang="fr-FR" altLang="zh-CN" sz="1200" dirty="0"/>
              <a:t>  `-</a:t>
            </a:r>
            <a:r>
              <a:rPr lang="fr-FR" altLang="zh-CN" sz="1200" dirty="0">
                <a:solidFill>
                  <a:srgbClr val="C00000"/>
                </a:solidFill>
              </a:rPr>
              <a:t>CompoundStmt</a:t>
            </a:r>
            <a:r>
              <a:rPr lang="fr-FR" altLang="zh-CN" sz="1200" dirty="0"/>
              <a:t> 0x8920888 &lt;col:11, line:11:1&gt;</a:t>
            </a:r>
          </a:p>
          <a:p>
            <a:r>
              <a:rPr lang="fr-FR" altLang="zh-CN" sz="1200" dirty="0"/>
              <a:t>    `-</a:t>
            </a:r>
            <a:r>
              <a:rPr lang="fr-FR" altLang="zh-CN" sz="1200" dirty="0">
                <a:solidFill>
                  <a:srgbClr val="C00000"/>
                </a:solidFill>
              </a:rPr>
              <a:t>ReturnStmt </a:t>
            </a:r>
            <a:r>
              <a:rPr lang="fr-FR" altLang="zh-CN" sz="1200" dirty="0"/>
              <a:t>0x8920878 &lt;line:10:5, col:26&gt;</a:t>
            </a:r>
          </a:p>
          <a:p>
            <a:r>
              <a:rPr lang="fr-FR" altLang="zh-CN" sz="1200" dirty="0"/>
              <a:t>      `-</a:t>
            </a:r>
            <a:r>
              <a:rPr lang="fr-FR" altLang="zh-CN" sz="1200" dirty="0">
                <a:solidFill>
                  <a:srgbClr val="C00000"/>
                </a:solidFill>
              </a:rPr>
              <a:t>BinaryOperator</a:t>
            </a:r>
            <a:r>
              <a:rPr lang="fr-FR" altLang="zh-CN" sz="1200" dirty="0"/>
              <a:t> 0x8920858 &lt;col:12, col:26&gt;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000FF"/>
                </a:solidFill>
              </a:rPr>
              <a:t>'+'</a:t>
            </a:r>
          </a:p>
          <a:p>
            <a:r>
              <a:rPr lang="fr-FR" altLang="zh-CN" sz="1200" dirty="0"/>
              <a:t>        |-</a:t>
            </a:r>
            <a:r>
              <a:rPr lang="fr-FR" altLang="zh-CN" sz="1200" dirty="0">
                <a:solidFill>
                  <a:srgbClr val="C00000"/>
                </a:solidFill>
              </a:rPr>
              <a:t>CallExpr </a:t>
            </a:r>
            <a:r>
              <a:rPr lang="fr-FR" altLang="zh-CN" sz="1200" dirty="0"/>
              <a:t>0x8920780 &lt;col:12, col:18&gt;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</a:p>
          <a:p>
            <a:r>
              <a:rPr lang="fr-FR" altLang="zh-CN" sz="1200" dirty="0"/>
              <a:t>        | |-</a:t>
            </a:r>
            <a:r>
              <a:rPr lang="fr-FR" altLang="zh-CN" sz="1200" dirty="0">
                <a:solidFill>
                  <a:srgbClr val="C00000"/>
                </a:solidFill>
              </a:rPr>
              <a:t>ImplicitCastExpr</a:t>
            </a:r>
            <a:r>
              <a:rPr lang="fr-FR" altLang="zh-CN" sz="1200" dirty="0"/>
              <a:t> 0x8920768 &lt;col:12&gt;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 (*)(int, int)' </a:t>
            </a:r>
            <a:r>
              <a:rPr lang="fr-FR" altLang="zh-CN" sz="1200" dirty="0"/>
              <a:t>&lt;</a:t>
            </a:r>
            <a:r>
              <a:rPr lang="fr-FR" altLang="zh-CN" sz="1200" dirty="0">
                <a:solidFill>
                  <a:srgbClr val="FF0000"/>
                </a:solidFill>
              </a:rPr>
              <a:t>FunctionToPointerDecay</a:t>
            </a:r>
            <a:r>
              <a:rPr lang="fr-FR" altLang="zh-CN" sz="1200" dirty="0"/>
              <a:t>&gt;</a:t>
            </a:r>
          </a:p>
          <a:p>
            <a:r>
              <a:rPr lang="fr-FR" altLang="zh-CN" sz="1200" dirty="0"/>
              <a:t>        | | `-</a:t>
            </a:r>
            <a:r>
              <a:rPr lang="fr-FR" altLang="zh-CN" sz="1200" dirty="0">
                <a:solidFill>
                  <a:srgbClr val="C00000"/>
                </a:solidFill>
              </a:rPr>
              <a:t>DeclRefExpr</a:t>
            </a:r>
            <a:r>
              <a:rPr lang="fr-FR" altLang="zh-CN" sz="1200" dirty="0"/>
              <a:t> 0x89206e0 &lt;col:12&gt;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 (int, int)' </a:t>
            </a:r>
            <a:r>
              <a:rPr lang="fr-FR" altLang="zh-CN" sz="1200" dirty="0"/>
              <a:t>Function 0x89202e0 </a:t>
            </a:r>
            <a:r>
              <a:rPr lang="fr-FR" altLang="zh-CN" sz="1200" dirty="0">
                <a:solidFill>
                  <a:srgbClr val="0000FF"/>
                </a:solidFill>
              </a:rPr>
              <a:t>'f1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 'int (int, int)'</a:t>
            </a:r>
          </a:p>
          <a:p>
            <a:r>
              <a:rPr lang="fr-FR" altLang="zh-CN" sz="1200" dirty="0"/>
              <a:t>        | |-</a:t>
            </a:r>
            <a:r>
              <a:rPr lang="fr-FR" altLang="zh-CN" sz="1200" dirty="0">
                <a:solidFill>
                  <a:srgbClr val="C00000"/>
                </a:solidFill>
              </a:rPr>
              <a:t>IntegerLiteral</a:t>
            </a:r>
            <a:r>
              <a:rPr lang="fr-FR" altLang="zh-CN" sz="1200" dirty="0"/>
              <a:t> 0x8920700 &lt;col:15&gt;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000FF"/>
                </a:solidFill>
              </a:rPr>
              <a:t>0</a:t>
            </a:r>
          </a:p>
          <a:p>
            <a:r>
              <a:rPr lang="fr-FR" altLang="zh-CN" sz="1200" dirty="0"/>
              <a:t>        | `-</a:t>
            </a:r>
            <a:r>
              <a:rPr lang="fr-FR" altLang="zh-CN" sz="1200" dirty="0">
                <a:solidFill>
                  <a:srgbClr val="C00000"/>
                </a:solidFill>
              </a:rPr>
              <a:t>IntegerLiteral</a:t>
            </a:r>
            <a:r>
              <a:rPr lang="fr-FR" altLang="zh-CN" sz="1200" dirty="0"/>
              <a:t> 0x8920720 &lt;col:17&gt;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000FF"/>
                </a:solidFill>
              </a:rPr>
              <a:t>0</a:t>
            </a:r>
          </a:p>
          <a:p>
            <a:r>
              <a:rPr lang="fr-FR" altLang="zh-CN" sz="1200" dirty="0"/>
              <a:t>        `</a:t>
            </a:r>
            <a:r>
              <a:rPr lang="fr-FR" altLang="zh-CN" sz="1200" dirty="0">
                <a:solidFill>
                  <a:srgbClr val="C00000"/>
                </a:solidFill>
              </a:rPr>
              <a:t>-CallExpr </a:t>
            </a:r>
            <a:r>
              <a:rPr lang="fr-FR" altLang="zh-CN" sz="1200" dirty="0"/>
              <a:t>0x8920830 &lt;col:22, col:26&gt; 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'int'</a:t>
            </a:r>
          </a:p>
          <a:p>
            <a:r>
              <a:rPr lang="fr-FR" altLang="zh-CN" sz="1200" dirty="0"/>
              <a:t>          |-</a:t>
            </a:r>
            <a:r>
              <a:rPr lang="fr-FR" altLang="zh-CN" sz="1200" dirty="0">
                <a:solidFill>
                  <a:srgbClr val="C00000"/>
                </a:solidFill>
              </a:rPr>
              <a:t>ImplicitCastExpr</a:t>
            </a:r>
            <a:r>
              <a:rPr lang="fr-FR" altLang="zh-CN" sz="1200" dirty="0"/>
              <a:t> 0x8920818 &lt;col:22</a:t>
            </a:r>
            <a:r>
              <a:rPr lang="fr-FR" altLang="zh-CN" sz="1200" dirty="0"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 'int (*)(int)' </a:t>
            </a:r>
            <a:r>
              <a:rPr lang="fr-FR" altLang="zh-CN" sz="1200" dirty="0"/>
              <a:t>&lt;</a:t>
            </a:r>
            <a:r>
              <a:rPr lang="fr-FR" altLang="zh-CN" sz="1200" dirty="0">
                <a:solidFill>
                  <a:srgbClr val="FF0000"/>
                </a:solidFill>
              </a:rPr>
              <a:t>FunctionToPointerDecay</a:t>
            </a:r>
            <a:r>
              <a:rPr lang="fr-FR" altLang="zh-CN" sz="1200" dirty="0"/>
              <a:t>&gt;</a:t>
            </a:r>
          </a:p>
          <a:p>
            <a:r>
              <a:rPr lang="fr-FR" altLang="zh-CN" sz="1200" dirty="0"/>
              <a:t>          | `-</a:t>
            </a:r>
            <a:r>
              <a:rPr lang="fr-FR" altLang="zh-CN" sz="1200" dirty="0">
                <a:solidFill>
                  <a:srgbClr val="C00000"/>
                </a:solidFill>
              </a:rPr>
              <a:t>DeclRefExpr</a:t>
            </a:r>
            <a:r>
              <a:rPr lang="fr-FR" altLang="zh-CN" sz="1200" dirty="0"/>
              <a:t> 0x89207b0 &lt;col:22</a:t>
            </a:r>
            <a:r>
              <a:rPr lang="fr-FR" altLang="zh-CN" sz="1200" dirty="0">
                <a:highlight>
                  <a:srgbClr val="FFFFFF"/>
                </a:highlight>
                <a:latin typeface="+mn-ea"/>
              </a:rPr>
              <a:t>&gt;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 'int (int)' </a:t>
            </a:r>
            <a:r>
              <a:rPr lang="fr-FR" altLang="zh-CN" sz="1200" dirty="0"/>
              <a:t>Function 0x8920500 </a:t>
            </a:r>
            <a:r>
              <a:rPr lang="fr-FR" altLang="zh-CN" sz="1200" dirty="0">
                <a:solidFill>
                  <a:srgbClr val="0000FF"/>
                </a:solidFill>
              </a:rPr>
              <a:t>'f2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' 'int (int)'</a:t>
            </a:r>
          </a:p>
          <a:p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          `-</a:t>
            </a:r>
            <a:r>
              <a:rPr lang="fr-FR" altLang="zh-CN" sz="1200" dirty="0">
                <a:solidFill>
                  <a:srgbClr val="C00000"/>
                </a:solidFill>
                <a:highlight>
                  <a:srgbClr val="FFFFFF"/>
                </a:highlight>
                <a:latin typeface="+mn-ea"/>
              </a:rPr>
              <a:t>IntegerLiteral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 </a:t>
            </a:r>
            <a:r>
              <a:rPr lang="fr-FR" altLang="zh-CN" sz="1200" dirty="0">
                <a:highlight>
                  <a:srgbClr val="FFFFFF"/>
                </a:highlight>
                <a:latin typeface="+mn-ea"/>
              </a:rPr>
              <a:t>0x89207d0 &lt;col:25&gt;</a:t>
            </a:r>
            <a:r>
              <a:rPr lang="fr-FR" altLang="zh-CN" sz="1200" dirty="0">
                <a:solidFill>
                  <a:srgbClr val="098658"/>
                </a:solidFill>
                <a:highlight>
                  <a:srgbClr val="FFFFFF"/>
                </a:highlight>
                <a:latin typeface="+mn-ea"/>
              </a:rPr>
              <a:t> 'int' </a:t>
            </a:r>
            <a:r>
              <a:rPr lang="fr-FR" altLang="zh-CN" sz="1200" dirty="0">
                <a:solidFill>
                  <a:srgbClr val="0000FF"/>
                </a:solidFill>
                <a:highlight>
                  <a:srgbClr val="FFFFFF"/>
                </a:highlight>
                <a:latin typeface="+mn-ea"/>
              </a:rPr>
              <a:t>0</a:t>
            </a:r>
            <a:endParaRPr lang="zh-CN" altLang="en-US" sz="1200" dirty="0">
              <a:solidFill>
                <a:srgbClr val="0000FF"/>
              </a:solidFill>
              <a:highlight>
                <a:srgbClr val="FFFFFF"/>
              </a:highligh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4768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7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D69945-B98C-2E78-5F56-3020599B4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3935588" cy="763788"/>
          </a:xfrm>
        </p:spPr>
        <p:txBody>
          <a:bodyPr/>
          <a:lstStyle/>
          <a:p>
            <a:r>
              <a:rPr lang="zh-CN" altLang="en-US" b="0" dirty="0"/>
              <a:t>避免</a:t>
            </a:r>
            <a:r>
              <a:rPr lang="en-US" altLang="zh-CN" b="0" dirty="0"/>
              <a:t>AST</a:t>
            </a:r>
            <a:r>
              <a:rPr lang="zh-CN" altLang="en-US" b="0" dirty="0"/>
              <a:t>的树层数太高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6B46C68-1235-398E-E1F5-86D6B6654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22" y="257614"/>
            <a:ext cx="3615548" cy="617641"/>
          </a:xfrm>
        </p:spPr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3BC882A5-5E11-4DE1-96B6-3DEB2F1CB91B}"/>
              </a:ext>
            </a:extLst>
          </p:cNvPr>
          <p:cNvGrpSpPr/>
          <p:nvPr/>
        </p:nvGrpSpPr>
        <p:grpSpPr>
          <a:xfrm>
            <a:off x="330746" y="1902199"/>
            <a:ext cx="2724688" cy="2856343"/>
            <a:chOff x="3692844" y="1850900"/>
            <a:chExt cx="1964850" cy="2856343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77490970-4CF3-0F94-F5CD-76F2DD096BA9}"/>
                </a:ext>
              </a:extLst>
            </p:cNvPr>
            <p:cNvSpPr txBox="1"/>
            <p:nvPr/>
          </p:nvSpPr>
          <p:spPr>
            <a:xfrm>
              <a:off x="3692844" y="1998809"/>
              <a:ext cx="1964850" cy="2708434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  <a:effectLst>
              <a:outerShdw blurRad="50800" dist="50800" dir="2700000" algn="ctr" rotWithShape="0">
                <a:schemeClr val="tx1">
                  <a:alpha val="40000"/>
                </a:schemeClr>
              </a:outerShdw>
            </a:effectLst>
          </p:spPr>
          <p:txBody>
            <a:bodyPr wrap="square">
              <a:spAutoFit/>
            </a:bodyPr>
            <a:lstStyle/>
            <a:p>
              <a:endParaRPr lang="en-US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endParaRPr>
            </a:p>
            <a:p>
              <a:r>
                <a:rPr lang="en-US" altLang="zh-CN" b="0" dirty="0">
                  <a:solidFill>
                    <a:srgbClr val="008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// test2.sy</a:t>
              </a:r>
              <a:endParaRPr lang="en-US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endParaRPr>
            </a:p>
            <a:p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main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() {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1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2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3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 err="1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putint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+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*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));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AF00D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return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0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} </a:t>
              </a:r>
            </a:p>
          </p:txBody>
        </p: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B960B7A6-4F6B-1ED2-158D-9DAAE95E65BA}"/>
                </a:ext>
              </a:extLst>
            </p:cNvPr>
            <p:cNvSpPr/>
            <p:nvPr/>
          </p:nvSpPr>
          <p:spPr>
            <a:xfrm>
              <a:off x="4047173" y="1850900"/>
              <a:ext cx="1087826" cy="300212"/>
            </a:xfrm>
            <a:prstGeom prst="roundRect">
              <a:avLst>
                <a:gd name="adj" fmla="val 28094"/>
              </a:avLst>
            </a:prstGeom>
            <a:solidFill>
              <a:srgbClr val="0E7C7E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test2.sy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71" name="文本框 70">
            <a:extLst>
              <a:ext uri="{FF2B5EF4-FFF2-40B4-BE49-F238E27FC236}">
                <a16:creationId xmlns:a16="http://schemas.microsoft.com/office/drawing/2014/main" id="{43974595-3BB9-C67C-9887-38D45892F9F2}"/>
              </a:ext>
            </a:extLst>
          </p:cNvPr>
          <p:cNvSpPr txBox="1"/>
          <p:nvPr/>
        </p:nvSpPr>
        <p:spPr>
          <a:xfrm>
            <a:off x="4370245" y="795730"/>
            <a:ext cx="6804836" cy="5816977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200" dirty="0">
                <a:solidFill>
                  <a:srgbClr val="0000FF"/>
                </a:solidFill>
              </a:rPr>
              <a:t>TranslationUnitDecl</a:t>
            </a:r>
          </a:p>
          <a:p>
            <a:r>
              <a:rPr lang="fr-FR" altLang="zh-CN" sz="1200" dirty="0"/>
              <a:t>`-</a:t>
            </a:r>
            <a:r>
              <a:rPr lang="fr-FR" altLang="zh-CN" sz="1200" dirty="0">
                <a:solidFill>
                  <a:srgbClr val="0000FF"/>
                </a:solidFill>
              </a:rPr>
              <a:t>FunctionDecl</a:t>
            </a:r>
            <a:r>
              <a:rPr lang="fr-FR" altLang="zh-CN" sz="1200" dirty="0"/>
              <a:t> 0x82d62a0 &lt;test_cases/test2.sy:2:1, line:9:1&gt; line:2:5 </a:t>
            </a:r>
            <a:r>
              <a:rPr lang="fr-FR" altLang="zh-CN" sz="1200" dirty="0">
                <a:solidFill>
                  <a:srgbClr val="0000FF"/>
                </a:solidFill>
              </a:rPr>
              <a:t>main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19968B"/>
                </a:solidFill>
              </a:rPr>
              <a:t>'int ()'</a:t>
            </a:r>
          </a:p>
          <a:p>
            <a:r>
              <a:rPr lang="fr-FR" altLang="zh-CN" sz="1200" dirty="0"/>
              <a:t>  `-</a:t>
            </a:r>
            <a:r>
              <a:rPr lang="fr-FR" altLang="zh-CN" sz="1200" dirty="0">
                <a:solidFill>
                  <a:srgbClr val="C00000"/>
                </a:solidFill>
              </a:rPr>
              <a:t>CompoundStmt</a:t>
            </a:r>
            <a:r>
              <a:rPr lang="fr-FR" altLang="zh-CN" sz="1200" dirty="0"/>
              <a:t> 0x82d68f8 &lt;col:12, line:9:1&gt;</a:t>
            </a:r>
          </a:p>
          <a:p>
            <a:r>
              <a:rPr lang="fr-FR" altLang="zh-CN" sz="1200" dirty="0"/>
              <a:t>    |-</a:t>
            </a:r>
            <a:r>
              <a:rPr lang="fr-FR" altLang="zh-CN" sz="1200" dirty="0">
                <a:solidFill>
                  <a:srgbClr val="C00000"/>
                </a:solidFill>
              </a:rPr>
              <a:t>DeclStmt</a:t>
            </a:r>
            <a:r>
              <a:rPr lang="fr-FR" altLang="zh-CN" sz="1200" dirty="0"/>
              <a:t> 0x82d6528 &lt;line:3:5, col:14&gt;</a:t>
            </a:r>
          </a:p>
          <a:p>
            <a:r>
              <a:rPr lang="fr-FR" altLang="zh-CN" sz="1200" dirty="0"/>
              <a:t>    | |-</a:t>
            </a:r>
            <a:r>
              <a:rPr lang="fr-FR" altLang="zh-CN" sz="1200" dirty="0">
                <a:solidFill>
                  <a:srgbClr val="0000FF"/>
                </a:solidFill>
              </a:rPr>
              <a:t>VarDecl</a:t>
            </a:r>
            <a:r>
              <a:rPr lang="fr-FR" altLang="zh-CN" sz="1200" dirty="0"/>
              <a:t> 0x82d63a0 &lt;col:5, col:9&gt; col:9 used </a:t>
            </a:r>
            <a:r>
              <a:rPr lang="fr-FR" altLang="zh-CN" sz="1200" dirty="0">
                <a:solidFill>
                  <a:srgbClr val="0000FF"/>
                </a:solidFill>
              </a:rPr>
              <a:t>a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</a:p>
          <a:p>
            <a:r>
              <a:rPr lang="fr-FR" altLang="zh-CN" sz="1200" dirty="0"/>
              <a:t>    | |-</a:t>
            </a:r>
            <a:r>
              <a:rPr lang="fr-FR" altLang="zh-CN" sz="1200" dirty="0">
                <a:solidFill>
                  <a:srgbClr val="0000FF"/>
                </a:solidFill>
              </a:rPr>
              <a:t>VarDecl</a:t>
            </a:r>
            <a:r>
              <a:rPr lang="fr-FR" altLang="zh-CN" sz="1200" dirty="0"/>
              <a:t> 0x82d6420 &lt;col:5, col:11&gt; col:11 used </a:t>
            </a:r>
            <a:r>
              <a:rPr lang="fr-FR" altLang="zh-CN" sz="1200" dirty="0">
                <a:solidFill>
                  <a:srgbClr val="0000FF"/>
                </a:solidFill>
              </a:rPr>
              <a:t>b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</a:p>
          <a:p>
            <a:r>
              <a:rPr lang="fr-FR" altLang="zh-CN" sz="1200" dirty="0"/>
              <a:t>    | `-</a:t>
            </a:r>
            <a:r>
              <a:rPr lang="fr-FR" altLang="zh-CN" sz="1200" dirty="0">
                <a:solidFill>
                  <a:srgbClr val="0000FF"/>
                </a:solidFill>
              </a:rPr>
              <a:t>VarDecl</a:t>
            </a:r>
            <a:r>
              <a:rPr lang="fr-FR" altLang="zh-CN" sz="1200" dirty="0"/>
              <a:t> 0x82d64a0 &lt;col:5, col:13&gt; col:13 used </a:t>
            </a:r>
            <a:r>
              <a:rPr lang="fr-FR" altLang="zh-CN" sz="1200" dirty="0">
                <a:solidFill>
                  <a:srgbClr val="0000FF"/>
                </a:solidFill>
              </a:rPr>
              <a:t>c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</a:p>
          <a:p>
            <a:r>
              <a:rPr lang="fr-FR" altLang="zh-CN" sz="1200" dirty="0"/>
              <a:t>    |-</a:t>
            </a:r>
            <a:r>
              <a:rPr lang="fr-FR" altLang="zh-CN" sz="1200" dirty="0">
                <a:solidFill>
                  <a:srgbClr val="C00000"/>
                </a:solidFill>
              </a:rPr>
              <a:t>BinaryOperator</a:t>
            </a:r>
            <a:r>
              <a:rPr lang="fr-FR" altLang="zh-CN" sz="1200" dirty="0"/>
              <a:t> 0x82d6580 &lt;line:4:5, col:9&gt;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  <a:r>
              <a:rPr lang="fr-FR" altLang="zh-CN" sz="1200" dirty="0"/>
              <a:t> '</a:t>
            </a:r>
            <a:r>
              <a:rPr lang="fr-FR" altLang="zh-CN" sz="1200" dirty="0">
                <a:solidFill>
                  <a:srgbClr val="0000FF"/>
                </a:solidFill>
              </a:rPr>
              <a:t>=</a:t>
            </a:r>
            <a:r>
              <a:rPr lang="fr-FR" altLang="zh-CN" sz="1200" dirty="0"/>
              <a:t>'</a:t>
            </a:r>
          </a:p>
          <a:p>
            <a:r>
              <a:rPr lang="fr-FR" altLang="zh-CN" sz="1200" dirty="0"/>
              <a:t>    | |-</a:t>
            </a:r>
            <a:r>
              <a:rPr lang="fr-FR" altLang="zh-CN" sz="1200" dirty="0">
                <a:solidFill>
                  <a:srgbClr val="C00000"/>
                </a:solidFill>
              </a:rPr>
              <a:t>DeclRefExpr </a:t>
            </a:r>
            <a:r>
              <a:rPr lang="fr-FR" altLang="zh-CN" sz="1200" dirty="0"/>
              <a:t>0x82d6540 &lt;col:5&gt; </a:t>
            </a:r>
            <a:r>
              <a:rPr lang="fr-FR" altLang="zh-CN" sz="1200" dirty="0">
                <a:solidFill>
                  <a:srgbClr val="19968B"/>
                </a:solidFill>
              </a:rPr>
              <a:t>'int' lvalue </a:t>
            </a:r>
            <a:r>
              <a:rPr lang="fr-FR" altLang="zh-CN" sz="1200" dirty="0"/>
              <a:t>Var 0x82d63a0 '</a:t>
            </a:r>
            <a:r>
              <a:rPr lang="fr-FR" altLang="zh-CN" sz="1200" dirty="0">
                <a:solidFill>
                  <a:srgbClr val="0000FF"/>
                </a:solidFill>
              </a:rPr>
              <a:t>a</a:t>
            </a:r>
            <a:r>
              <a:rPr lang="fr-FR" altLang="zh-CN" sz="1200" dirty="0"/>
              <a:t>'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</a:p>
          <a:p>
            <a:r>
              <a:rPr lang="fr-FR" altLang="zh-CN" sz="1200" dirty="0"/>
              <a:t>    | `-</a:t>
            </a:r>
            <a:r>
              <a:rPr lang="fr-FR" altLang="zh-CN" sz="1200" dirty="0">
                <a:solidFill>
                  <a:srgbClr val="C00000"/>
                </a:solidFill>
              </a:rPr>
              <a:t>IntegerLiteral</a:t>
            </a:r>
            <a:r>
              <a:rPr lang="fr-FR" altLang="zh-CN" sz="1200" dirty="0"/>
              <a:t> 0x82d6560 &lt;col:9&gt;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000FF"/>
                </a:solidFill>
              </a:rPr>
              <a:t>1</a:t>
            </a:r>
          </a:p>
          <a:p>
            <a:r>
              <a:rPr lang="fr-FR" altLang="zh-CN" sz="1200" dirty="0"/>
              <a:t>    |-</a:t>
            </a:r>
            <a:r>
              <a:rPr lang="fr-FR" altLang="zh-CN" sz="1200" dirty="0">
                <a:solidFill>
                  <a:srgbClr val="C00000"/>
                </a:solidFill>
              </a:rPr>
              <a:t>BinaryOperator</a:t>
            </a:r>
            <a:r>
              <a:rPr lang="fr-FR" altLang="zh-CN" sz="1200" dirty="0"/>
              <a:t> 0x82d65e0 &lt;line:5:5, col:9&gt;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  <a:r>
              <a:rPr lang="fr-FR" altLang="zh-CN" sz="1200" dirty="0"/>
              <a:t> '</a:t>
            </a:r>
            <a:r>
              <a:rPr lang="fr-FR" altLang="zh-CN" sz="1200" dirty="0">
                <a:solidFill>
                  <a:srgbClr val="0000FF"/>
                </a:solidFill>
              </a:rPr>
              <a:t>=</a:t>
            </a:r>
            <a:r>
              <a:rPr lang="fr-FR" altLang="zh-CN" sz="1200" dirty="0"/>
              <a:t>'</a:t>
            </a:r>
          </a:p>
          <a:p>
            <a:r>
              <a:rPr lang="fr-FR" altLang="zh-CN" sz="1200" dirty="0"/>
              <a:t>    | |-</a:t>
            </a:r>
            <a:r>
              <a:rPr lang="fr-FR" altLang="zh-CN" sz="1200" dirty="0">
                <a:solidFill>
                  <a:srgbClr val="C00000"/>
                </a:solidFill>
              </a:rPr>
              <a:t>DeclRefExpr</a:t>
            </a:r>
            <a:r>
              <a:rPr lang="fr-FR" altLang="zh-CN" sz="1200" dirty="0"/>
              <a:t> 0x82d65a0 &lt;col:5&gt; </a:t>
            </a:r>
            <a:r>
              <a:rPr lang="fr-FR" altLang="zh-CN" sz="1200" dirty="0">
                <a:solidFill>
                  <a:srgbClr val="19968B"/>
                </a:solidFill>
              </a:rPr>
              <a:t>'int' lvalue</a:t>
            </a:r>
            <a:r>
              <a:rPr lang="fr-FR" altLang="zh-CN" sz="1200" dirty="0"/>
              <a:t> Var 0x82d6420 '</a:t>
            </a:r>
            <a:r>
              <a:rPr lang="fr-FR" altLang="zh-CN" sz="1200" dirty="0">
                <a:solidFill>
                  <a:srgbClr val="0000FF"/>
                </a:solidFill>
              </a:rPr>
              <a:t>b</a:t>
            </a:r>
            <a:r>
              <a:rPr lang="fr-FR" altLang="zh-CN" sz="1200" dirty="0"/>
              <a:t>'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</a:p>
          <a:p>
            <a:r>
              <a:rPr lang="fr-FR" altLang="zh-CN" sz="1200" dirty="0"/>
              <a:t>    | `-</a:t>
            </a:r>
            <a:r>
              <a:rPr lang="fr-FR" altLang="zh-CN" sz="1200" dirty="0">
                <a:solidFill>
                  <a:srgbClr val="C00000"/>
                </a:solidFill>
              </a:rPr>
              <a:t>IntegerLiteral</a:t>
            </a:r>
            <a:r>
              <a:rPr lang="fr-FR" altLang="zh-CN" sz="1200" dirty="0"/>
              <a:t> 0x82d65c0 &lt;col:9&gt;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000FF"/>
                </a:solidFill>
              </a:rPr>
              <a:t>2</a:t>
            </a:r>
          </a:p>
          <a:p>
            <a:r>
              <a:rPr lang="fr-FR" altLang="zh-CN" sz="1200" dirty="0"/>
              <a:t>    |-</a:t>
            </a:r>
            <a:r>
              <a:rPr lang="fr-FR" altLang="zh-CN" sz="1200" dirty="0">
                <a:solidFill>
                  <a:srgbClr val="C00000"/>
                </a:solidFill>
              </a:rPr>
              <a:t>BinaryOperator</a:t>
            </a:r>
            <a:r>
              <a:rPr lang="fr-FR" altLang="zh-CN" sz="1200" dirty="0"/>
              <a:t> 0x82d6640 &lt;line:6:5, col:9&gt;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  <a:r>
              <a:rPr lang="fr-FR" altLang="zh-CN" sz="1200" dirty="0"/>
              <a:t> '</a:t>
            </a:r>
            <a:r>
              <a:rPr lang="fr-FR" altLang="zh-CN" sz="1200" dirty="0">
                <a:solidFill>
                  <a:srgbClr val="0000FF"/>
                </a:solidFill>
              </a:rPr>
              <a:t>=</a:t>
            </a:r>
            <a:r>
              <a:rPr lang="fr-FR" altLang="zh-CN" sz="1200" dirty="0"/>
              <a:t>'</a:t>
            </a:r>
          </a:p>
          <a:p>
            <a:r>
              <a:rPr lang="fr-FR" altLang="zh-CN" sz="1200" dirty="0"/>
              <a:t>    | |-</a:t>
            </a:r>
            <a:r>
              <a:rPr lang="fr-FR" altLang="zh-CN" sz="1200" dirty="0">
                <a:solidFill>
                  <a:srgbClr val="C00000"/>
                </a:solidFill>
              </a:rPr>
              <a:t>DeclRefExpr</a:t>
            </a:r>
            <a:r>
              <a:rPr lang="fr-FR" altLang="zh-CN" sz="1200" dirty="0"/>
              <a:t> 0x82d6600 &lt;col:5&gt; </a:t>
            </a:r>
            <a:r>
              <a:rPr lang="fr-FR" altLang="zh-CN" sz="1200" dirty="0">
                <a:solidFill>
                  <a:srgbClr val="19968B"/>
                </a:solidFill>
              </a:rPr>
              <a:t>'int' lvalue </a:t>
            </a:r>
            <a:r>
              <a:rPr lang="fr-FR" altLang="zh-CN" sz="1200" dirty="0"/>
              <a:t>Var 0x82d64a0 '</a:t>
            </a:r>
            <a:r>
              <a:rPr lang="fr-FR" altLang="zh-CN" sz="1200" dirty="0">
                <a:solidFill>
                  <a:srgbClr val="0000FF"/>
                </a:solidFill>
              </a:rPr>
              <a:t>c</a:t>
            </a:r>
            <a:r>
              <a:rPr lang="fr-FR" altLang="zh-CN" sz="1200" dirty="0"/>
              <a:t>'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</a:p>
          <a:p>
            <a:r>
              <a:rPr lang="fr-FR" altLang="zh-CN" sz="1200" dirty="0"/>
              <a:t>    | `-</a:t>
            </a:r>
            <a:r>
              <a:rPr lang="fr-FR" altLang="zh-CN" sz="1200" dirty="0">
                <a:solidFill>
                  <a:srgbClr val="C00000"/>
                </a:solidFill>
              </a:rPr>
              <a:t>IntegerLiteral</a:t>
            </a:r>
            <a:r>
              <a:rPr lang="fr-FR" altLang="zh-CN" sz="1200" dirty="0"/>
              <a:t> 0x82d6620 &lt;col:9&gt;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000FF"/>
                </a:solidFill>
              </a:rPr>
              <a:t>3</a:t>
            </a:r>
          </a:p>
          <a:p>
            <a:r>
              <a:rPr lang="fr-FR" altLang="zh-CN" sz="1200" dirty="0"/>
              <a:t>    |-</a:t>
            </a:r>
            <a:r>
              <a:rPr lang="fr-FR" altLang="zh-CN" sz="1200" dirty="0">
                <a:solidFill>
                  <a:srgbClr val="C00000"/>
                </a:solidFill>
              </a:rPr>
              <a:t>CallExpr</a:t>
            </a:r>
            <a:r>
              <a:rPr lang="fr-FR" altLang="zh-CN" sz="1200" dirty="0"/>
              <a:t> 0x82d68a0 &lt;line:7:5, col:19&gt;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</a:p>
          <a:p>
            <a:r>
              <a:rPr lang="fr-FR" altLang="zh-CN" sz="1200" dirty="0"/>
              <a:t>    | |-</a:t>
            </a:r>
            <a:r>
              <a:rPr lang="fr-FR" altLang="zh-CN" sz="1200" dirty="0">
                <a:solidFill>
                  <a:srgbClr val="C00000"/>
                </a:solidFill>
              </a:rPr>
              <a:t>ImplicitCastExpr</a:t>
            </a:r>
            <a:r>
              <a:rPr lang="fr-FR" altLang="zh-CN" sz="1200" dirty="0"/>
              <a:t> 0x82d6888 &lt;col:5&gt; </a:t>
            </a:r>
            <a:r>
              <a:rPr lang="fr-FR" altLang="zh-CN" sz="1200" dirty="0">
                <a:solidFill>
                  <a:srgbClr val="19968B"/>
                </a:solidFill>
              </a:rPr>
              <a:t>'void (*)(int)'</a:t>
            </a:r>
            <a:r>
              <a:rPr lang="fr-FR" altLang="zh-CN" sz="1200" dirty="0"/>
              <a:t> &lt;FunctionToPointerDecay&gt;</a:t>
            </a:r>
          </a:p>
          <a:p>
            <a:r>
              <a:rPr lang="fr-FR" altLang="zh-CN" sz="1200" dirty="0"/>
              <a:t>    | | `-</a:t>
            </a:r>
            <a:r>
              <a:rPr lang="fr-FR" altLang="zh-CN" sz="1200" dirty="0">
                <a:solidFill>
                  <a:srgbClr val="C00000"/>
                </a:solidFill>
              </a:rPr>
              <a:t>DeclRefExpr</a:t>
            </a:r>
            <a:r>
              <a:rPr lang="fr-FR" altLang="zh-CN" sz="1200" dirty="0"/>
              <a:t> 0x82d6738 &lt;col:5&gt; </a:t>
            </a:r>
            <a:r>
              <a:rPr lang="en-US" altLang="zh-CN" sz="1200" dirty="0">
                <a:solidFill>
                  <a:srgbClr val="19968B"/>
                </a:solidFill>
              </a:rPr>
              <a:t>'void (int)' Function </a:t>
            </a:r>
            <a:r>
              <a:rPr lang="en-US" altLang="zh-CN" sz="1200" dirty="0"/>
              <a:t>0x97f8378 '</a:t>
            </a:r>
            <a:r>
              <a:rPr lang="en-US" altLang="zh-CN" sz="1200" dirty="0" err="1">
                <a:solidFill>
                  <a:srgbClr val="0000FF"/>
                </a:solidFill>
              </a:rPr>
              <a:t>putint</a:t>
            </a:r>
            <a:r>
              <a:rPr lang="en-US" altLang="zh-CN" sz="1200" dirty="0"/>
              <a:t>' </a:t>
            </a:r>
            <a:r>
              <a:rPr lang="en-US" altLang="zh-CN" sz="1200" dirty="0">
                <a:solidFill>
                  <a:srgbClr val="19968B"/>
                </a:solidFill>
              </a:rPr>
              <a:t>'void (int)’</a:t>
            </a:r>
          </a:p>
          <a:p>
            <a:r>
              <a:rPr lang="fr-FR" altLang="zh-CN" sz="1200" dirty="0"/>
              <a:t>    | `-</a:t>
            </a:r>
            <a:r>
              <a:rPr lang="fr-FR" altLang="zh-CN" sz="1200" dirty="0">
                <a:solidFill>
                  <a:srgbClr val="C00000"/>
                </a:solidFill>
              </a:rPr>
              <a:t>BinaryOperator</a:t>
            </a:r>
            <a:r>
              <a:rPr lang="fr-FR" altLang="zh-CN" sz="1200" dirty="0"/>
              <a:t> 0x82d6840 &lt;col:12, col:18</a:t>
            </a:r>
            <a:r>
              <a:rPr lang="fr-FR" altLang="zh-CN" sz="1200" dirty="0">
                <a:solidFill>
                  <a:srgbClr val="19968B"/>
                </a:solidFill>
              </a:rPr>
              <a:t>&gt; 'int' </a:t>
            </a:r>
            <a:r>
              <a:rPr lang="fr-FR" altLang="zh-CN" sz="1200" dirty="0"/>
              <a:t>'</a:t>
            </a:r>
            <a:r>
              <a:rPr lang="fr-FR" altLang="zh-CN" sz="1200" dirty="0">
                <a:solidFill>
                  <a:srgbClr val="0000FF"/>
                </a:solidFill>
              </a:rPr>
              <a:t>+</a:t>
            </a:r>
            <a:r>
              <a:rPr lang="fr-FR" altLang="zh-CN" sz="1200" dirty="0"/>
              <a:t>'</a:t>
            </a:r>
          </a:p>
          <a:p>
            <a:r>
              <a:rPr lang="fr-FR" altLang="zh-CN" sz="1200" dirty="0"/>
              <a:t>    |   |-</a:t>
            </a:r>
            <a:r>
              <a:rPr lang="fr-FR" altLang="zh-CN" sz="1200" dirty="0">
                <a:solidFill>
                  <a:srgbClr val="C00000"/>
                </a:solidFill>
              </a:rPr>
              <a:t>ImplicitCastExpr</a:t>
            </a:r>
            <a:r>
              <a:rPr lang="fr-FR" altLang="zh-CN" sz="1200" dirty="0"/>
              <a:t> 0x82d6828 &lt;col:12&gt;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  <a:r>
              <a:rPr lang="fr-FR" altLang="zh-CN" sz="1200" dirty="0"/>
              <a:t> &lt;LValueToRValue&gt;</a:t>
            </a:r>
          </a:p>
          <a:p>
            <a:r>
              <a:rPr lang="fr-FR" altLang="zh-CN" sz="1200" dirty="0"/>
              <a:t>    |   | `-</a:t>
            </a:r>
            <a:r>
              <a:rPr lang="fr-FR" altLang="zh-CN" sz="1200" dirty="0">
                <a:solidFill>
                  <a:srgbClr val="C00000"/>
                </a:solidFill>
              </a:rPr>
              <a:t>DeclRefExpr</a:t>
            </a:r>
            <a:r>
              <a:rPr lang="fr-FR" altLang="zh-CN" sz="1200" dirty="0"/>
              <a:t> 0x82d6758 &lt;col:12&gt; </a:t>
            </a:r>
            <a:r>
              <a:rPr lang="fr-FR" altLang="zh-CN" sz="1200" dirty="0">
                <a:solidFill>
                  <a:srgbClr val="19968B"/>
                </a:solidFill>
              </a:rPr>
              <a:t>'int' lvalue</a:t>
            </a:r>
            <a:r>
              <a:rPr lang="fr-FR" altLang="zh-CN" sz="1200" dirty="0"/>
              <a:t> Var 0x82d63a0 '</a:t>
            </a:r>
            <a:r>
              <a:rPr lang="fr-FR" altLang="zh-CN" sz="1200" dirty="0">
                <a:solidFill>
                  <a:srgbClr val="0000FF"/>
                </a:solidFill>
              </a:rPr>
              <a:t>a</a:t>
            </a:r>
            <a:r>
              <a:rPr lang="fr-FR" altLang="zh-CN" sz="1200" dirty="0"/>
              <a:t>' 'int'</a:t>
            </a:r>
          </a:p>
          <a:p>
            <a:r>
              <a:rPr lang="fr-FR" altLang="zh-CN" sz="1200" dirty="0"/>
              <a:t>    |   `-</a:t>
            </a:r>
            <a:r>
              <a:rPr lang="fr-FR" altLang="zh-CN" sz="1200" dirty="0">
                <a:solidFill>
                  <a:srgbClr val="C00000"/>
                </a:solidFill>
              </a:rPr>
              <a:t>ParenExpr</a:t>
            </a:r>
            <a:r>
              <a:rPr lang="fr-FR" altLang="zh-CN" sz="1200" dirty="0"/>
              <a:t> 0x82d6808 &lt;col:14, col:18&gt;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</a:p>
          <a:p>
            <a:r>
              <a:rPr lang="fr-FR" altLang="zh-CN" sz="1200" dirty="0"/>
              <a:t>    |     `-</a:t>
            </a:r>
            <a:r>
              <a:rPr lang="fr-FR" altLang="zh-CN" sz="1200" dirty="0">
                <a:solidFill>
                  <a:srgbClr val="C00000"/>
                </a:solidFill>
              </a:rPr>
              <a:t>BinaryOperator</a:t>
            </a:r>
            <a:r>
              <a:rPr lang="fr-FR" altLang="zh-CN" sz="1200" dirty="0"/>
              <a:t> 0x82d67e8 &lt;col:15, col:17&gt;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  <a:r>
              <a:rPr lang="fr-FR" altLang="zh-CN" sz="1200" dirty="0"/>
              <a:t> '</a:t>
            </a:r>
            <a:r>
              <a:rPr lang="fr-FR" altLang="zh-CN" sz="1200" dirty="0">
                <a:solidFill>
                  <a:srgbClr val="0000FF"/>
                </a:solidFill>
              </a:rPr>
              <a:t>*</a:t>
            </a:r>
            <a:r>
              <a:rPr lang="fr-FR" altLang="zh-CN" sz="1200" dirty="0"/>
              <a:t>'</a:t>
            </a:r>
          </a:p>
          <a:p>
            <a:r>
              <a:rPr lang="fr-FR" altLang="zh-CN" sz="1200" dirty="0"/>
              <a:t>    |       |-</a:t>
            </a:r>
            <a:r>
              <a:rPr lang="fr-FR" altLang="zh-CN" sz="1200" dirty="0">
                <a:solidFill>
                  <a:srgbClr val="C00000"/>
                </a:solidFill>
              </a:rPr>
              <a:t>ImplicitCastExpr </a:t>
            </a:r>
            <a:r>
              <a:rPr lang="fr-FR" altLang="zh-CN" sz="1200" dirty="0"/>
              <a:t>0x82d67b8 &lt;col:15&gt;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  <a:r>
              <a:rPr lang="fr-FR" altLang="zh-CN" sz="1200" dirty="0"/>
              <a:t> &lt;LValueToRValue&gt;</a:t>
            </a:r>
          </a:p>
          <a:p>
            <a:r>
              <a:rPr lang="fr-FR" altLang="zh-CN" sz="1200" dirty="0"/>
              <a:t>    |       | `-</a:t>
            </a:r>
            <a:r>
              <a:rPr lang="fr-FR" altLang="zh-CN" sz="1200" dirty="0">
                <a:solidFill>
                  <a:srgbClr val="C00000"/>
                </a:solidFill>
              </a:rPr>
              <a:t>DeclRefExpr </a:t>
            </a:r>
            <a:r>
              <a:rPr lang="fr-FR" altLang="zh-CN" sz="1200" dirty="0"/>
              <a:t>0x82d6778 &lt;col:15&gt; </a:t>
            </a:r>
            <a:r>
              <a:rPr lang="fr-FR" altLang="zh-CN" sz="1200" dirty="0">
                <a:solidFill>
                  <a:srgbClr val="19968B"/>
                </a:solidFill>
              </a:rPr>
              <a:t>'int' lvalue</a:t>
            </a:r>
            <a:r>
              <a:rPr lang="fr-FR" altLang="zh-CN" sz="1200" dirty="0"/>
              <a:t> Var 0x82d6420 '</a:t>
            </a:r>
            <a:r>
              <a:rPr lang="fr-FR" altLang="zh-CN" sz="1200" dirty="0">
                <a:solidFill>
                  <a:srgbClr val="0000FF"/>
                </a:solidFill>
              </a:rPr>
              <a:t>b</a:t>
            </a:r>
            <a:r>
              <a:rPr lang="fr-FR" altLang="zh-CN" sz="1200" dirty="0"/>
              <a:t>'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</a:p>
          <a:p>
            <a:r>
              <a:rPr lang="fr-FR" altLang="zh-CN" sz="1200" dirty="0"/>
              <a:t>    |       `-</a:t>
            </a:r>
            <a:r>
              <a:rPr lang="fr-FR" altLang="zh-CN" sz="1200" dirty="0">
                <a:solidFill>
                  <a:srgbClr val="C00000"/>
                </a:solidFill>
              </a:rPr>
              <a:t>ImplicitCastExpr</a:t>
            </a:r>
            <a:r>
              <a:rPr lang="fr-FR" altLang="zh-CN" sz="1200" dirty="0"/>
              <a:t> 0x82d67d0 &lt;col:17&gt;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  <a:r>
              <a:rPr lang="fr-FR" altLang="zh-CN" sz="1200" dirty="0"/>
              <a:t> &lt;LValueToRValue&gt;</a:t>
            </a:r>
          </a:p>
          <a:p>
            <a:r>
              <a:rPr lang="fr-FR" altLang="zh-CN" sz="1200" dirty="0"/>
              <a:t>    |         `-</a:t>
            </a:r>
            <a:r>
              <a:rPr lang="fr-FR" altLang="zh-CN" sz="1200" dirty="0">
                <a:solidFill>
                  <a:srgbClr val="C00000"/>
                </a:solidFill>
              </a:rPr>
              <a:t>DeclRefExpr</a:t>
            </a:r>
            <a:r>
              <a:rPr lang="fr-FR" altLang="zh-CN" sz="1200" dirty="0"/>
              <a:t> 0x82d6798 &lt;col:17&gt; </a:t>
            </a:r>
            <a:r>
              <a:rPr lang="fr-FR" altLang="zh-CN" sz="1200" dirty="0">
                <a:solidFill>
                  <a:srgbClr val="19968B"/>
                </a:solidFill>
              </a:rPr>
              <a:t>'int' lvalue</a:t>
            </a:r>
            <a:r>
              <a:rPr lang="fr-FR" altLang="zh-CN" sz="1200" dirty="0"/>
              <a:t> Var 0x82d64a0 '</a:t>
            </a:r>
            <a:r>
              <a:rPr lang="fr-FR" altLang="zh-CN" sz="1200" dirty="0">
                <a:solidFill>
                  <a:srgbClr val="0000FF"/>
                </a:solidFill>
              </a:rPr>
              <a:t>c</a:t>
            </a:r>
            <a:r>
              <a:rPr lang="fr-FR" altLang="zh-CN" sz="1200" dirty="0"/>
              <a:t>'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</a:p>
          <a:p>
            <a:r>
              <a:rPr lang="fr-FR" altLang="zh-CN" sz="1200" dirty="0"/>
              <a:t>    `-</a:t>
            </a:r>
            <a:r>
              <a:rPr lang="fr-FR" altLang="zh-CN" sz="1200" dirty="0">
                <a:solidFill>
                  <a:srgbClr val="C00000"/>
                </a:solidFill>
              </a:rPr>
              <a:t>ReturnStmt </a:t>
            </a:r>
            <a:r>
              <a:rPr lang="fr-FR" altLang="zh-CN" sz="1200" dirty="0"/>
              <a:t>0x82d68e8 &lt;line:8:5, col:12&gt;</a:t>
            </a:r>
          </a:p>
          <a:p>
            <a:r>
              <a:rPr lang="fr-FR" altLang="zh-CN" sz="1200" dirty="0"/>
              <a:t>      `-</a:t>
            </a:r>
            <a:r>
              <a:rPr lang="fr-FR" altLang="zh-CN" sz="1200" dirty="0">
                <a:solidFill>
                  <a:srgbClr val="C00000"/>
                </a:solidFill>
              </a:rPr>
              <a:t>IntegerLiteral</a:t>
            </a:r>
            <a:r>
              <a:rPr lang="fr-FR" altLang="zh-CN" sz="1200" dirty="0"/>
              <a:t> 0x82d68c8 &lt;col:12&gt; </a:t>
            </a:r>
            <a:r>
              <a:rPr lang="fr-FR" altLang="zh-CN" sz="1200" dirty="0">
                <a:solidFill>
                  <a:srgbClr val="19968B"/>
                </a:solidFill>
              </a:rPr>
              <a:t>'int'</a:t>
            </a:r>
            <a:r>
              <a:rPr lang="fr-FR" altLang="zh-CN" sz="1200" dirty="0"/>
              <a:t> </a:t>
            </a:r>
            <a:r>
              <a:rPr lang="fr-FR" altLang="zh-CN" sz="1200" dirty="0">
                <a:solidFill>
                  <a:srgbClr val="0000FF"/>
                </a:solidFill>
              </a:rPr>
              <a:t>0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E804C3-8162-A2BB-475D-6D758B5EDD64}"/>
              </a:ext>
            </a:extLst>
          </p:cNvPr>
          <p:cNvSpPr txBox="1"/>
          <p:nvPr/>
        </p:nvSpPr>
        <p:spPr>
          <a:xfrm>
            <a:off x="248359" y="5571113"/>
            <a:ext cx="36431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CN" dirty="0"/>
              <a:t>$ clang -Xclang -ast-dump </a:t>
            </a:r>
            <a:r>
              <a:rPr lang="en-US" altLang="zh-CN" dirty="0"/>
              <a:t>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300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D69945-B98C-2E78-5F56-3020599B4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3935588" cy="763788"/>
          </a:xfrm>
        </p:spPr>
        <p:txBody>
          <a:bodyPr/>
          <a:lstStyle/>
          <a:p>
            <a:r>
              <a:rPr lang="zh-CN" altLang="en-US" b="0" dirty="0"/>
              <a:t>避免</a:t>
            </a:r>
            <a:r>
              <a:rPr lang="en-US" altLang="zh-CN" b="0" dirty="0"/>
              <a:t>AST</a:t>
            </a:r>
            <a:r>
              <a:rPr lang="zh-CN" altLang="en-US" b="0" dirty="0"/>
              <a:t>的树层数太高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6B46C68-1235-398E-E1F5-86D6B6654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22" y="257614"/>
            <a:ext cx="3615548" cy="617641"/>
          </a:xfrm>
        </p:spPr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3BC882A5-5E11-4DE1-96B6-3DEB2F1CB91B}"/>
              </a:ext>
            </a:extLst>
          </p:cNvPr>
          <p:cNvGrpSpPr/>
          <p:nvPr/>
        </p:nvGrpSpPr>
        <p:grpSpPr>
          <a:xfrm>
            <a:off x="330744" y="1902199"/>
            <a:ext cx="2724688" cy="2856343"/>
            <a:chOff x="3692844" y="1850900"/>
            <a:chExt cx="1964850" cy="2856343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77490970-4CF3-0F94-F5CD-76F2DD096BA9}"/>
                </a:ext>
              </a:extLst>
            </p:cNvPr>
            <p:cNvSpPr txBox="1"/>
            <p:nvPr/>
          </p:nvSpPr>
          <p:spPr>
            <a:xfrm>
              <a:off x="3692844" y="1998809"/>
              <a:ext cx="1964850" cy="2708434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  <a:effectLst>
              <a:outerShdw blurRad="50800" dist="50800" dir="2700000" algn="ctr" rotWithShape="0">
                <a:schemeClr val="tx1">
                  <a:alpha val="40000"/>
                </a:schemeClr>
              </a:outerShdw>
            </a:effectLst>
          </p:spPr>
          <p:txBody>
            <a:bodyPr wrap="square">
              <a:spAutoFit/>
            </a:bodyPr>
            <a:lstStyle/>
            <a:p>
              <a:endParaRPr lang="en-US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endParaRPr>
            </a:p>
            <a:p>
              <a:r>
                <a:rPr lang="en-US" altLang="zh-CN" b="0" dirty="0">
                  <a:solidFill>
                    <a:srgbClr val="008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// test2.sy</a:t>
              </a:r>
              <a:endParaRPr lang="en-US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endParaRPr>
            </a:p>
            <a:p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main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() {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1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2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3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 err="1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putint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+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*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));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AF00D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return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0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} </a:t>
              </a:r>
            </a:p>
          </p:txBody>
        </p: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B960B7A6-4F6B-1ED2-158D-9DAAE95E65BA}"/>
                </a:ext>
              </a:extLst>
            </p:cNvPr>
            <p:cNvSpPr/>
            <p:nvPr/>
          </p:nvSpPr>
          <p:spPr>
            <a:xfrm>
              <a:off x="4047173" y="1850900"/>
              <a:ext cx="1087826" cy="300212"/>
            </a:xfrm>
            <a:prstGeom prst="roundRect">
              <a:avLst>
                <a:gd name="adj" fmla="val 28094"/>
              </a:avLst>
            </a:prstGeom>
            <a:solidFill>
              <a:srgbClr val="0E7C7E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test2.sy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71" name="文本框 70">
            <a:extLst>
              <a:ext uri="{FF2B5EF4-FFF2-40B4-BE49-F238E27FC236}">
                <a16:creationId xmlns:a16="http://schemas.microsoft.com/office/drawing/2014/main" id="{43974595-3BB9-C67C-9887-38D45892F9F2}"/>
              </a:ext>
            </a:extLst>
          </p:cNvPr>
          <p:cNvSpPr txBox="1"/>
          <p:nvPr/>
        </p:nvSpPr>
        <p:spPr>
          <a:xfrm>
            <a:off x="4319655" y="962270"/>
            <a:ext cx="3643157" cy="5478423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400" dirty="0"/>
              <a:t>CompUnit</a:t>
            </a:r>
          </a:p>
          <a:p>
            <a:r>
              <a:rPr lang="fr-FR" altLang="zh-CN" sz="1400" dirty="0"/>
              <a:t>`--FuncDef int main</a:t>
            </a:r>
          </a:p>
          <a:p>
            <a:r>
              <a:rPr lang="fr-FR" altLang="zh-CN" sz="1400" dirty="0"/>
              <a:t>   `--Block</a:t>
            </a:r>
          </a:p>
          <a:p>
            <a:r>
              <a:rPr lang="fr-FR" altLang="zh-CN" sz="1400" dirty="0"/>
              <a:t>      |--VarDecl int</a:t>
            </a:r>
          </a:p>
          <a:p>
            <a:r>
              <a:rPr lang="fr-FR" altLang="zh-CN" sz="1400" dirty="0"/>
              <a:t>      |  |--VarDef a</a:t>
            </a:r>
          </a:p>
          <a:p>
            <a:r>
              <a:rPr lang="fr-FR" altLang="zh-CN" sz="1400" dirty="0"/>
              <a:t>      |  |--VarDef b</a:t>
            </a:r>
          </a:p>
          <a:p>
            <a:r>
              <a:rPr lang="fr-FR" altLang="zh-CN" sz="1400" dirty="0"/>
              <a:t>      |  `--VarDef c</a:t>
            </a:r>
          </a:p>
          <a:p>
            <a:r>
              <a:rPr lang="fr-FR" altLang="zh-CN" sz="1400" dirty="0"/>
              <a:t>      |--Assign Statement</a:t>
            </a:r>
          </a:p>
          <a:p>
            <a:r>
              <a:rPr lang="fr-FR" altLang="zh-CN" sz="1400" dirty="0"/>
              <a:t>      |  |--LVal a</a:t>
            </a:r>
          </a:p>
          <a:p>
            <a:r>
              <a:rPr lang="fr-FR" altLang="zh-CN" sz="1400" dirty="0"/>
              <a:t>      |  `--PrimaryExp IntLiteral 1</a:t>
            </a:r>
          </a:p>
          <a:p>
            <a:r>
              <a:rPr lang="fr-FR" altLang="zh-CN" sz="1400" dirty="0"/>
              <a:t>      |--Assign Statement</a:t>
            </a:r>
          </a:p>
          <a:p>
            <a:r>
              <a:rPr lang="fr-FR" altLang="zh-CN" sz="1400" dirty="0"/>
              <a:t>      |  |--LVal b</a:t>
            </a:r>
          </a:p>
          <a:p>
            <a:r>
              <a:rPr lang="fr-FR" altLang="zh-CN" sz="1400" dirty="0"/>
              <a:t>      |  `--PrimaryExp IntLiteral 2</a:t>
            </a:r>
          </a:p>
          <a:p>
            <a:r>
              <a:rPr lang="fr-FR" altLang="zh-CN" sz="1400" dirty="0"/>
              <a:t>      |--Assign Statement</a:t>
            </a:r>
          </a:p>
          <a:p>
            <a:r>
              <a:rPr lang="fr-FR" altLang="zh-CN" sz="1400" dirty="0"/>
              <a:t>      |  |--LVal c</a:t>
            </a:r>
          </a:p>
          <a:p>
            <a:r>
              <a:rPr lang="fr-FR" altLang="zh-CN" sz="1400" dirty="0"/>
              <a:t>      |  `--PrimaryExp IntLiteral 3</a:t>
            </a:r>
          </a:p>
          <a:p>
            <a:r>
              <a:rPr lang="fr-FR" altLang="zh-CN" sz="1400" dirty="0"/>
              <a:t>      |--UnaryExp putint()</a:t>
            </a:r>
          </a:p>
          <a:p>
            <a:r>
              <a:rPr lang="fr-FR" altLang="zh-CN" sz="1400" dirty="0"/>
              <a:t>      |  `--FuncRParams</a:t>
            </a:r>
          </a:p>
          <a:p>
            <a:r>
              <a:rPr lang="fr-FR" altLang="zh-CN" sz="1400" dirty="0"/>
              <a:t>      |     `--AddExp +</a:t>
            </a:r>
          </a:p>
          <a:p>
            <a:r>
              <a:rPr lang="fr-FR" altLang="zh-CN" sz="1400" dirty="0"/>
              <a:t>      |        |--LVal a</a:t>
            </a:r>
          </a:p>
          <a:p>
            <a:r>
              <a:rPr lang="fr-FR" altLang="zh-CN" sz="1400" dirty="0"/>
              <a:t>      |        `--MulExp *</a:t>
            </a:r>
          </a:p>
          <a:p>
            <a:r>
              <a:rPr lang="fr-FR" altLang="zh-CN" sz="1400" dirty="0"/>
              <a:t>      |           |--LVal b</a:t>
            </a:r>
          </a:p>
          <a:p>
            <a:r>
              <a:rPr lang="fr-FR" altLang="zh-CN" sz="1400" dirty="0"/>
              <a:t>      |           `--LVal c</a:t>
            </a:r>
          </a:p>
          <a:p>
            <a:r>
              <a:rPr lang="fr-FR" altLang="zh-CN" sz="1400" dirty="0"/>
              <a:t>      `--Return Statement</a:t>
            </a:r>
          </a:p>
          <a:p>
            <a:r>
              <a:rPr lang="fr-FR" altLang="zh-CN" sz="1400" dirty="0"/>
              <a:t>         `--PrimaryExp IntLiteral 0</a:t>
            </a:r>
            <a:endParaRPr lang="fr-FR" altLang="zh-CN" sz="1400" dirty="0">
              <a:solidFill>
                <a:srgbClr val="0000FF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E804C3-8162-A2BB-475D-6D758B5EDD64}"/>
              </a:ext>
            </a:extLst>
          </p:cNvPr>
          <p:cNvSpPr txBox="1"/>
          <p:nvPr/>
        </p:nvSpPr>
        <p:spPr>
          <a:xfrm>
            <a:off x="340186" y="5333893"/>
            <a:ext cx="36431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CN" dirty="0"/>
              <a:t>$ ./parser  test2.sy</a:t>
            </a:r>
          </a:p>
          <a:p>
            <a:r>
              <a:rPr lang="fr-FR" altLang="zh-CN" dirty="0"/>
              <a:t>(flex/bison C</a:t>
            </a:r>
            <a:r>
              <a:rPr lang="zh-CN" altLang="en-US" dirty="0"/>
              <a:t>语言版</a:t>
            </a:r>
            <a:r>
              <a:rPr lang="fr-FR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99403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D69945-B98C-2E78-5F56-3020599B4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3935588" cy="763788"/>
          </a:xfrm>
        </p:spPr>
        <p:txBody>
          <a:bodyPr/>
          <a:lstStyle/>
          <a:p>
            <a:r>
              <a:rPr lang="zh-CN" altLang="en-US" b="0" dirty="0"/>
              <a:t>避免</a:t>
            </a:r>
            <a:r>
              <a:rPr lang="en-US" altLang="zh-CN" b="0" dirty="0"/>
              <a:t>AST</a:t>
            </a:r>
            <a:r>
              <a:rPr lang="zh-CN" altLang="en-US" b="0" dirty="0"/>
              <a:t>的树层数太高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6B46C68-1235-398E-E1F5-86D6B6654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22" y="257614"/>
            <a:ext cx="3615548" cy="617641"/>
          </a:xfrm>
        </p:spPr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3BC882A5-5E11-4DE1-96B6-3DEB2F1CB91B}"/>
              </a:ext>
            </a:extLst>
          </p:cNvPr>
          <p:cNvGrpSpPr/>
          <p:nvPr/>
        </p:nvGrpSpPr>
        <p:grpSpPr>
          <a:xfrm>
            <a:off x="330744" y="1902199"/>
            <a:ext cx="2724688" cy="2856343"/>
            <a:chOff x="3692844" y="1850900"/>
            <a:chExt cx="1964850" cy="2856343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77490970-4CF3-0F94-F5CD-76F2DD096BA9}"/>
                </a:ext>
              </a:extLst>
            </p:cNvPr>
            <p:cNvSpPr txBox="1"/>
            <p:nvPr/>
          </p:nvSpPr>
          <p:spPr>
            <a:xfrm>
              <a:off x="3692844" y="1998809"/>
              <a:ext cx="1964850" cy="2708434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  <a:effectLst>
              <a:outerShdw blurRad="50800" dist="50800" dir="2700000" algn="ctr" rotWithShape="0">
                <a:schemeClr val="tx1">
                  <a:alpha val="40000"/>
                </a:schemeClr>
              </a:outerShdw>
            </a:effectLst>
          </p:spPr>
          <p:txBody>
            <a:bodyPr wrap="square">
              <a:spAutoFit/>
            </a:bodyPr>
            <a:lstStyle/>
            <a:p>
              <a:endParaRPr lang="en-US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endParaRPr>
            </a:p>
            <a:p>
              <a:r>
                <a:rPr lang="en-US" altLang="zh-CN" b="0" dirty="0">
                  <a:solidFill>
                    <a:srgbClr val="008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// test2.sy</a:t>
              </a:r>
              <a:endParaRPr lang="en-US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endParaRPr>
            </a:p>
            <a:p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main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() {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1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2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3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 err="1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putint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+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*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));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AF00D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return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0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} </a:t>
              </a:r>
            </a:p>
          </p:txBody>
        </p: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B960B7A6-4F6B-1ED2-158D-9DAAE95E65BA}"/>
                </a:ext>
              </a:extLst>
            </p:cNvPr>
            <p:cNvSpPr/>
            <p:nvPr/>
          </p:nvSpPr>
          <p:spPr>
            <a:xfrm>
              <a:off x="4047173" y="1850900"/>
              <a:ext cx="1087826" cy="300212"/>
            </a:xfrm>
            <a:prstGeom prst="roundRect">
              <a:avLst>
                <a:gd name="adj" fmla="val 28094"/>
              </a:avLst>
            </a:prstGeom>
            <a:solidFill>
              <a:srgbClr val="0E7C7E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test2.sy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71" name="文本框 70">
            <a:extLst>
              <a:ext uri="{FF2B5EF4-FFF2-40B4-BE49-F238E27FC236}">
                <a16:creationId xmlns:a16="http://schemas.microsoft.com/office/drawing/2014/main" id="{43974595-3BB9-C67C-9887-38D45892F9F2}"/>
              </a:ext>
            </a:extLst>
          </p:cNvPr>
          <p:cNvSpPr txBox="1"/>
          <p:nvPr/>
        </p:nvSpPr>
        <p:spPr>
          <a:xfrm>
            <a:off x="4474697" y="1190870"/>
            <a:ext cx="3643157" cy="5262979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400" dirty="0"/>
              <a:t>CompileUnit</a:t>
            </a:r>
          </a:p>
          <a:p>
            <a:r>
              <a:rPr lang="fr-FR" altLang="zh-CN" sz="1400" dirty="0"/>
              <a:t>  Function int main()</a:t>
            </a:r>
          </a:p>
          <a:p>
            <a:r>
              <a:rPr lang="fr-FR" altLang="zh-CN" sz="1400" dirty="0"/>
              <a:t>    Block</a:t>
            </a:r>
          </a:p>
          <a:p>
            <a:r>
              <a:rPr lang="fr-FR" altLang="zh-CN" sz="1400" dirty="0"/>
              <a:t>      Declaration int $a</a:t>
            </a:r>
          </a:p>
          <a:p>
            <a:r>
              <a:rPr lang="fr-FR" altLang="zh-CN" sz="1400" dirty="0"/>
              <a:t>      Declaration int $b</a:t>
            </a:r>
          </a:p>
          <a:p>
            <a:r>
              <a:rPr lang="fr-FR" altLang="zh-CN" sz="1400" dirty="0"/>
              <a:t>      Declaration int $c</a:t>
            </a:r>
          </a:p>
          <a:p>
            <a:r>
              <a:rPr lang="fr-FR" altLang="zh-CN" sz="1400" dirty="0"/>
              <a:t>      Assignment</a:t>
            </a:r>
          </a:p>
          <a:p>
            <a:r>
              <a:rPr lang="fr-FR" altLang="zh-CN" sz="1400" dirty="0"/>
              <a:t>        LValue $a</a:t>
            </a:r>
          </a:p>
          <a:p>
            <a:r>
              <a:rPr lang="fr-FR" altLang="zh-CN" sz="1400" dirty="0"/>
              <a:t>        IntLiteral 1</a:t>
            </a:r>
          </a:p>
          <a:p>
            <a:r>
              <a:rPr lang="fr-FR" altLang="zh-CN" sz="1400" dirty="0"/>
              <a:t>      Assignment</a:t>
            </a:r>
          </a:p>
          <a:p>
            <a:r>
              <a:rPr lang="fr-FR" altLang="zh-CN" sz="1400" dirty="0"/>
              <a:t>        LValue $b</a:t>
            </a:r>
          </a:p>
          <a:p>
            <a:r>
              <a:rPr lang="fr-FR" altLang="zh-CN" sz="1400" dirty="0"/>
              <a:t>        IntLiteral 2</a:t>
            </a:r>
          </a:p>
          <a:p>
            <a:r>
              <a:rPr lang="fr-FR" altLang="zh-CN" sz="1400" dirty="0"/>
              <a:t>      Assignment</a:t>
            </a:r>
          </a:p>
          <a:p>
            <a:r>
              <a:rPr lang="fr-FR" altLang="zh-CN" sz="1400" dirty="0"/>
              <a:t>        LValue $c</a:t>
            </a:r>
          </a:p>
          <a:p>
            <a:r>
              <a:rPr lang="fr-FR" altLang="zh-CN" sz="1400" dirty="0"/>
              <a:t>        IntLiteral 3</a:t>
            </a:r>
          </a:p>
          <a:p>
            <a:r>
              <a:rPr lang="fr-FR" altLang="zh-CN" sz="1400" dirty="0"/>
              <a:t>      ExprStmt</a:t>
            </a:r>
          </a:p>
          <a:p>
            <a:r>
              <a:rPr lang="fr-FR" altLang="zh-CN" sz="1400" dirty="0"/>
              <a:t>        Call putint</a:t>
            </a:r>
          </a:p>
          <a:p>
            <a:r>
              <a:rPr lang="fr-FR" altLang="zh-CN" sz="1400" dirty="0"/>
              <a:t>          BinaryExpr +</a:t>
            </a:r>
          </a:p>
          <a:p>
            <a:r>
              <a:rPr lang="fr-FR" altLang="zh-CN" sz="1400" dirty="0"/>
              <a:t>            LValue $a</a:t>
            </a:r>
          </a:p>
          <a:p>
            <a:r>
              <a:rPr lang="fr-FR" altLang="zh-CN" sz="1400" dirty="0"/>
              <a:t>            BinaryExpr *</a:t>
            </a:r>
          </a:p>
          <a:p>
            <a:r>
              <a:rPr lang="fr-FR" altLang="zh-CN" sz="1400" dirty="0"/>
              <a:t>              LValue $b</a:t>
            </a:r>
          </a:p>
          <a:p>
            <a:r>
              <a:rPr lang="fr-FR" altLang="zh-CN" sz="1400" dirty="0"/>
              <a:t>              LValue $c</a:t>
            </a:r>
          </a:p>
          <a:p>
            <a:r>
              <a:rPr lang="fr-FR" altLang="zh-CN" sz="1400" dirty="0"/>
              <a:t>      Return</a:t>
            </a:r>
          </a:p>
          <a:p>
            <a:r>
              <a:rPr lang="fr-FR" altLang="zh-CN" sz="1400" dirty="0"/>
              <a:t>        IntLiteral 0</a:t>
            </a:r>
            <a:endParaRPr lang="fr-FR" altLang="zh-CN" sz="1400" dirty="0">
              <a:solidFill>
                <a:srgbClr val="0000FF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E804C3-8162-A2BB-475D-6D758B5EDD64}"/>
              </a:ext>
            </a:extLst>
          </p:cNvPr>
          <p:cNvSpPr txBox="1"/>
          <p:nvPr/>
        </p:nvSpPr>
        <p:spPr>
          <a:xfrm>
            <a:off x="340186" y="5333893"/>
            <a:ext cx="36431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CN" dirty="0"/>
              <a:t>$ ./parser  -</a:t>
            </a:r>
            <a:r>
              <a:rPr lang="en-US" altLang="zh-CN" dirty="0" err="1"/>
              <a:t>ast</a:t>
            </a:r>
            <a:r>
              <a:rPr lang="en-US" altLang="zh-CN" dirty="0"/>
              <a:t>  </a:t>
            </a:r>
            <a:r>
              <a:rPr lang="fr-FR" altLang="zh-CN" dirty="0"/>
              <a:t>test2.sy</a:t>
            </a:r>
          </a:p>
          <a:p>
            <a:r>
              <a:rPr lang="fr-FR" altLang="zh-CN" dirty="0"/>
              <a:t>(</a:t>
            </a:r>
            <a:r>
              <a:rPr lang="en-US" altLang="zh-CN" dirty="0"/>
              <a:t>antlr4 </a:t>
            </a:r>
            <a:r>
              <a:rPr lang="fr-FR" altLang="zh-CN" dirty="0"/>
              <a:t>C++</a:t>
            </a:r>
            <a:r>
              <a:rPr lang="zh-CN" altLang="en-US" dirty="0"/>
              <a:t>版</a:t>
            </a:r>
            <a:r>
              <a:rPr lang="fr-FR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8344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4D69945-B98C-2E78-5F56-3020599B4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3935588" cy="763788"/>
          </a:xfrm>
        </p:spPr>
        <p:txBody>
          <a:bodyPr/>
          <a:lstStyle/>
          <a:p>
            <a:r>
              <a:rPr lang="zh-CN" altLang="en-US" b="0" dirty="0"/>
              <a:t>避免</a:t>
            </a:r>
            <a:r>
              <a:rPr lang="en-US" altLang="zh-CN" b="0" dirty="0"/>
              <a:t>AST</a:t>
            </a:r>
            <a:r>
              <a:rPr lang="zh-CN" altLang="en-US" b="0" dirty="0"/>
              <a:t>的树层数太高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6B46C68-1235-398E-E1F5-86D6B6654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22" y="257614"/>
            <a:ext cx="3615548" cy="617641"/>
          </a:xfrm>
        </p:spPr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3BC882A5-5E11-4DE1-96B6-3DEB2F1CB91B}"/>
              </a:ext>
            </a:extLst>
          </p:cNvPr>
          <p:cNvGrpSpPr/>
          <p:nvPr/>
        </p:nvGrpSpPr>
        <p:grpSpPr>
          <a:xfrm>
            <a:off x="330744" y="1902199"/>
            <a:ext cx="2724688" cy="2856343"/>
            <a:chOff x="3692844" y="1850900"/>
            <a:chExt cx="1964850" cy="2856343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77490970-4CF3-0F94-F5CD-76F2DD096BA9}"/>
                </a:ext>
              </a:extLst>
            </p:cNvPr>
            <p:cNvSpPr txBox="1"/>
            <p:nvPr/>
          </p:nvSpPr>
          <p:spPr>
            <a:xfrm>
              <a:off x="3692844" y="1998809"/>
              <a:ext cx="1964850" cy="2708434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  <a:effectLst>
              <a:outerShdw blurRad="50800" dist="50800" dir="2700000" algn="ctr" rotWithShape="0">
                <a:schemeClr val="tx1">
                  <a:alpha val="40000"/>
                </a:schemeClr>
              </a:outerShdw>
            </a:effectLst>
          </p:spPr>
          <p:txBody>
            <a:bodyPr wrap="square">
              <a:spAutoFit/>
            </a:bodyPr>
            <a:lstStyle/>
            <a:p>
              <a:endParaRPr lang="en-US" altLang="zh-CN" sz="800" b="0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+mn-ea"/>
              </a:endParaRPr>
            </a:p>
            <a:p>
              <a:r>
                <a:rPr lang="en-US" altLang="zh-CN" b="0" dirty="0">
                  <a:solidFill>
                    <a:srgbClr val="008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// test2.sy</a:t>
              </a:r>
              <a:endParaRPr lang="en-US" altLang="zh-CN" b="0" dirty="0">
                <a:solidFill>
                  <a:srgbClr val="3B3B3B"/>
                </a:solidFill>
                <a:effectLst/>
                <a:highlight>
                  <a:srgbClr val="FFFFFF"/>
                </a:highlight>
                <a:latin typeface="Consolas" panose="020B0609020204030204" pitchFamily="49" charset="0"/>
              </a:endParaRPr>
            </a:p>
            <a:p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795E26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main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() {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00FF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int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 err="1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,</a:t>
              </a:r>
              <a:r>
                <a:rPr lang="en-US" altLang="zh-CN" b="0" dirty="0" err="1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1</a:t>
              </a:r>
              <a:r>
                <a:rPr lang="en-US" altLang="zh-CN" b="0" dirty="0">
                  <a:solidFill>
                    <a:srgbClr val="3B3B3B"/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2</a:t>
              </a:r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001080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00000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=</a:t>
              </a:r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3</a:t>
              </a:r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 err="1">
                  <a:solidFill>
                    <a:srgbClr val="795E26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putint</a:t>
              </a:r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</a:t>
              </a:r>
              <a:r>
                <a:rPr lang="en-US" altLang="zh-CN" b="0" dirty="0">
                  <a:solidFill>
                    <a:srgbClr val="001080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a</a:t>
              </a:r>
              <a:r>
                <a:rPr lang="en-US" altLang="zh-CN" b="0" dirty="0">
                  <a:solidFill>
                    <a:srgbClr val="000000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+</a:t>
              </a:r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(</a:t>
              </a:r>
              <a:r>
                <a:rPr lang="en-US" altLang="zh-CN" b="0" dirty="0">
                  <a:solidFill>
                    <a:srgbClr val="001080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b</a:t>
              </a:r>
              <a:r>
                <a:rPr lang="en-US" altLang="zh-CN" b="0" dirty="0">
                  <a:solidFill>
                    <a:srgbClr val="000000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*</a:t>
              </a:r>
              <a:r>
                <a:rPr lang="en-US" altLang="zh-CN" b="0" dirty="0">
                  <a:solidFill>
                    <a:srgbClr val="001080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c</a:t>
              </a:r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));</a:t>
              </a:r>
            </a:p>
            <a:p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    </a:t>
              </a:r>
              <a:r>
                <a:rPr lang="en-US" altLang="zh-CN" b="0" dirty="0">
                  <a:solidFill>
                    <a:srgbClr val="AF00D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return</a:t>
              </a:r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altLang="zh-CN" b="0" dirty="0">
                  <a:solidFill>
                    <a:srgbClr val="098658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0</a:t>
              </a:r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;</a:t>
              </a:r>
            </a:p>
            <a:p>
              <a:r>
                <a:rPr lang="en-US" altLang="zh-CN" b="0" dirty="0">
                  <a:solidFill>
                    <a:srgbClr val="3B3B3B">
                      <a:alpha val="41000"/>
                    </a:srgbClr>
                  </a:solidFill>
                  <a:effectLst/>
                  <a:highlight>
                    <a:srgbClr val="FFFFFF"/>
                  </a:highlight>
                  <a:latin typeface="Consolas" panose="020B0609020204030204" pitchFamily="49" charset="0"/>
                </a:rPr>
                <a:t>} </a:t>
              </a:r>
            </a:p>
          </p:txBody>
        </p: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B960B7A6-4F6B-1ED2-158D-9DAAE95E65BA}"/>
                </a:ext>
              </a:extLst>
            </p:cNvPr>
            <p:cNvSpPr/>
            <p:nvPr/>
          </p:nvSpPr>
          <p:spPr>
            <a:xfrm>
              <a:off x="4047173" y="1850900"/>
              <a:ext cx="1087826" cy="300212"/>
            </a:xfrm>
            <a:prstGeom prst="roundRect">
              <a:avLst>
                <a:gd name="adj" fmla="val 28094"/>
              </a:avLst>
            </a:prstGeom>
            <a:solidFill>
              <a:srgbClr val="0E7C7E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test2.sy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71" name="文本框 70">
            <a:extLst>
              <a:ext uri="{FF2B5EF4-FFF2-40B4-BE49-F238E27FC236}">
                <a16:creationId xmlns:a16="http://schemas.microsoft.com/office/drawing/2014/main" id="{43974595-3BB9-C67C-9887-38D45892F9F2}"/>
              </a:ext>
            </a:extLst>
          </p:cNvPr>
          <p:cNvSpPr txBox="1"/>
          <p:nvPr/>
        </p:nvSpPr>
        <p:spPr>
          <a:xfrm>
            <a:off x="4319655" y="962270"/>
            <a:ext cx="3643157" cy="5047536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r>
              <a:rPr lang="fr-FR" altLang="zh-CN" sz="1400" dirty="0"/>
              <a:t>CompUnit:</a:t>
            </a:r>
          </a:p>
          <a:p>
            <a:r>
              <a:rPr lang="fr-FR" altLang="zh-CN" sz="1400" dirty="0"/>
              <a:t>  FuncDef:</a:t>
            </a:r>
          </a:p>
          <a:p>
            <a:r>
              <a:rPr lang="fr-FR" altLang="zh-CN" sz="1400" dirty="0"/>
              <a:t>    funcType:int</a:t>
            </a:r>
          </a:p>
          <a:p>
            <a:r>
              <a:rPr lang="fr-FR" altLang="zh-CN" sz="1400" dirty="0"/>
              <a:t>    id:main</a:t>
            </a:r>
          </a:p>
          <a:p>
            <a:r>
              <a:rPr lang="fr-FR" altLang="zh-CN" sz="1400" dirty="0"/>
              <a:t>    Block:</a:t>
            </a:r>
          </a:p>
          <a:p>
            <a:r>
              <a:rPr lang="fr-FR" altLang="zh-CN" sz="1400" dirty="0"/>
              <a:t>      BlockItemList:</a:t>
            </a:r>
          </a:p>
          <a:p>
            <a:r>
              <a:rPr lang="fr-FR" altLang="zh-CN" sz="1400" dirty="0"/>
              <a:t>        Decl:</a:t>
            </a:r>
          </a:p>
          <a:p>
            <a:r>
              <a:rPr lang="fr-FR" altLang="zh-CN" sz="1400" dirty="0"/>
              <a:t>          BType:int</a:t>
            </a:r>
          </a:p>
          <a:p>
            <a:r>
              <a:rPr lang="fr-FR" altLang="zh-CN" sz="1400" dirty="0"/>
              <a:t>          Def:</a:t>
            </a:r>
          </a:p>
          <a:p>
            <a:r>
              <a:rPr lang="fr-FR" altLang="zh-CN" sz="1400" dirty="0"/>
              <a:t>            id:a</a:t>
            </a:r>
          </a:p>
          <a:p>
            <a:r>
              <a:rPr lang="fr-FR" altLang="zh-CN" sz="1400" dirty="0"/>
              <a:t>          Def:</a:t>
            </a:r>
          </a:p>
          <a:p>
            <a:r>
              <a:rPr lang="fr-FR" altLang="zh-CN" sz="1400" dirty="0"/>
              <a:t>            id:b</a:t>
            </a:r>
          </a:p>
          <a:p>
            <a:r>
              <a:rPr lang="fr-FR" altLang="zh-CN" sz="1400" dirty="0"/>
              <a:t>          Def:</a:t>
            </a:r>
          </a:p>
          <a:p>
            <a:r>
              <a:rPr lang="fr-FR" altLang="zh-CN" sz="1400" dirty="0"/>
              <a:t>            id:c</a:t>
            </a:r>
          </a:p>
          <a:p>
            <a:r>
              <a:rPr lang="fr-FR" altLang="zh-CN" sz="1400" dirty="0">
                <a:solidFill>
                  <a:srgbClr val="0000FF"/>
                </a:solidFill>
              </a:rPr>
              <a:t>        Stmt:</a:t>
            </a:r>
          </a:p>
          <a:p>
            <a:r>
              <a:rPr lang="fr-FR" altLang="zh-CN" sz="1400" dirty="0">
                <a:solidFill>
                  <a:srgbClr val="0000FF"/>
                </a:solidFill>
              </a:rPr>
              <a:t>          LVal:</a:t>
            </a:r>
          </a:p>
          <a:p>
            <a:r>
              <a:rPr lang="fr-FR" altLang="zh-CN" sz="1400" dirty="0">
                <a:solidFill>
                  <a:srgbClr val="0000FF"/>
                </a:solidFill>
              </a:rPr>
              <a:t>            id:a</a:t>
            </a:r>
          </a:p>
          <a:p>
            <a:r>
              <a:rPr lang="fr-FR" altLang="zh-CN" sz="1400" dirty="0">
                <a:solidFill>
                  <a:srgbClr val="0000FF"/>
                </a:solidFill>
              </a:rPr>
              <a:t>          AddExp:</a:t>
            </a:r>
          </a:p>
          <a:p>
            <a:r>
              <a:rPr lang="fr-FR" altLang="zh-CN" sz="1400" dirty="0">
                <a:solidFill>
                  <a:srgbClr val="0000FF"/>
                </a:solidFill>
              </a:rPr>
              <a:t>            MulExp:</a:t>
            </a:r>
          </a:p>
          <a:p>
            <a:r>
              <a:rPr lang="fr-FR" altLang="zh-CN" sz="1400" dirty="0">
                <a:solidFill>
                  <a:srgbClr val="0000FF"/>
                </a:solidFill>
              </a:rPr>
              <a:t>              UnaryExp:</a:t>
            </a:r>
          </a:p>
          <a:p>
            <a:r>
              <a:rPr lang="fr-FR" altLang="zh-CN" sz="1400" dirty="0">
                <a:solidFill>
                  <a:srgbClr val="0000FF"/>
                </a:solidFill>
              </a:rPr>
              <a:t>                PrimaryExp:</a:t>
            </a:r>
          </a:p>
          <a:p>
            <a:r>
              <a:rPr lang="fr-FR" altLang="zh-CN" sz="1400" dirty="0">
                <a:solidFill>
                  <a:srgbClr val="0000FF"/>
                </a:solidFill>
              </a:rPr>
              <a:t>                  number:1</a:t>
            </a:r>
          </a:p>
          <a:p>
            <a:endParaRPr lang="fr-FR" altLang="zh-CN" sz="1400" dirty="0">
              <a:solidFill>
                <a:srgbClr val="0000FF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E804C3-8162-A2BB-475D-6D758B5EDD64}"/>
              </a:ext>
            </a:extLst>
          </p:cNvPr>
          <p:cNvSpPr txBox="1"/>
          <p:nvPr/>
        </p:nvSpPr>
        <p:spPr>
          <a:xfrm>
            <a:off x="340186" y="5333893"/>
            <a:ext cx="36431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CN" dirty="0"/>
              <a:t>$ ./parser –ast test2.sy</a:t>
            </a:r>
          </a:p>
          <a:p>
            <a:r>
              <a:rPr lang="fr-FR" altLang="zh-CN" dirty="0"/>
              <a:t>(flex+bison C++</a:t>
            </a:r>
            <a:r>
              <a:rPr lang="zh-CN" altLang="en-US" dirty="0"/>
              <a:t>版）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5E4936C-0E36-829B-C311-E857A0900B3D}"/>
              </a:ext>
            </a:extLst>
          </p:cNvPr>
          <p:cNvSpPr txBox="1"/>
          <p:nvPr/>
        </p:nvSpPr>
        <p:spPr>
          <a:xfrm>
            <a:off x="3407302" y="6215825"/>
            <a:ext cx="5147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It is your </a:t>
            </a:r>
            <a:r>
              <a:rPr lang="en-US" altLang="zh-CN" dirty="0" err="1"/>
              <a:t>oppotunities</a:t>
            </a:r>
            <a:r>
              <a:rPr lang="en-US" altLang="zh-CN" dirty="0"/>
              <a:t> to improve the parser! 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3EC97C7-9422-9C2E-6324-C54BA6701296}"/>
              </a:ext>
            </a:extLst>
          </p:cNvPr>
          <p:cNvSpPr txBox="1"/>
          <p:nvPr/>
        </p:nvSpPr>
        <p:spPr>
          <a:xfrm>
            <a:off x="9409409" y="1696165"/>
            <a:ext cx="5760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义启小楷书" panose="02010601030101010101" pitchFamily="2" charset="-128"/>
                <a:ea typeface="义启小楷书" panose="02010601030101010101" pitchFamily="2" charset="-128"/>
              </a:rPr>
              <a:t>没</a:t>
            </a:r>
            <a:endParaRPr lang="en-US" altLang="zh-CN" sz="2400" dirty="0">
              <a:latin typeface="义启小楷书" panose="02010601030101010101" pitchFamily="2" charset="-128"/>
              <a:ea typeface="义启小楷书" panose="02010601030101010101" pitchFamily="2" charset="-128"/>
            </a:endParaRPr>
          </a:p>
          <a:p>
            <a:r>
              <a:rPr lang="zh-CN" altLang="en-US" sz="2400" dirty="0">
                <a:latin typeface="义启小楷书" panose="02010601030101010101" pitchFamily="2" charset="-128"/>
                <a:ea typeface="义启小楷书" panose="02010601030101010101" pitchFamily="2" charset="-128"/>
              </a:rPr>
              <a:t>有</a:t>
            </a:r>
            <a:endParaRPr lang="en-US" altLang="zh-CN" sz="2400" dirty="0">
              <a:latin typeface="义启小楷书" panose="02010601030101010101" pitchFamily="2" charset="-128"/>
              <a:ea typeface="义启小楷书" panose="02010601030101010101" pitchFamily="2" charset="-128"/>
            </a:endParaRPr>
          </a:p>
          <a:p>
            <a:r>
              <a:rPr lang="zh-CN" altLang="en-US" sz="2400" dirty="0">
                <a:latin typeface="义启小楷书" panose="02010601030101010101" pitchFamily="2" charset="-128"/>
                <a:ea typeface="义启小楷书" panose="02010601030101010101" pitchFamily="2" charset="-128"/>
              </a:rPr>
              <a:t>对</a:t>
            </a:r>
            <a:endParaRPr lang="en-US" altLang="zh-CN" sz="2400" dirty="0">
              <a:latin typeface="义启小楷书" panose="02010601030101010101" pitchFamily="2" charset="-128"/>
              <a:ea typeface="义启小楷书" panose="02010601030101010101" pitchFamily="2" charset="-128"/>
            </a:endParaRPr>
          </a:p>
          <a:p>
            <a:r>
              <a:rPr lang="zh-CN" altLang="en-US" sz="2400" dirty="0">
                <a:latin typeface="义启小楷书" panose="02010601030101010101" pitchFamily="2" charset="-128"/>
                <a:ea typeface="义启小楷书" panose="02010601030101010101" pitchFamily="2" charset="-128"/>
              </a:rPr>
              <a:t>比</a:t>
            </a:r>
            <a:endParaRPr lang="en-US" altLang="zh-CN" sz="2400" dirty="0">
              <a:latin typeface="义启小楷书" panose="02010601030101010101" pitchFamily="2" charset="-128"/>
              <a:ea typeface="义启小楷书" panose="02010601030101010101" pitchFamily="2" charset="-128"/>
            </a:endParaRPr>
          </a:p>
          <a:p>
            <a:r>
              <a:rPr lang="zh-CN" altLang="en-US" sz="2400" dirty="0">
                <a:latin typeface="义启小楷书" panose="02010601030101010101" pitchFamily="2" charset="-128"/>
                <a:ea typeface="义启小楷书" panose="02010601030101010101" pitchFamily="2" charset="-128"/>
              </a:rPr>
              <a:t>就</a:t>
            </a:r>
            <a:endParaRPr lang="en-US" altLang="zh-CN" sz="2400" dirty="0">
              <a:latin typeface="义启小楷书" panose="02010601030101010101" pitchFamily="2" charset="-128"/>
              <a:ea typeface="义启小楷书" panose="02010601030101010101" pitchFamily="2" charset="-128"/>
            </a:endParaRPr>
          </a:p>
          <a:p>
            <a:r>
              <a:rPr lang="zh-CN" altLang="en-US" sz="2400" dirty="0">
                <a:latin typeface="义启小楷书" panose="02010601030101010101" pitchFamily="2" charset="-128"/>
                <a:ea typeface="义启小楷书" panose="02010601030101010101" pitchFamily="2" charset="-128"/>
              </a:rPr>
              <a:t>没</a:t>
            </a:r>
            <a:endParaRPr lang="en-US" altLang="zh-CN" sz="2400" dirty="0">
              <a:latin typeface="义启小楷书" panose="02010601030101010101" pitchFamily="2" charset="-128"/>
              <a:ea typeface="义启小楷书" panose="02010601030101010101" pitchFamily="2" charset="-128"/>
            </a:endParaRPr>
          </a:p>
          <a:p>
            <a:r>
              <a:rPr lang="zh-CN" altLang="en-US" sz="2400" dirty="0">
                <a:latin typeface="义启小楷书" panose="02010601030101010101" pitchFamily="2" charset="-128"/>
                <a:ea typeface="义启小楷书" panose="02010601030101010101" pitchFamily="2" charset="-128"/>
              </a:rPr>
              <a:t>有</a:t>
            </a:r>
            <a:endParaRPr lang="en-US" altLang="zh-CN" sz="2400" dirty="0">
              <a:latin typeface="义启小楷书" panose="02010601030101010101" pitchFamily="2" charset="-128"/>
              <a:ea typeface="义启小楷书" panose="02010601030101010101" pitchFamily="2" charset="-128"/>
            </a:endParaRPr>
          </a:p>
          <a:p>
            <a:r>
              <a:rPr lang="zh-CN" altLang="en-US" sz="2400" dirty="0">
                <a:latin typeface="义启小楷书" panose="02010601030101010101" pitchFamily="2" charset="-128"/>
                <a:ea typeface="义启小楷书" panose="02010601030101010101" pitchFamily="2" charset="-128"/>
              </a:rPr>
              <a:t>伤</a:t>
            </a:r>
            <a:endParaRPr lang="en-US" altLang="zh-CN" sz="2400" dirty="0">
              <a:latin typeface="义启小楷书" panose="02010601030101010101" pitchFamily="2" charset="-128"/>
              <a:ea typeface="义启小楷书" panose="02010601030101010101" pitchFamily="2" charset="-128"/>
            </a:endParaRPr>
          </a:p>
          <a:p>
            <a:r>
              <a:rPr lang="zh-CN" altLang="en-US" sz="2400" dirty="0">
                <a:latin typeface="义启小楷书" panose="02010601030101010101" pitchFamily="2" charset="-128"/>
                <a:ea typeface="义启小楷书" panose="02010601030101010101" pitchFamily="2" charset="-128"/>
              </a:rPr>
              <a:t>害</a:t>
            </a:r>
          </a:p>
        </p:txBody>
      </p:sp>
    </p:spTree>
    <p:extLst>
      <p:ext uri="{BB962C8B-B14F-4D97-AF65-F5344CB8AC3E}">
        <p14:creationId xmlns:p14="http://schemas.microsoft.com/office/powerpoint/2010/main" val="2883837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4" grpId="0"/>
      <p:bldP spid="5" grpId="0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419B92A-ADFA-0130-F2D7-5FCF7D371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三地址码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比较接近汇编语言的表示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r>
              <a:rPr lang="en-US" altLang="zh-CN" dirty="0">
                <a:solidFill>
                  <a:schemeClr val="tx1"/>
                </a:solidFill>
              </a:rPr>
              <a:t>AST/DAG</a:t>
            </a:r>
            <a:r>
              <a:rPr lang="zh-CN" altLang="en-US" dirty="0">
                <a:solidFill>
                  <a:schemeClr val="tx1"/>
                </a:solidFill>
              </a:rPr>
              <a:t>的线性表达，更低级别上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r>
              <a:rPr lang="en-US" altLang="zh-CN" dirty="0">
                <a:solidFill>
                  <a:schemeClr val="tx1"/>
                </a:solidFill>
              </a:rPr>
              <a:t>TAC</a:t>
            </a:r>
            <a:r>
              <a:rPr lang="zh-CN" altLang="en-US" dirty="0">
                <a:solidFill>
                  <a:schemeClr val="tx1"/>
                </a:solidFill>
              </a:rPr>
              <a:t>与四元式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r>
              <a:rPr lang="en-US" altLang="zh-CN" dirty="0">
                <a:solidFill>
                  <a:schemeClr val="tx1"/>
                </a:solidFill>
              </a:rPr>
              <a:t>TAC</a:t>
            </a:r>
            <a:r>
              <a:rPr lang="zh-CN" altLang="en-US" dirty="0">
                <a:solidFill>
                  <a:schemeClr val="tx1"/>
                </a:solidFill>
              </a:rPr>
              <a:t>与</a:t>
            </a:r>
            <a:r>
              <a:rPr lang="en-US" altLang="zh-CN" dirty="0">
                <a:solidFill>
                  <a:schemeClr val="tx1"/>
                </a:solidFill>
              </a:rPr>
              <a:t>SSA</a:t>
            </a:r>
          </a:p>
          <a:p>
            <a:pPr lvl="1"/>
            <a:r>
              <a:rPr lang="en-US" altLang="zh-CN" dirty="0">
                <a:solidFill>
                  <a:schemeClr val="tx1"/>
                </a:solidFill>
              </a:rPr>
              <a:t>TAC</a:t>
            </a:r>
            <a:r>
              <a:rPr lang="zh-CN" altLang="en-US" dirty="0">
                <a:solidFill>
                  <a:schemeClr val="tx1"/>
                </a:solidFill>
              </a:rPr>
              <a:t>与</a:t>
            </a:r>
            <a:r>
              <a:rPr lang="en-US" altLang="zh-CN" dirty="0">
                <a:solidFill>
                  <a:schemeClr val="tx1"/>
                </a:solidFill>
              </a:rPr>
              <a:t>LLVM IR</a:t>
            </a:r>
          </a:p>
          <a:p>
            <a:pPr marL="457200" lvl="1" indent="0">
              <a:buNone/>
            </a:pPr>
            <a:endParaRPr lang="en-US" altLang="zh-CN" dirty="0">
              <a:solidFill>
                <a:schemeClr val="tx1"/>
              </a:solidFill>
            </a:endParaRP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8DFDA96-EBB3-4290-381F-0DBF974A0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19275800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419B92A-ADFA-0130-F2D7-5FCF7D371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5041923"/>
          </a:xfrm>
        </p:spPr>
        <p:txBody>
          <a:bodyPr/>
          <a:lstStyle/>
          <a:p>
            <a:r>
              <a:rPr lang="zh-CN" altLang="en-US" dirty="0"/>
              <a:t>常用的三地址码</a:t>
            </a:r>
            <a:r>
              <a:rPr lang="en-US" altLang="zh-CN" dirty="0"/>
              <a:t>(1)</a:t>
            </a: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赋值语句   </a:t>
            </a:r>
            <a:r>
              <a:rPr lang="en-US" altLang="zh-CN" dirty="0">
                <a:solidFill>
                  <a:srgbClr val="0000FF"/>
                </a:solidFill>
              </a:rPr>
              <a:t>x := y op z   </a:t>
            </a:r>
            <a:r>
              <a:rPr lang="zh-CN" altLang="en-US" dirty="0">
                <a:solidFill>
                  <a:schemeClr val="tx1"/>
                </a:solidFill>
              </a:rPr>
              <a:t>（</a:t>
            </a:r>
            <a:r>
              <a:rPr lang="en-US" altLang="zh-CN" dirty="0">
                <a:solidFill>
                  <a:schemeClr val="tx1"/>
                </a:solidFill>
              </a:rPr>
              <a:t>op </a:t>
            </a:r>
            <a:r>
              <a:rPr lang="zh-CN" altLang="en-US" dirty="0">
                <a:solidFill>
                  <a:schemeClr val="tx1"/>
                </a:solidFill>
              </a:rPr>
              <a:t>代表二元算术</a:t>
            </a:r>
            <a:r>
              <a:rPr lang="en-US" altLang="zh-CN" dirty="0">
                <a:solidFill>
                  <a:schemeClr val="tx1"/>
                </a:solidFill>
              </a:rPr>
              <a:t>/</a:t>
            </a:r>
            <a:r>
              <a:rPr lang="zh-CN" altLang="en-US" dirty="0">
                <a:solidFill>
                  <a:schemeClr val="tx1"/>
                </a:solidFill>
              </a:rPr>
              <a:t>逻辑运算） 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dirty="0" err="1">
                <a:solidFill>
                  <a:schemeClr val="tx1"/>
                </a:solidFill>
              </a:rPr>
              <a:t>op,y,z,x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  <a:endParaRPr lang="zh-CN" altLang="en-US" dirty="0">
              <a:solidFill>
                <a:schemeClr val="tx1"/>
              </a:solidFill>
            </a:endParaRP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赋值语句   </a:t>
            </a:r>
            <a:r>
              <a:rPr lang="en-US" altLang="zh-CN" dirty="0">
                <a:solidFill>
                  <a:srgbClr val="0000FF"/>
                </a:solidFill>
              </a:rPr>
              <a:t>x := op y   </a:t>
            </a:r>
            <a:r>
              <a:rPr lang="zh-CN" altLang="en-US" dirty="0">
                <a:solidFill>
                  <a:schemeClr val="tx1"/>
                </a:solidFill>
              </a:rPr>
              <a:t>（</a:t>
            </a:r>
            <a:r>
              <a:rPr lang="en-US" altLang="zh-CN" dirty="0">
                <a:solidFill>
                  <a:schemeClr val="tx1"/>
                </a:solidFill>
              </a:rPr>
              <a:t>op </a:t>
            </a:r>
            <a:r>
              <a:rPr lang="zh-CN" altLang="en-US" dirty="0">
                <a:solidFill>
                  <a:schemeClr val="tx1"/>
                </a:solidFill>
              </a:rPr>
              <a:t>代表一元运算）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dirty="0" err="1">
                <a:solidFill>
                  <a:schemeClr val="tx1"/>
                </a:solidFill>
              </a:rPr>
              <a:t>op,y</a:t>
            </a:r>
            <a:r>
              <a:rPr lang="en-US" altLang="zh-CN" dirty="0">
                <a:solidFill>
                  <a:schemeClr val="tx1"/>
                </a:solidFill>
              </a:rPr>
              <a:t>,-,x)</a:t>
            </a:r>
            <a:endParaRPr lang="zh-CN" altLang="en-US" dirty="0">
              <a:solidFill>
                <a:schemeClr val="tx1"/>
              </a:solidFill>
            </a:endParaRP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复写语句   </a:t>
            </a:r>
            <a:r>
              <a:rPr lang="en-US" altLang="zh-CN" dirty="0">
                <a:solidFill>
                  <a:srgbClr val="0000FF"/>
                </a:solidFill>
              </a:rPr>
              <a:t>x := y   </a:t>
            </a:r>
            <a:r>
              <a:rPr lang="zh-CN" altLang="en-US" dirty="0">
                <a:solidFill>
                  <a:schemeClr val="tx1"/>
                </a:solidFill>
              </a:rPr>
              <a:t>（</a:t>
            </a:r>
            <a:r>
              <a:rPr lang="en-US" altLang="zh-CN" dirty="0">
                <a:solidFill>
                  <a:schemeClr val="tx1"/>
                </a:solidFill>
              </a:rPr>
              <a:t>y </a:t>
            </a:r>
            <a:r>
              <a:rPr lang="zh-CN" altLang="en-US" dirty="0">
                <a:solidFill>
                  <a:schemeClr val="tx1"/>
                </a:solidFill>
              </a:rPr>
              <a:t>的值赋值给 </a:t>
            </a:r>
            <a:r>
              <a:rPr lang="en-US" altLang="zh-CN" dirty="0">
                <a:solidFill>
                  <a:schemeClr val="tx1"/>
                </a:solidFill>
              </a:rPr>
              <a:t>x</a:t>
            </a:r>
            <a:r>
              <a:rPr lang="zh-CN" altLang="en-US" dirty="0">
                <a:solidFill>
                  <a:schemeClr val="tx1"/>
                </a:solidFill>
              </a:rPr>
              <a:t>） </a:t>
            </a:r>
            <a:r>
              <a:rPr lang="en-US" altLang="zh-CN" dirty="0">
                <a:solidFill>
                  <a:schemeClr val="tx1"/>
                </a:solidFill>
              </a:rPr>
              <a:t>(=,y,-,x)</a:t>
            </a:r>
            <a:endParaRPr lang="zh-CN" altLang="en-US" dirty="0">
              <a:solidFill>
                <a:schemeClr val="tx1"/>
              </a:solidFill>
            </a:endParaRP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标号语句 </a:t>
            </a:r>
            <a:r>
              <a:rPr lang="en-US" altLang="zh-CN" dirty="0">
                <a:solidFill>
                  <a:srgbClr val="0000FF"/>
                </a:solidFill>
              </a:rPr>
              <a:t>L : </a:t>
            </a:r>
            <a:r>
              <a:rPr lang="zh-CN" altLang="en-US" dirty="0">
                <a:solidFill>
                  <a:schemeClr val="tx1"/>
                </a:solidFill>
              </a:rPr>
              <a:t>（定义标号 </a:t>
            </a:r>
            <a:r>
              <a:rPr lang="en-US" altLang="zh-CN" dirty="0">
                <a:solidFill>
                  <a:schemeClr val="tx1"/>
                </a:solidFill>
              </a:rPr>
              <a:t>L</a:t>
            </a:r>
            <a:r>
              <a:rPr lang="zh-CN" altLang="en-US" dirty="0">
                <a:solidFill>
                  <a:schemeClr val="tx1"/>
                </a:solidFill>
              </a:rPr>
              <a:t>） </a:t>
            </a: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无条件跳转语句   </a:t>
            </a:r>
            <a:r>
              <a:rPr lang="en-US" altLang="zh-CN" dirty="0" err="1">
                <a:solidFill>
                  <a:srgbClr val="0000FF"/>
                </a:solidFill>
              </a:rPr>
              <a:t>goto</a:t>
            </a:r>
            <a:r>
              <a:rPr lang="en-US" altLang="zh-CN" dirty="0">
                <a:solidFill>
                  <a:srgbClr val="0000FF"/>
                </a:solidFill>
              </a:rPr>
              <a:t> L</a:t>
            </a:r>
            <a:r>
              <a:rPr lang="en-US" altLang="zh-CN" dirty="0">
                <a:solidFill>
                  <a:schemeClr val="tx1"/>
                </a:solidFill>
              </a:rPr>
              <a:t>  </a:t>
            </a:r>
            <a:r>
              <a:rPr lang="zh-CN" altLang="en-US" dirty="0">
                <a:solidFill>
                  <a:schemeClr val="tx1"/>
                </a:solidFill>
              </a:rPr>
              <a:t>（无条件跳转至标号 </a:t>
            </a:r>
            <a:r>
              <a:rPr lang="en-US" altLang="zh-CN" dirty="0">
                <a:solidFill>
                  <a:schemeClr val="tx1"/>
                </a:solidFill>
              </a:rPr>
              <a:t>L</a:t>
            </a:r>
            <a:r>
              <a:rPr lang="zh-CN" altLang="en-US" dirty="0">
                <a:solidFill>
                  <a:schemeClr val="tx1"/>
                </a:solidFill>
              </a:rPr>
              <a:t>）  （</a:t>
            </a:r>
            <a:r>
              <a:rPr lang="en-US" altLang="zh-CN" dirty="0" err="1">
                <a:solidFill>
                  <a:schemeClr val="tx1"/>
                </a:solidFill>
              </a:rPr>
              <a:t>jmp</a:t>
            </a:r>
            <a:r>
              <a:rPr lang="en-US" altLang="zh-CN" dirty="0">
                <a:solidFill>
                  <a:schemeClr val="tx1"/>
                </a:solidFill>
              </a:rPr>
              <a:t>,-,-,L)</a:t>
            </a:r>
            <a:endParaRPr lang="zh-CN" altLang="en-US" dirty="0">
              <a:solidFill>
                <a:schemeClr val="tx1"/>
              </a:solidFill>
            </a:endParaRP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条件转移指令  </a:t>
            </a:r>
            <a:r>
              <a:rPr lang="en-US" altLang="zh-CN" dirty="0">
                <a:solidFill>
                  <a:srgbClr val="0000FF"/>
                </a:solidFill>
              </a:rPr>
              <a:t>if x </a:t>
            </a:r>
            <a:r>
              <a:rPr lang="en-US" altLang="zh-CN" dirty="0" err="1">
                <a:solidFill>
                  <a:srgbClr val="0000FF"/>
                </a:solidFill>
              </a:rPr>
              <a:t>goto</a:t>
            </a:r>
            <a:r>
              <a:rPr lang="en-US" altLang="zh-CN" dirty="0">
                <a:solidFill>
                  <a:srgbClr val="0000FF"/>
                </a:solidFill>
              </a:rPr>
              <a:t> L 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zh-CN" altLang="en-US" dirty="0">
                <a:solidFill>
                  <a:schemeClr val="tx1"/>
                </a:solidFill>
              </a:rPr>
              <a:t>条件为</a:t>
            </a:r>
            <a:r>
              <a:rPr lang="en-US" altLang="zh-CN" dirty="0">
                <a:solidFill>
                  <a:schemeClr val="tx1"/>
                </a:solidFill>
              </a:rPr>
              <a:t>true</a:t>
            </a:r>
            <a:r>
              <a:rPr lang="zh-CN" altLang="en-US" dirty="0">
                <a:solidFill>
                  <a:schemeClr val="tx1"/>
                </a:solidFill>
              </a:rPr>
              <a:t>时跳转至标号</a:t>
            </a:r>
            <a:r>
              <a:rPr lang="en-US" altLang="zh-CN" dirty="0">
                <a:solidFill>
                  <a:schemeClr val="tx1"/>
                </a:solidFill>
              </a:rPr>
              <a:t>L) (</a:t>
            </a:r>
            <a:r>
              <a:rPr lang="en-US" altLang="zh-CN" dirty="0" err="1">
                <a:solidFill>
                  <a:schemeClr val="tx1"/>
                </a:solidFill>
              </a:rPr>
              <a:t>jnz,x</a:t>
            </a:r>
            <a:r>
              <a:rPr lang="en-US" altLang="zh-CN" dirty="0">
                <a:solidFill>
                  <a:schemeClr val="tx1"/>
                </a:solidFill>
              </a:rPr>
              <a:t>,-,L)</a:t>
            </a: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条件跳转语句  </a:t>
            </a:r>
            <a:r>
              <a:rPr lang="en-US" altLang="zh-CN" dirty="0">
                <a:solidFill>
                  <a:srgbClr val="0000FF"/>
                </a:solidFill>
              </a:rPr>
              <a:t>if  x </a:t>
            </a:r>
            <a:r>
              <a:rPr lang="en-US" altLang="zh-CN" dirty="0" err="1">
                <a:solidFill>
                  <a:srgbClr val="0000FF"/>
                </a:solidFill>
              </a:rPr>
              <a:t>rop</a:t>
            </a:r>
            <a:r>
              <a:rPr lang="en-US" altLang="zh-CN" dirty="0">
                <a:solidFill>
                  <a:srgbClr val="0000FF"/>
                </a:solidFill>
              </a:rPr>
              <a:t> y </a:t>
            </a:r>
            <a:r>
              <a:rPr lang="en-US" altLang="zh-CN" dirty="0" err="1">
                <a:solidFill>
                  <a:srgbClr val="0000FF"/>
                </a:solidFill>
              </a:rPr>
              <a:t>goto</a:t>
            </a:r>
            <a:r>
              <a:rPr lang="en-US" altLang="zh-CN" dirty="0">
                <a:solidFill>
                  <a:srgbClr val="0000FF"/>
                </a:solidFill>
              </a:rPr>
              <a:t> L </a:t>
            </a:r>
            <a:r>
              <a:rPr lang="zh-CN" altLang="en-US" dirty="0">
                <a:solidFill>
                  <a:schemeClr val="tx1"/>
                </a:solidFill>
              </a:rPr>
              <a:t>（</a:t>
            </a:r>
            <a:r>
              <a:rPr lang="en-US" altLang="zh-CN" dirty="0" err="1">
                <a:solidFill>
                  <a:schemeClr val="tx1"/>
                </a:solidFill>
              </a:rPr>
              <a:t>rop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zh-CN" altLang="en-US" dirty="0">
                <a:solidFill>
                  <a:schemeClr val="tx1"/>
                </a:solidFill>
              </a:rPr>
              <a:t>代表关系运算）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dirty="0" err="1">
                <a:solidFill>
                  <a:schemeClr val="tx1"/>
                </a:solidFill>
              </a:rPr>
              <a:t>jrop,x,y,L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8DFDA96-EBB3-4290-381F-0DBF974A0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C99C2FD-CB48-9BE6-1922-B427DF63380B}"/>
              </a:ext>
            </a:extLst>
          </p:cNvPr>
          <p:cNvSpPr txBox="1"/>
          <p:nvPr/>
        </p:nvSpPr>
        <p:spPr>
          <a:xfrm>
            <a:off x="8295701" y="6004193"/>
            <a:ext cx="2818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Je/</a:t>
            </a:r>
            <a:r>
              <a:rPr lang="en-US" altLang="zh-CN" sz="2400" dirty="0" err="1"/>
              <a:t>jne</a:t>
            </a:r>
            <a:r>
              <a:rPr lang="en-US" altLang="zh-CN" sz="2400" dirty="0"/>
              <a:t>/</a:t>
            </a:r>
            <a:r>
              <a:rPr lang="en-US" altLang="zh-CN" sz="2400" dirty="0" err="1"/>
              <a:t>jg</a:t>
            </a:r>
            <a:r>
              <a:rPr lang="en-US" altLang="zh-CN" sz="2400" dirty="0"/>
              <a:t>/</a:t>
            </a:r>
            <a:r>
              <a:rPr lang="en-US" altLang="zh-CN" sz="2400" dirty="0" err="1"/>
              <a:t>jge</a:t>
            </a:r>
            <a:r>
              <a:rPr lang="en-US" altLang="zh-CN" sz="2400" dirty="0"/>
              <a:t>/</a:t>
            </a:r>
            <a:r>
              <a:rPr lang="en-US" altLang="zh-CN" sz="2400" dirty="0" err="1"/>
              <a:t>jl</a:t>
            </a:r>
            <a:r>
              <a:rPr lang="en-US" altLang="zh-CN" sz="2400" dirty="0"/>
              <a:t>/</a:t>
            </a:r>
            <a:r>
              <a:rPr lang="en-US" altLang="zh-CN" sz="2400" dirty="0" err="1"/>
              <a:t>jle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050963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419B92A-ADFA-0130-F2D7-5FCF7D371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dirty="0"/>
              <a:t>常用的三地址码</a:t>
            </a:r>
            <a:r>
              <a:rPr lang="en-US" altLang="zh-CN" dirty="0"/>
              <a:t>(2)</a:t>
            </a: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过程调用语句序列</a:t>
            </a:r>
            <a:r>
              <a:rPr lang="en-US" altLang="zh-CN" dirty="0">
                <a:solidFill>
                  <a:schemeClr val="tx1"/>
                </a:solidFill>
              </a:rPr>
              <a:t>: </a:t>
            </a:r>
            <a:r>
              <a:rPr lang="fr-FR" altLang="zh-CN" dirty="0">
                <a:solidFill>
                  <a:schemeClr val="tx1"/>
                </a:solidFill>
              </a:rPr>
              <a:t>p(x1,x2,…,xn)  </a:t>
            </a:r>
          </a:p>
          <a:p>
            <a:pPr marL="914400" lvl="2" indent="0">
              <a:buNone/>
            </a:pPr>
            <a:r>
              <a:rPr lang="fr-FR" altLang="zh-CN" dirty="0">
                <a:solidFill>
                  <a:srgbClr val="0000FF"/>
                </a:solidFill>
              </a:rPr>
              <a:t>param x1 </a:t>
            </a:r>
          </a:p>
          <a:p>
            <a:pPr marL="914400" lvl="2" indent="0">
              <a:buNone/>
            </a:pPr>
            <a:r>
              <a:rPr lang="fr-FR" altLang="zh-CN" dirty="0">
                <a:solidFill>
                  <a:srgbClr val="0000FF"/>
                </a:solidFill>
              </a:rPr>
              <a:t>param x2</a:t>
            </a:r>
          </a:p>
          <a:p>
            <a:pPr marL="914400" lvl="2" indent="0">
              <a:buNone/>
            </a:pPr>
            <a:r>
              <a:rPr lang="fr-FR" altLang="zh-CN" dirty="0">
                <a:solidFill>
                  <a:srgbClr val="0000FF"/>
                </a:solidFill>
              </a:rPr>
              <a:t>… </a:t>
            </a:r>
          </a:p>
          <a:p>
            <a:pPr marL="914400" lvl="2" indent="0">
              <a:buNone/>
            </a:pPr>
            <a:r>
              <a:rPr lang="fr-FR" altLang="zh-CN" dirty="0">
                <a:solidFill>
                  <a:srgbClr val="0000FF"/>
                </a:solidFill>
              </a:rPr>
              <a:t>param xn </a:t>
            </a:r>
          </a:p>
          <a:p>
            <a:pPr marL="914400" lvl="2" indent="0">
              <a:buNone/>
            </a:pPr>
            <a:r>
              <a:rPr lang="fr-FR" altLang="zh-CN" dirty="0">
                <a:solidFill>
                  <a:srgbClr val="0000FF"/>
                </a:solidFill>
              </a:rPr>
              <a:t>call p,n</a:t>
            </a: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过程返回语句  </a:t>
            </a:r>
            <a:r>
              <a:rPr lang="en-US" altLang="zh-CN" dirty="0">
                <a:solidFill>
                  <a:srgbClr val="0000FF"/>
                </a:solidFill>
              </a:rPr>
              <a:t>return [y] </a:t>
            </a:r>
            <a:r>
              <a:rPr lang="zh-CN" altLang="en-US" dirty="0">
                <a:solidFill>
                  <a:schemeClr val="tx1"/>
                </a:solidFill>
              </a:rPr>
              <a:t>（</a:t>
            </a:r>
            <a:r>
              <a:rPr lang="en-US" altLang="zh-CN" dirty="0">
                <a:solidFill>
                  <a:schemeClr val="tx1"/>
                </a:solidFill>
              </a:rPr>
              <a:t>y </a:t>
            </a:r>
            <a:r>
              <a:rPr lang="zh-CN" altLang="en-US" dirty="0">
                <a:solidFill>
                  <a:schemeClr val="tx1"/>
                </a:solidFill>
              </a:rPr>
              <a:t>可选，存放返回值） 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dirty="0" err="1">
                <a:solidFill>
                  <a:schemeClr val="tx1"/>
                </a:solidFill>
              </a:rPr>
              <a:t>return,y</a:t>
            </a:r>
            <a:r>
              <a:rPr lang="en-US" altLang="zh-CN" dirty="0">
                <a:solidFill>
                  <a:schemeClr val="tx1"/>
                </a:solidFill>
              </a:rPr>
              <a:t>,-,-)</a:t>
            </a:r>
            <a:endParaRPr lang="zh-CN" altLang="en-US" dirty="0">
              <a:solidFill>
                <a:schemeClr val="tx1"/>
              </a:solidFill>
            </a:endParaRP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下标赋值语句  </a:t>
            </a:r>
            <a:r>
              <a:rPr lang="en-US" altLang="zh-CN" dirty="0">
                <a:solidFill>
                  <a:srgbClr val="0000FF"/>
                </a:solidFill>
              </a:rPr>
              <a:t>x := y[</a:t>
            </a:r>
            <a:r>
              <a:rPr lang="en-US" altLang="zh-CN" dirty="0" err="1">
                <a:solidFill>
                  <a:srgbClr val="0000FF"/>
                </a:solidFill>
              </a:rPr>
              <a:t>i</a:t>
            </a:r>
            <a:r>
              <a:rPr lang="en-US" altLang="zh-CN" dirty="0">
                <a:solidFill>
                  <a:srgbClr val="0000FF"/>
                </a:solidFill>
              </a:rPr>
              <a:t>] </a:t>
            </a:r>
            <a:r>
              <a:rPr lang="zh-CN" altLang="en-US" dirty="0">
                <a:solidFill>
                  <a:schemeClr val="tx1"/>
                </a:solidFill>
              </a:rPr>
              <a:t>和 </a:t>
            </a:r>
            <a:r>
              <a:rPr lang="en-US" altLang="zh-CN" dirty="0">
                <a:solidFill>
                  <a:srgbClr val="0000FF"/>
                </a:solidFill>
              </a:rPr>
              <a:t>x[</a:t>
            </a:r>
            <a:r>
              <a:rPr lang="en-US" altLang="zh-CN" dirty="0" err="1">
                <a:solidFill>
                  <a:srgbClr val="0000FF"/>
                </a:solidFill>
              </a:rPr>
              <a:t>i</a:t>
            </a:r>
            <a:r>
              <a:rPr lang="en-US" altLang="zh-CN" dirty="0">
                <a:solidFill>
                  <a:srgbClr val="0000FF"/>
                </a:solidFill>
              </a:rPr>
              <a:t>] := y    </a:t>
            </a:r>
            <a:r>
              <a:rPr lang="zh-CN" altLang="en-US" dirty="0">
                <a:solidFill>
                  <a:srgbClr val="0000FF"/>
                </a:solidFill>
              </a:rPr>
              <a:t>（</a:t>
            </a:r>
            <a:r>
              <a:rPr lang="en-US" altLang="zh-CN" dirty="0">
                <a:solidFill>
                  <a:srgbClr val="0000FF"/>
                </a:solidFill>
              </a:rPr>
              <a:t>=[],</a:t>
            </a:r>
            <a:r>
              <a:rPr lang="en-US" altLang="zh-CN" dirty="0" err="1">
                <a:solidFill>
                  <a:srgbClr val="0000FF"/>
                </a:solidFill>
              </a:rPr>
              <a:t>y,i,x</a:t>
            </a:r>
            <a:r>
              <a:rPr lang="en-US" altLang="zh-CN" dirty="0">
                <a:solidFill>
                  <a:srgbClr val="0000FF"/>
                </a:solidFill>
              </a:rPr>
              <a:t>)</a:t>
            </a:r>
            <a:r>
              <a:rPr lang="zh-CN" altLang="en-US" dirty="0">
                <a:solidFill>
                  <a:schemeClr val="tx1"/>
                </a:solidFill>
              </a:rPr>
              <a:t>和</a:t>
            </a:r>
            <a:r>
              <a:rPr lang="en-US" altLang="zh-CN" dirty="0">
                <a:solidFill>
                  <a:srgbClr val="0000FF"/>
                </a:solidFill>
              </a:rPr>
              <a:t>([]=,</a:t>
            </a:r>
            <a:r>
              <a:rPr lang="en-US" altLang="zh-CN" dirty="0" err="1">
                <a:solidFill>
                  <a:srgbClr val="0000FF"/>
                </a:solidFill>
              </a:rPr>
              <a:t>i,y,x</a:t>
            </a:r>
            <a:r>
              <a:rPr lang="en-US" altLang="zh-CN" dirty="0">
                <a:solidFill>
                  <a:srgbClr val="0000FF"/>
                </a:solidFill>
              </a:rPr>
              <a:t>)</a:t>
            </a:r>
            <a:endParaRPr lang="zh-CN" altLang="en-US" dirty="0">
              <a:solidFill>
                <a:srgbClr val="0000FF"/>
              </a:solidFill>
            </a:endParaRP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指针赋值语句 </a:t>
            </a:r>
            <a:r>
              <a:rPr lang="en-US" altLang="zh-CN" dirty="0">
                <a:solidFill>
                  <a:srgbClr val="0000FF"/>
                </a:solidFill>
              </a:rPr>
              <a:t>x := &amp;y ,  x := *y</a:t>
            </a:r>
            <a:r>
              <a:rPr lang="en-US" altLang="zh-CN" dirty="0">
                <a:solidFill>
                  <a:schemeClr val="tx1"/>
                </a:solidFill>
              </a:rPr>
              <a:t>,  </a:t>
            </a:r>
            <a:r>
              <a:rPr lang="en-US" altLang="zh-CN" dirty="0">
                <a:solidFill>
                  <a:srgbClr val="0000FF"/>
                </a:solidFill>
              </a:rPr>
              <a:t>*x := y   (=&amp;,y,-,x), (=*,y,-,x), (*=,y,-,x)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8DFDA96-EBB3-4290-381F-0DBF974A0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2389269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2890539"/>
          </a:xfrm>
        </p:spPr>
        <p:txBody>
          <a:bodyPr/>
          <a:lstStyle/>
          <a:p>
            <a:pPr>
              <a:lnSpc>
                <a:spcPts val="3600"/>
              </a:lnSpc>
            </a:pPr>
            <a:r>
              <a:rPr lang="en-US" altLang="zh-CN" dirty="0"/>
              <a:t>IR: </a:t>
            </a:r>
            <a:r>
              <a:rPr lang="zh-CN" altLang="en-US" dirty="0"/>
              <a:t>源程序的不同表示形式</a:t>
            </a:r>
            <a:r>
              <a:rPr lang="en-US" altLang="zh-CN" dirty="0"/>
              <a:t>,</a:t>
            </a:r>
            <a:r>
              <a:rPr lang="zh-CN" altLang="en-US" dirty="0"/>
              <a:t>也称为中间表示</a:t>
            </a:r>
            <a:endParaRPr lang="en-US" altLang="zh-CN" dirty="0"/>
          </a:p>
          <a:p>
            <a:pPr lvl="1" indent="-342900">
              <a:lnSpc>
                <a:spcPts val="3600"/>
              </a:lnSpc>
            </a:pPr>
            <a:r>
              <a:rPr lang="zh-CN" altLang="en-US" dirty="0">
                <a:solidFill>
                  <a:schemeClr val="tx1"/>
                </a:solidFill>
              </a:rPr>
              <a:t>源语言和目标语言之间的桥梁（前端与后端），避开二者之间较大的语义跨度，使编译程序的逻辑结构更加简单明确，</a:t>
            </a:r>
          </a:p>
          <a:p>
            <a:pPr lvl="1" indent="-342900">
              <a:lnSpc>
                <a:spcPts val="3600"/>
              </a:lnSpc>
            </a:pPr>
            <a:r>
              <a:rPr lang="zh-CN" altLang="en-US" dirty="0">
                <a:solidFill>
                  <a:schemeClr val="tx1"/>
                </a:solidFill>
              </a:rPr>
              <a:t>有利于进行与目标机器无关的优化</a:t>
            </a:r>
          </a:p>
          <a:p>
            <a:pPr lvl="1" indent="-342900">
              <a:lnSpc>
                <a:spcPts val="3600"/>
              </a:lnSpc>
            </a:pPr>
            <a:r>
              <a:rPr lang="zh-CN" altLang="en-US" dirty="0">
                <a:solidFill>
                  <a:schemeClr val="tx1"/>
                </a:solidFill>
              </a:rPr>
              <a:t>有利于编译程序的重定向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zh-CN" altLang="en-US" dirty="0">
                <a:solidFill>
                  <a:schemeClr val="tx1"/>
                </a:solidFill>
              </a:rPr>
              <a:t>移植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</a:p>
          <a:p>
            <a:pPr marL="469900" lvl="1" indent="0">
              <a:lnSpc>
                <a:spcPts val="3600"/>
              </a:lnSpc>
              <a:buNone/>
            </a:pP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</a:t>
            </a:r>
            <a:r>
              <a:rPr lang="zh-CN" altLang="en-US" dirty="0"/>
              <a:t> 中间代码生成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966EC35-71C1-E512-AADB-D03C1F5571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8288" y="4649151"/>
            <a:ext cx="1545112" cy="609600"/>
          </a:xfrm>
          <a:prstGeom prst="rect">
            <a:avLst/>
          </a:prstGeom>
          <a:solidFill>
            <a:srgbClr val="0E7C7E"/>
          </a:solidFill>
          <a:ln w="25400" cap="rnd" cmpd="sng" algn="ctr">
            <a:solidFill>
              <a:sysClr val="window" lastClr="FFFFFF"/>
            </a:solidFill>
            <a:prstDash val="solid"/>
            <a:headEnd type="none" w="lg" len="lg"/>
            <a:tailEnd type="none" w="lg" len="lg"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457200" eaLnBrk="1" hangingPunct="1">
              <a:defRPr/>
            </a:pPr>
            <a:r>
              <a:rPr kumimoji="1" lang="en-US" altLang="zh-CN" sz="2000" kern="0" dirty="0">
                <a:solidFill>
                  <a:prstClr val="white"/>
                </a:solidFill>
                <a:latin typeface="微软雅黑" panose="020B0503020204020204" pitchFamily="34" charset="-122"/>
              </a:rPr>
              <a:t>Frontend</a:t>
            </a:r>
            <a:r>
              <a:rPr kumimoji="1" lang="zh-CN" altLang="en-US" sz="2000" kern="0" dirty="0">
                <a:solidFill>
                  <a:prstClr val="white"/>
                </a:solidFill>
                <a:latin typeface="微软雅黑" panose="020B0503020204020204" pitchFamily="34" charset="-122"/>
              </a:rPr>
              <a:t> 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1A276C6-322B-B2C1-AD0F-C906054655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7667" y="4649151"/>
            <a:ext cx="1545112" cy="609600"/>
          </a:xfrm>
          <a:prstGeom prst="rect">
            <a:avLst/>
          </a:prstGeom>
          <a:solidFill>
            <a:srgbClr val="0E7C7E"/>
          </a:solidFill>
          <a:ln w="25400" cap="rnd" cmpd="sng" algn="ctr">
            <a:solidFill>
              <a:sysClr val="window" lastClr="FFFFFF"/>
            </a:solidFill>
            <a:prstDash val="solid"/>
            <a:headEnd type="none" w="lg" len="lg"/>
            <a:tailEnd type="none" w="lg" len="lg"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457200" eaLnBrk="1" hangingPunct="1">
              <a:defRPr/>
            </a:pPr>
            <a:r>
              <a:rPr kumimoji="1" lang="en-US" altLang="zh-CN" sz="2000" kern="0" dirty="0">
                <a:solidFill>
                  <a:prstClr val="white"/>
                </a:solidFill>
                <a:latin typeface="微软雅黑" panose="020B0503020204020204" pitchFamily="34" charset="-122"/>
              </a:rPr>
              <a:t>Optimizer</a:t>
            </a:r>
            <a:endParaRPr kumimoji="1" lang="zh-CN" altLang="en-US" sz="2000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28054ED8-8210-FD5B-3B7F-87B209BF0E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82487" y="4649151"/>
            <a:ext cx="1545112" cy="609600"/>
          </a:xfrm>
          <a:prstGeom prst="rect">
            <a:avLst/>
          </a:prstGeom>
          <a:solidFill>
            <a:srgbClr val="0E7C7E"/>
          </a:solidFill>
          <a:ln w="25400" cap="rnd" cmpd="sng" algn="ctr">
            <a:solidFill>
              <a:sysClr val="window" lastClr="FFFFFF"/>
            </a:solidFill>
            <a:prstDash val="solid"/>
            <a:headEnd type="none" w="lg" len="lg"/>
            <a:tailEnd type="none" w="lg" len="lg"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defTabSz="457200" eaLnBrk="1" hangingPunct="1">
              <a:defRPr/>
            </a:pPr>
            <a:r>
              <a:rPr kumimoji="1" lang="en-US" altLang="zh-CN" sz="2000" kern="0" dirty="0">
                <a:solidFill>
                  <a:prstClr val="white"/>
                </a:solidFill>
                <a:latin typeface="微软雅黑" panose="020B0503020204020204" pitchFamily="34" charset="-122"/>
              </a:rPr>
              <a:t>Backend</a:t>
            </a:r>
            <a:endParaRPr kumimoji="1" lang="zh-CN" altLang="en-US" sz="2000" kern="0" dirty="0">
              <a:solidFill>
                <a:prstClr val="white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Line 8">
            <a:extLst>
              <a:ext uri="{FF2B5EF4-FFF2-40B4-BE49-F238E27FC236}">
                <a16:creationId xmlns:a16="http://schemas.microsoft.com/office/drawing/2014/main" id="{618C54A3-3D46-0584-F6EE-0CC2381F75A6}"/>
              </a:ext>
            </a:extLst>
          </p:cNvPr>
          <p:cNvSpPr>
            <a:spLocks noChangeShapeType="1"/>
          </p:cNvSpPr>
          <p:nvPr/>
        </p:nvSpPr>
        <p:spPr bwMode="auto">
          <a:xfrm>
            <a:off x="4403400" y="4953951"/>
            <a:ext cx="807013" cy="0"/>
          </a:xfrm>
          <a:prstGeom prst="line">
            <a:avLst/>
          </a:prstGeom>
          <a:noFill/>
          <a:ln w="25400" cap="rnd" cmpd="sng" algn="ctr">
            <a:solidFill>
              <a:schemeClr val="tx1"/>
            </a:solidFill>
            <a:prstDash val="solid"/>
            <a:headEnd type="none" w="lg" len="lg"/>
            <a:tailEnd type="stealth" w="lg" len="lg"/>
          </a:ln>
          <a:effectLst>
            <a:outerShdw blurRad="38100" dist="254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defTabSz="457200">
              <a:defRPr/>
            </a:pPr>
            <a:endParaRPr lang="zh-CN" altLang="en-US" sz="2000" kern="0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9" name="Line 9">
            <a:extLst>
              <a:ext uri="{FF2B5EF4-FFF2-40B4-BE49-F238E27FC236}">
                <a16:creationId xmlns:a16="http://schemas.microsoft.com/office/drawing/2014/main" id="{328781A8-41B6-00FA-A78F-6AFB83CE9377}"/>
              </a:ext>
            </a:extLst>
          </p:cNvPr>
          <p:cNvSpPr>
            <a:spLocks noChangeShapeType="1"/>
          </p:cNvSpPr>
          <p:nvPr/>
        </p:nvSpPr>
        <p:spPr bwMode="auto">
          <a:xfrm>
            <a:off x="6773660" y="4953951"/>
            <a:ext cx="803386" cy="0"/>
          </a:xfrm>
          <a:prstGeom prst="line">
            <a:avLst/>
          </a:prstGeom>
          <a:noFill/>
          <a:ln w="25400" cap="rnd" cmpd="sng" algn="ctr">
            <a:solidFill>
              <a:schemeClr val="tx1"/>
            </a:solidFill>
            <a:prstDash val="solid"/>
            <a:headEnd type="none" w="lg" len="lg"/>
            <a:tailEnd type="stealth" w="lg" len="lg"/>
          </a:ln>
          <a:effectLst>
            <a:outerShdw blurRad="38100" dist="25400" dir="5400000" rotWithShape="0">
              <a:srgbClr val="000000">
                <a:alpha val="35000"/>
              </a:srgbClr>
            </a:outerShdw>
          </a:effectLst>
        </p:spPr>
        <p:txBody>
          <a:bodyPr wrap="none" anchor="ctr"/>
          <a:lstStyle/>
          <a:p>
            <a:pPr defTabSz="457200">
              <a:defRPr/>
            </a:pPr>
            <a:endParaRPr lang="zh-CN" altLang="en-US" sz="2000" kern="0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174A0363-DE4E-ADA5-BB2F-2A25E7D1A9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1064" y="4153851"/>
            <a:ext cx="76358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 eaLnBrk="1" hangingPunct="1">
              <a:defRPr/>
            </a:pPr>
            <a:r>
              <a:rPr kumimoji="1" lang="zh-CN" altLang="en-US" sz="20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前端</a:t>
            </a:r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82790587-B2C9-0834-69B6-A876519C56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7358" y="4097743"/>
            <a:ext cx="774669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lg" len="lg"/>
                <a:tailEnd type="none" w="lg" len="lg"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 eaLnBrk="1" hangingPunct="1">
              <a:defRPr/>
            </a:pPr>
            <a:r>
              <a:rPr kumimoji="1" lang="zh-CN" altLang="en-US" sz="20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后端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8EC8773-4DF4-494F-344F-4B22479E58E9}"/>
              </a:ext>
            </a:extLst>
          </p:cNvPr>
          <p:cNvSpPr txBox="1"/>
          <p:nvPr/>
        </p:nvSpPr>
        <p:spPr>
          <a:xfrm>
            <a:off x="1520530" y="3913077"/>
            <a:ext cx="881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dirty="0">
                <a:latin typeface="Calibri" panose="020F0502020204030204" pitchFamily="34" charset="0"/>
              </a:rPr>
              <a:t>Fortran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4626986-51CF-9B5F-A177-87B5A95B2868}"/>
              </a:ext>
            </a:extLst>
          </p:cNvPr>
          <p:cNvSpPr txBox="1"/>
          <p:nvPr/>
        </p:nvSpPr>
        <p:spPr>
          <a:xfrm>
            <a:off x="1479775" y="4502585"/>
            <a:ext cx="881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dirty="0">
                <a:latin typeface="Calibri" panose="020F0502020204030204" pitchFamily="34" charset="0"/>
              </a:rPr>
              <a:t>COBOL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7778EB9-FC0E-5B38-AC39-75A2CC29F346}"/>
              </a:ext>
            </a:extLst>
          </p:cNvPr>
          <p:cNvSpPr txBox="1"/>
          <p:nvPr/>
        </p:nvSpPr>
        <p:spPr>
          <a:xfrm>
            <a:off x="1410985" y="5100379"/>
            <a:ext cx="8810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zh-CN" dirty="0">
                <a:latin typeface="Calibri" panose="020F0502020204030204" pitchFamily="34" charset="0"/>
              </a:rPr>
              <a:t>Lisp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2FB6946-0F60-FF76-6C1F-E9FB22C56EFD}"/>
              </a:ext>
            </a:extLst>
          </p:cNvPr>
          <p:cNvSpPr txBox="1"/>
          <p:nvPr/>
        </p:nvSpPr>
        <p:spPr>
          <a:xfrm>
            <a:off x="1523843" y="5698173"/>
            <a:ext cx="706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</a:rPr>
              <a:t>…</a:t>
            </a:r>
            <a:endParaRPr lang="zh-CN" altLang="en-US" dirty="0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98F5C7E8-0F23-7763-75BB-5D05892E92D4}"/>
              </a:ext>
            </a:extLst>
          </p:cNvPr>
          <p:cNvCxnSpPr>
            <a:cxnSpLocks/>
            <a:stCxn id="12" idx="3"/>
            <a:endCxn id="5" idx="1"/>
          </p:cNvCxnSpPr>
          <p:nvPr/>
        </p:nvCxnSpPr>
        <p:spPr bwMode="auto">
          <a:xfrm>
            <a:off x="2401585" y="4097743"/>
            <a:ext cx="456703" cy="856208"/>
          </a:xfrm>
          <a:prstGeom prst="straightConnector1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51833EC-D9C2-4A78-7339-141896A67D36}"/>
              </a:ext>
            </a:extLst>
          </p:cNvPr>
          <p:cNvCxnSpPr>
            <a:cxnSpLocks/>
            <a:stCxn id="13" idx="3"/>
            <a:endCxn id="5" idx="1"/>
          </p:cNvCxnSpPr>
          <p:nvPr/>
        </p:nvCxnSpPr>
        <p:spPr bwMode="auto">
          <a:xfrm>
            <a:off x="2360829" y="4687251"/>
            <a:ext cx="497458" cy="266700"/>
          </a:xfrm>
          <a:prstGeom prst="straightConnector1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F0B96B80-EBFD-F592-5284-0297B4381784}"/>
              </a:ext>
            </a:extLst>
          </p:cNvPr>
          <p:cNvCxnSpPr>
            <a:cxnSpLocks/>
            <a:stCxn id="14" idx="3"/>
            <a:endCxn id="5" idx="1"/>
          </p:cNvCxnSpPr>
          <p:nvPr/>
        </p:nvCxnSpPr>
        <p:spPr bwMode="auto">
          <a:xfrm flipV="1">
            <a:off x="2292039" y="4953951"/>
            <a:ext cx="566248" cy="331094"/>
          </a:xfrm>
          <a:prstGeom prst="straightConnector1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1D338EBD-C5B5-5927-0E53-F9CBF0F4949A}"/>
              </a:ext>
            </a:extLst>
          </p:cNvPr>
          <p:cNvCxnSpPr>
            <a:cxnSpLocks/>
            <a:stCxn id="15" idx="3"/>
            <a:endCxn id="5" idx="1"/>
          </p:cNvCxnSpPr>
          <p:nvPr/>
        </p:nvCxnSpPr>
        <p:spPr bwMode="auto">
          <a:xfrm flipV="1">
            <a:off x="2230257" y="4953951"/>
            <a:ext cx="628030" cy="928888"/>
          </a:xfrm>
          <a:prstGeom prst="straightConnector1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7DAA50EA-EB9F-207A-4509-196CD9B5759A}"/>
              </a:ext>
            </a:extLst>
          </p:cNvPr>
          <p:cNvSpPr txBox="1"/>
          <p:nvPr/>
        </p:nvSpPr>
        <p:spPr>
          <a:xfrm>
            <a:off x="9377271" y="3852809"/>
            <a:ext cx="11198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dirty="0">
                <a:latin typeface="Calibri" panose="020F0502020204030204" pitchFamily="34" charset="0"/>
              </a:rPr>
              <a:t>PowerPC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F14620B-6088-F932-0094-74870F49F3B1}"/>
              </a:ext>
            </a:extLst>
          </p:cNvPr>
          <p:cNvSpPr txBox="1"/>
          <p:nvPr/>
        </p:nvSpPr>
        <p:spPr>
          <a:xfrm>
            <a:off x="9488184" y="4385044"/>
            <a:ext cx="7624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dirty="0">
                <a:latin typeface="Calibri" panose="020F0502020204030204" pitchFamily="34" charset="0"/>
              </a:rPr>
              <a:t>x86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5A54F07-5F46-856D-ACBB-32153BF6E518}"/>
              </a:ext>
            </a:extLst>
          </p:cNvPr>
          <p:cNvSpPr txBox="1"/>
          <p:nvPr/>
        </p:nvSpPr>
        <p:spPr>
          <a:xfrm>
            <a:off x="9485735" y="4939042"/>
            <a:ext cx="753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dirty="0">
                <a:latin typeface="Calibri" panose="020F0502020204030204" pitchFamily="34" charset="0"/>
              </a:rPr>
              <a:t>ARM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3FFB378-094F-2877-DDB0-FA8F11025441}"/>
              </a:ext>
            </a:extLst>
          </p:cNvPr>
          <p:cNvSpPr txBox="1"/>
          <p:nvPr/>
        </p:nvSpPr>
        <p:spPr>
          <a:xfrm>
            <a:off x="9455918" y="5533877"/>
            <a:ext cx="706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Calibri" panose="020F0502020204030204" pitchFamily="34" charset="0"/>
              </a:rPr>
              <a:t>…</a:t>
            </a:r>
            <a:endParaRPr lang="zh-CN" altLang="en-US" dirty="0"/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5F3795F-4D2D-2637-61B1-3AB5B505E751}"/>
              </a:ext>
            </a:extLst>
          </p:cNvPr>
          <p:cNvCxnSpPr>
            <a:cxnSpLocks/>
            <a:stCxn id="7" idx="3"/>
            <a:endCxn id="20" idx="1"/>
          </p:cNvCxnSpPr>
          <p:nvPr/>
        </p:nvCxnSpPr>
        <p:spPr bwMode="auto">
          <a:xfrm flipV="1">
            <a:off x="9127598" y="4037475"/>
            <a:ext cx="249672" cy="916476"/>
          </a:xfrm>
          <a:prstGeom prst="straightConnector1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3FD9DC84-662E-5D8C-D749-C87AC807E0F3}"/>
              </a:ext>
            </a:extLst>
          </p:cNvPr>
          <p:cNvCxnSpPr>
            <a:cxnSpLocks/>
            <a:stCxn id="7" idx="3"/>
            <a:endCxn id="21" idx="1"/>
          </p:cNvCxnSpPr>
          <p:nvPr/>
        </p:nvCxnSpPr>
        <p:spPr bwMode="auto">
          <a:xfrm flipV="1">
            <a:off x="9127599" y="4569711"/>
            <a:ext cx="360585" cy="384241"/>
          </a:xfrm>
          <a:prstGeom prst="straightConnector1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2D20767B-58F4-C9EC-AC5C-E14AE99F7F76}"/>
              </a:ext>
            </a:extLst>
          </p:cNvPr>
          <p:cNvCxnSpPr>
            <a:stCxn id="7" idx="3"/>
            <a:endCxn id="22" idx="1"/>
          </p:cNvCxnSpPr>
          <p:nvPr/>
        </p:nvCxnSpPr>
        <p:spPr bwMode="auto">
          <a:xfrm>
            <a:off x="9127598" y="4953952"/>
            <a:ext cx="358136" cy="169757"/>
          </a:xfrm>
          <a:prstGeom prst="straightConnector1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375F1EF-A050-5BAE-ED6F-8D0E2EDED5B7}"/>
              </a:ext>
            </a:extLst>
          </p:cNvPr>
          <p:cNvCxnSpPr>
            <a:stCxn id="7" idx="3"/>
            <a:endCxn id="23" idx="1"/>
          </p:cNvCxnSpPr>
          <p:nvPr/>
        </p:nvCxnSpPr>
        <p:spPr bwMode="auto">
          <a:xfrm>
            <a:off x="9127599" y="4953951"/>
            <a:ext cx="328319" cy="764592"/>
          </a:xfrm>
          <a:prstGeom prst="straightConnector1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49FE0430-82F6-E98B-ECED-7CD5F7DE9976}"/>
              </a:ext>
            </a:extLst>
          </p:cNvPr>
          <p:cNvSpPr txBox="1"/>
          <p:nvPr/>
        </p:nvSpPr>
        <p:spPr>
          <a:xfrm>
            <a:off x="4536474" y="5118825"/>
            <a:ext cx="426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IR</a:t>
            </a:r>
            <a:endParaRPr lang="zh-CN" altLang="en-US" sz="20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916627D-1069-D873-3DBD-959753F178A0}"/>
              </a:ext>
            </a:extLst>
          </p:cNvPr>
          <p:cNvSpPr txBox="1"/>
          <p:nvPr/>
        </p:nvSpPr>
        <p:spPr>
          <a:xfrm>
            <a:off x="6902626" y="5070126"/>
            <a:ext cx="4267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IR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2878322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419B92A-ADFA-0130-F2D7-5FCF7D371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10119"/>
          </a:xfrm>
        </p:spPr>
        <p:txBody>
          <a:bodyPr>
            <a:normAutofit/>
          </a:bodyPr>
          <a:lstStyle/>
          <a:p>
            <a:r>
              <a:rPr lang="zh-CN" altLang="en-US" dirty="0"/>
              <a:t>赋值语句与算术表达式的翻译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8DFDA96-EBB3-4290-381F-0DBF974A0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矩形 2">
            <a:extLst>
              <a:ext uri="{FF2B5EF4-FFF2-40B4-BE49-F238E27FC236}">
                <a16:creationId xmlns:a16="http://schemas.microsoft.com/office/drawing/2014/main" id="{7B251A51-D28A-44BC-FF8A-B1B802214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822" y="1922013"/>
            <a:ext cx="3629025" cy="3973717"/>
          </a:xfrm>
          <a:prstGeom prst="rect">
            <a:avLst/>
          </a:prstGeom>
          <a:solidFill>
            <a:srgbClr val="FFFFFF"/>
          </a:solidFill>
          <a:ln>
            <a:solidFill>
              <a:schemeClr val="accent1">
                <a:shade val="15000"/>
              </a:schemeClr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>
            <a:spAutoFit/>
          </a:bodyPr>
          <a:lstStyle>
            <a:lvl1pPr marL="273050" indent="-27305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ts val="3000"/>
              </a:lnSpc>
              <a:spcBef>
                <a:spcPct val="20000"/>
              </a:spcBef>
              <a:buSzPct val="100000"/>
            </a:pPr>
            <a:r>
              <a:rPr lang="zh-CN" altLang="en-US" sz="2500" dirty="0">
                <a:solidFill>
                  <a:srgbClr val="0000FF"/>
                </a:solidFill>
                <a:latin typeface="+mn-ea"/>
                <a:ea typeface="+mn-ea"/>
                <a:cs typeface="Times New Roman" panose="02020603050405020304" pitchFamily="18" charset="0"/>
              </a:rPr>
              <a:t>  基本文法</a:t>
            </a:r>
            <a:endParaRPr lang="en-US" altLang="zh-CN" sz="2500" dirty="0">
              <a:solidFill>
                <a:srgbClr val="0000FF"/>
              </a:solidFill>
              <a:latin typeface="+mn-ea"/>
              <a:ea typeface="+mn-ea"/>
              <a:cs typeface="Times New Roman" panose="02020603050405020304" pitchFamily="18" charset="0"/>
            </a:endParaRPr>
          </a:p>
          <a:p>
            <a:pPr>
              <a:lnSpc>
                <a:spcPts val="3000"/>
              </a:lnSpc>
              <a:spcBef>
                <a:spcPct val="15000"/>
              </a:spcBef>
              <a:buClr>
                <a:srgbClr val="31B6FD"/>
              </a:buClr>
              <a:buSzPct val="100000"/>
            </a:pP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 ① S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id := A</a:t>
            </a:r>
            <a:r>
              <a:rPr lang="zh-CN" altLang="en-US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；</a:t>
            </a:r>
            <a:endParaRPr lang="en-US" altLang="zh-CN" sz="2400" dirty="0">
              <a:solidFill>
                <a:srgbClr val="000000"/>
              </a:solidFill>
              <a:latin typeface="+mn-ea"/>
              <a:ea typeface="+mn-ea"/>
              <a:cs typeface="Times New Roman" panose="02020603050405020304" pitchFamily="18" charset="0"/>
            </a:endParaRPr>
          </a:p>
          <a:p>
            <a:pPr>
              <a:lnSpc>
                <a:spcPts val="3000"/>
              </a:lnSpc>
              <a:spcBef>
                <a:spcPct val="15000"/>
              </a:spcBef>
              <a:buClr>
                <a:srgbClr val="31B6FD"/>
              </a:buClr>
              <a:buSzPct val="100000"/>
            </a:pP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 ② A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A</a:t>
            </a:r>
            <a:r>
              <a:rPr lang="en-US" altLang="zh-CN" sz="2000" baseline="-300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1</a:t>
            </a:r>
            <a:r>
              <a:rPr lang="en-US" altLang="zh-CN" sz="2400" baseline="-300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+ A</a:t>
            </a:r>
            <a:r>
              <a:rPr lang="en-US" altLang="zh-CN" sz="2000" baseline="-300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2</a:t>
            </a:r>
          </a:p>
          <a:p>
            <a:pPr>
              <a:lnSpc>
                <a:spcPts val="3000"/>
              </a:lnSpc>
              <a:spcBef>
                <a:spcPct val="15000"/>
              </a:spcBef>
              <a:buClr>
                <a:srgbClr val="31B6FD"/>
              </a:buClr>
              <a:buSzPct val="100000"/>
            </a:pP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 ③ A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A</a:t>
            </a:r>
            <a:r>
              <a:rPr lang="en-US" altLang="zh-CN" sz="2000" baseline="-300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1</a:t>
            </a:r>
            <a:r>
              <a:rPr lang="en-US" altLang="zh-CN" sz="2400" baseline="-300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* A</a:t>
            </a:r>
            <a:r>
              <a:rPr lang="en-US" altLang="zh-CN" sz="2000" baseline="-300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2</a:t>
            </a:r>
          </a:p>
          <a:p>
            <a:pPr>
              <a:lnSpc>
                <a:spcPts val="3000"/>
              </a:lnSpc>
              <a:spcBef>
                <a:spcPct val="15000"/>
              </a:spcBef>
              <a:buClr>
                <a:srgbClr val="31B6FD"/>
              </a:buClr>
              <a:buSzPct val="100000"/>
            </a:pP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 ④ A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  <a:sym typeface="Symbol" panose="05050102010706020507" pitchFamily="18" charset="2"/>
              </a:rPr>
              <a:t>A</a:t>
            </a:r>
            <a:r>
              <a:rPr lang="en-US" altLang="zh-CN" sz="2400" baseline="-300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1 	</a:t>
            </a:r>
          </a:p>
          <a:p>
            <a:pPr>
              <a:lnSpc>
                <a:spcPts val="3000"/>
              </a:lnSpc>
              <a:spcBef>
                <a:spcPct val="15000"/>
              </a:spcBef>
              <a:buClr>
                <a:srgbClr val="31B6FD"/>
              </a:buClr>
              <a:buSzPct val="100000"/>
            </a:pP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 ⑤ A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(A</a:t>
            </a:r>
            <a:r>
              <a:rPr lang="en-US" altLang="zh-CN" sz="2400" baseline="-300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ts val="3000"/>
              </a:lnSpc>
              <a:spcBef>
                <a:spcPct val="15000"/>
              </a:spcBef>
              <a:buClr>
                <a:srgbClr val="31B6FD"/>
              </a:buClr>
              <a:buSzPct val="100000"/>
            </a:pPr>
            <a:r>
              <a:rPr lang="zh-CN" altLang="en-US" sz="2400" dirty="0">
                <a:latin typeface="+mn-ea"/>
                <a:ea typeface="+mn-ea"/>
                <a:cs typeface="Times New Roman" panose="02020603050405020304" pitchFamily="18" charset="0"/>
              </a:rPr>
              <a:t>  ⑥ </a:t>
            </a:r>
            <a:r>
              <a:rPr lang="en-US" altLang="zh-CN" sz="2400" dirty="0">
                <a:latin typeface="+mn-ea"/>
                <a:ea typeface="+mn-ea"/>
                <a:cs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id </a:t>
            </a:r>
          </a:p>
          <a:p>
            <a:pPr>
              <a:lnSpc>
                <a:spcPts val="3000"/>
              </a:lnSpc>
              <a:spcBef>
                <a:spcPct val="15000"/>
              </a:spcBef>
              <a:buClr>
                <a:srgbClr val="31B6FD"/>
              </a:buClr>
              <a:buSzPct val="100000"/>
            </a:pPr>
            <a:r>
              <a:rPr lang="zh-CN" altLang="en-US" sz="2400" dirty="0">
                <a:latin typeface="+mn-ea"/>
                <a:ea typeface="+mn-ea"/>
                <a:cs typeface="Times New Roman" panose="02020603050405020304" pitchFamily="18" charset="0"/>
              </a:rPr>
              <a:t>  ⑦ </a:t>
            </a:r>
            <a:r>
              <a:rPr lang="en-US" altLang="zh-CN" sz="2400" dirty="0">
                <a:latin typeface="+mn-ea"/>
                <a:ea typeface="+mn-ea"/>
                <a:cs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int</a:t>
            </a:r>
          </a:p>
          <a:p>
            <a:pPr>
              <a:lnSpc>
                <a:spcPts val="3000"/>
              </a:lnSpc>
              <a:spcBef>
                <a:spcPct val="15000"/>
              </a:spcBef>
              <a:buClr>
                <a:srgbClr val="31B6FD"/>
              </a:buClr>
              <a:buSzPct val="100000"/>
            </a:pPr>
            <a:r>
              <a:rPr lang="zh-CN" altLang="en-US" sz="2400" dirty="0">
                <a:latin typeface="+mn-ea"/>
                <a:ea typeface="+mn-ea"/>
                <a:cs typeface="Times New Roman" panose="02020603050405020304" pitchFamily="18" charset="0"/>
              </a:rPr>
              <a:t>  ⑧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A 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  <a:sym typeface="Symbol" panose="05050102010706020507" pitchFamily="18" charset="2"/>
              </a:rPr>
              <a:t></a:t>
            </a:r>
            <a:r>
              <a:rPr lang="en-US" altLang="zh-CN" sz="2400" dirty="0">
                <a:solidFill>
                  <a:srgbClr val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 real 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EFD2973-F858-EC07-49A2-7F56399CB6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5665" y="1672389"/>
            <a:ext cx="4736272" cy="1334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73050" indent="-27305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615950" indent="-27305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ts val="3000"/>
              </a:lnSpc>
              <a:spcBef>
                <a:spcPct val="20000"/>
              </a:spcBef>
              <a:buSzPct val="100000"/>
            </a:pPr>
            <a:r>
              <a:rPr lang="zh-CN" altLang="en-US" sz="25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赋值语句翻译的主要任务</a:t>
            </a:r>
            <a:endParaRPr lang="en-US" altLang="zh-CN" sz="25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lnSpc>
                <a:spcPts val="3000"/>
              </a:lnSpc>
              <a:spcBef>
                <a:spcPct val="20000"/>
              </a:spcBef>
              <a:buSzPct val="100000"/>
            </a:pP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(1)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生成对表达式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求值的三地址码</a:t>
            </a:r>
            <a:endParaRPr lang="en-US" altLang="zh-CN" sz="20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lnSpc>
                <a:spcPts val="3000"/>
              </a:lnSpc>
              <a:spcBef>
                <a:spcPct val="20000"/>
              </a:spcBef>
              <a:buSzPct val="100000"/>
            </a:pP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(2)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把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E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的值赋给</a:t>
            </a:r>
            <a:r>
              <a:rPr lang="en-US" altLang="zh-CN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id</a:t>
            </a:r>
            <a:r>
              <a:rPr lang="zh-CN" altLang="en-US" sz="2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对应的存储单元</a:t>
            </a:r>
            <a:endParaRPr lang="en-US" altLang="zh-CN" sz="20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F79DED4-C1E8-CBE4-CDC3-82D9B1A71B15}"/>
              </a:ext>
            </a:extLst>
          </p:cNvPr>
          <p:cNvSpPr/>
          <p:nvPr/>
        </p:nvSpPr>
        <p:spPr>
          <a:xfrm>
            <a:off x="5145665" y="3038064"/>
            <a:ext cx="3990975" cy="3562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marL="342900" lvl="1">
              <a:lnSpc>
                <a:spcPts val="2600"/>
              </a:lnSpc>
              <a:spcBef>
                <a:spcPct val="20000"/>
              </a:spcBef>
              <a:buSzPct val="100000"/>
              <a:defRPr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cs typeface="Times New Roman" panose="02020603050405020304" pitchFamily="18" charset="0"/>
              </a:rPr>
              <a:t>源程序片段：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1">
              <a:lnSpc>
                <a:spcPts val="2600"/>
              </a:lnSpc>
              <a:spcBef>
                <a:spcPct val="20000"/>
              </a:spcBef>
              <a:buSzPct val="100000"/>
              <a:defRPr/>
            </a:pPr>
            <a:r>
              <a:rPr lang="en-US" altLang="zh-CN" sz="2000" b="1" i="1" dirty="0">
                <a:solidFill>
                  <a:srgbClr val="0000FF"/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a:=b*(-c)+b*(-c)</a:t>
            </a:r>
            <a:r>
              <a:rPr lang="en-US" altLang="zh-CN" sz="2000" b="1" dirty="0">
                <a:solidFill>
                  <a:srgbClr val="0000FF"/>
                </a:solidFill>
                <a:latin typeface="Times New Roman" panose="02020603050405020304" pitchFamily="18" charset="0"/>
                <a:ea typeface="楷体_GB2312" pitchFamily="49" charset="-122"/>
                <a:cs typeface="Times New Roman" panose="02020603050405020304" pitchFamily="18" charset="0"/>
              </a:rPr>
              <a:t>;</a:t>
            </a:r>
            <a:endParaRPr lang="en-US" altLang="zh-CN" sz="2000" b="1" dirty="0">
              <a:solidFill>
                <a:srgbClr val="0000FF"/>
              </a:solidFill>
              <a:latin typeface="楷体" panose="02010609060101010101" pitchFamily="49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marL="342900" lvl="1">
              <a:lnSpc>
                <a:spcPts val="2600"/>
              </a:lnSpc>
              <a:spcBef>
                <a:spcPct val="20000"/>
              </a:spcBef>
              <a:buSzPct val="100000"/>
              <a:defRPr/>
            </a:pPr>
            <a:r>
              <a:rPr lang="zh-CN" altLang="en-US" sz="2000" dirty="0">
                <a:solidFill>
                  <a:prstClr val="black"/>
                </a:solidFill>
                <a:latin typeface="微软雅黑" panose="020B0503020204020204" pitchFamily="34" charset="-122"/>
                <a:cs typeface="Times New Roman" panose="02020603050405020304" pitchFamily="18" charset="0"/>
              </a:rPr>
              <a:t>三地址码：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685800" lvl="2">
              <a:lnSpc>
                <a:spcPts val="2600"/>
              </a:lnSpc>
              <a:spcBef>
                <a:spcPct val="20000"/>
              </a:spcBef>
              <a:buSzPct val="100000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t1 := -c</a:t>
            </a:r>
          </a:p>
          <a:p>
            <a:pPr marL="685800" lvl="2">
              <a:lnSpc>
                <a:spcPts val="2600"/>
              </a:lnSpc>
              <a:spcBef>
                <a:spcPct val="20000"/>
              </a:spcBef>
              <a:buSzPct val="100000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t2 := b * t1	</a:t>
            </a:r>
          </a:p>
          <a:p>
            <a:pPr marL="685800" lvl="2">
              <a:lnSpc>
                <a:spcPts val="2600"/>
              </a:lnSpc>
              <a:spcBef>
                <a:spcPct val="20000"/>
              </a:spcBef>
              <a:buSzPct val="100000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t3 := - c</a:t>
            </a:r>
          </a:p>
          <a:p>
            <a:pPr marL="685800" lvl="2">
              <a:lnSpc>
                <a:spcPts val="2600"/>
              </a:lnSpc>
              <a:spcBef>
                <a:spcPct val="20000"/>
              </a:spcBef>
              <a:buSzPct val="100000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t4 := b * t3</a:t>
            </a:r>
          </a:p>
          <a:p>
            <a:pPr marL="685800" lvl="2">
              <a:lnSpc>
                <a:spcPts val="2600"/>
              </a:lnSpc>
              <a:spcBef>
                <a:spcPct val="20000"/>
              </a:spcBef>
              <a:buSzPct val="100000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t5 := t2 + t4 </a:t>
            </a:r>
          </a:p>
          <a:p>
            <a:pPr marL="685800" lvl="2">
              <a:lnSpc>
                <a:spcPts val="2600"/>
              </a:lnSpc>
              <a:spcBef>
                <a:spcPct val="20000"/>
              </a:spcBef>
              <a:buSzPct val="100000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+mn-ea"/>
                <a:cs typeface="Times New Roman" panose="02020603050405020304" pitchFamily="18" charset="0"/>
              </a:rPr>
              <a:t>a := t5</a:t>
            </a:r>
          </a:p>
        </p:txBody>
      </p:sp>
    </p:spTree>
    <p:extLst>
      <p:ext uri="{BB962C8B-B14F-4D97-AF65-F5344CB8AC3E}">
        <p14:creationId xmlns:p14="http://schemas.microsoft.com/office/powerpoint/2010/main" val="40269145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79B28D6-8089-8D2F-FD07-492A813F5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5638116"/>
          </a:xfrm>
        </p:spPr>
        <p:txBody>
          <a:bodyPr>
            <a:normAutofit/>
          </a:bodyPr>
          <a:lstStyle/>
          <a:p>
            <a:pPr marL="0" indent="0">
              <a:lnSpc>
                <a:spcPts val="3200"/>
              </a:lnSpc>
              <a:buNone/>
            </a:pPr>
            <a:r>
              <a:rPr lang="zh-CN" altLang="en-US" b="0" dirty="0">
                <a:solidFill>
                  <a:srgbClr val="002060"/>
                </a:solidFill>
              </a:rPr>
              <a:t>赋值语句的翻译： </a:t>
            </a:r>
            <a:r>
              <a:rPr lang="fr-FR" altLang="zh-CN" b="0" dirty="0">
                <a:solidFill>
                  <a:srgbClr val="002060"/>
                </a:solidFill>
              </a:rPr>
              <a:t>S </a:t>
            </a:r>
            <a:r>
              <a:rPr lang="fr-FR" altLang="zh-CN" b="0" dirty="0">
                <a:solidFill>
                  <a:srgbClr val="00206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→</a:t>
            </a:r>
            <a:r>
              <a:rPr lang="fr-FR" altLang="zh-CN" b="0" dirty="0">
                <a:solidFill>
                  <a:srgbClr val="002060"/>
                </a:solidFill>
              </a:rPr>
              <a:t> id := A</a:t>
            </a:r>
            <a:r>
              <a:rPr lang="zh-CN" altLang="fr-FR" b="0" dirty="0">
                <a:solidFill>
                  <a:srgbClr val="002060"/>
                </a:solidFill>
              </a:rPr>
              <a:t>；</a:t>
            </a:r>
            <a:endParaRPr lang="en-US" altLang="zh-CN" b="0" dirty="0">
              <a:solidFill>
                <a:srgbClr val="002060"/>
              </a:solidFill>
            </a:endParaRPr>
          </a:p>
          <a:p>
            <a:pPr>
              <a:lnSpc>
                <a:spcPts val="3200"/>
              </a:lnSpc>
            </a:pPr>
            <a:r>
              <a:rPr lang="zh-CN" altLang="en-US" b="0" dirty="0"/>
              <a:t>语义属性</a:t>
            </a:r>
          </a:p>
          <a:p>
            <a:pPr lvl="1">
              <a:lnSpc>
                <a:spcPts val="3200"/>
              </a:lnSpc>
            </a:pPr>
            <a:r>
              <a:rPr lang="en-US" altLang="zh-CN" b="0" dirty="0" err="1">
                <a:solidFill>
                  <a:schemeClr val="tx1"/>
                </a:solidFill>
              </a:rPr>
              <a:t>id.place</a:t>
            </a:r>
            <a:r>
              <a:rPr lang="en-US" altLang="zh-CN" b="0" dirty="0">
                <a:solidFill>
                  <a:schemeClr val="tx1"/>
                </a:solidFill>
              </a:rPr>
              <a:t> : id </a:t>
            </a:r>
            <a:r>
              <a:rPr lang="zh-CN" altLang="en-US" b="0" dirty="0">
                <a:solidFill>
                  <a:schemeClr val="tx1"/>
                </a:solidFill>
              </a:rPr>
              <a:t>对应的存储位置     </a:t>
            </a:r>
          </a:p>
          <a:p>
            <a:pPr lvl="1">
              <a:lnSpc>
                <a:spcPts val="3200"/>
              </a:lnSpc>
            </a:pPr>
            <a:r>
              <a:rPr lang="en-US" altLang="zh-CN" b="0" dirty="0" err="1">
                <a:solidFill>
                  <a:schemeClr val="tx1"/>
                </a:solidFill>
              </a:rPr>
              <a:t>A.place</a:t>
            </a:r>
            <a:r>
              <a:rPr lang="en-US" altLang="zh-CN" b="0" dirty="0">
                <a:solidFill>
                  <a:schemeClr val="tx1"/>
                </a:solidFill>
              </a:rPr>
              <a:t> : </a:t>
            </a:r>
            <a:r>
              <a:rPr lang="zh-CN" altLang="en-US" b="0" dirty="0">
                <a:solidFill>
                  <a:schemeClr val="tx1"/>
                </a:solidFill>
              </a:rPr>
              <a:t>用来存放 </a:t>
            </a:r>
            <a:r>
              <a:rPr lang="en-US" altLang="zh-CN" b="0" dirty="0">
                <a:solidFill>
                  <a:schemeClr val="tx1"/>
                </a:solidFill>
              </a:rPr>
              <a:t>A </a:t>
            </a:r>
            <a:r>
              <a:rPr lang="zh-CN" altLang="en-US" b="0" dirty="0">
                <a:solidFill>
                  <a:schemeClr val="tx1"/>
                </a:solidFill>
              </a:rPr>
              <a:t>的值的存储单元的地址</a:t>
            </a:r>
          </a:p>
          <a:p>
            <a:pPr lvl="1">
              <a:lnSpc>
                <a:spcPts val="3200"/>
              </a:lnSpc>
            </a:pPr>
            <a:r>
              <a:rPr lang="en-US" altLang="zh-CN" b="0" dirty="0" err="1">
                <a:solidFill>
                  <a:schemeClr val="tx1"/>
                </a:solidFill>
              </a:rPr>
              <a:t>A.code</a:t>
            </a:r>
            <a:r>
              <a:rPr lang="en-US" altLang="zh-CN" b="0" dirty="0">
                <a:solidFill>
                  <a:schemeClr val="tx1"/>
                </a:solidFill>
              </a:rPr>
              <a:t> :  </a:t>
            </a:r>
            <a:r>
              <a:rPr lang="zh-CN" altLang="en-US" b="0" dirty="0">
                <a:solidFill>
                  <a:schemeClr val="tx1"/>
                </a:solidFill>
              </a:rPr>
              <a:t>对</a:t>
            </a:r>
            <a:r>
              <a:rPr lang="en-US" altLang="zh-CN" b="0">
                <a:solidFill>
                  <a:schemeClr val="tx1"/>
                </a:solidFill>
              </a:rPr>
              <a:t>A </a:t>
            </a:r>
            <a:r>
              <a:rPr lang="zh-CN" altLang="en-US" b="0" dirty="0">
                <a:solidFill>
                  <a:schemeClr val="tx1"/>
                </a:solidFill>
              </a:rPr>
              <a:t>求值的 </a:t>
            </a:r>
            <a:r>
              <a:rPr lang="en-US" altLang="zh-CN" b="0" dirty="0">
                <a:solidFill>
                  <a:schemeClr val="tx1"/>
                </a:solidFill>
              </a:rPr>
              <a:t>TAC </a:t>
            </a:r>
            <a:r>
              <a:rPr lang="zh-CN" altLang="en-US" b="0" dirty="0">
                <a:solidFill>
                  <a:schemeClr val="tx1"/>
                </a:solidFill>
              </a:rPr>
              <a:t>语句序列</a:t>
            </a:r>
          </a:p>
          <a:p>
            <a:pPr lvl="1">
              <a:lnSpc>
                <a:spcPts val="3200"/>
              </a:lnSpc>
            </a:pPr>
            <a:r>
              <a:rPr lang="en-US" altLang="zh-CN" b="0" dirty="0" err="1">
                <a:solidFill>
                  <a:schemeClr val="tx1"/>
                </a:solidFill>
              </a:rPr>
              <a:t>S.code</a:t>
            </a:r>
            <a:r>
              <a:rPr lang="en-US" altLang="zh-CN" b="0" dirty="0">
                <a:solidFill>
                  <a:schemeClr val="tx1"/>
                </a:solidFill>
              </a:rPr>
              <a:t> :  S </a:t>
            </a:r>
            <a:r>
              <a:rPr lang="zh-CN" altLang="en-US" b="0" dirty="0">
                <a:solidFill>
                  <a:schemeClr val="tx1"/>
                </a:solidFill>
              </a:rPr>
              <a:t>的 </a:t>
            </a:r>
            <a:r>
              <a:rPr lang="en-US" altLang="zh-CN" b="0" dirty="0">
                <a:solidFill>
                  <a:schemeClr val="tx1"/>
                </a:solidFill>
              </a:rPr>
              <a:t>TAC </a:t>
            </a:r>
            <a:r>
              <a:rPr lang="zh-CN" altLang="en-US" b="0" dirty="0">
                <a:solidFill>
                  <a:schemeClr val="tx1"/>
                </a:solidFill>
              </a:rPr>
              <a:t>语句序列 </a:t>
            </a:r>
          </a:p>
          <a:p>
            <a:pPr>
              <a:lnSpc>
                <a:spcPts val="3200"/>
              </a:lnSpc>
            </a:pPr>
            <a:r>
              <a:rPr lang="zh-CN" altLang="en-US" b="0" dirty="0"/>
              <a:t>语义函数</a:t>
            </a:r>
            <a:r>
              <a:rPr lang="en-US" altLang="zh-CN" b="0" dirty="0"/>
              <a:t>/</a:t>
            </a:r>
            <a:r>
              <a:rPr lang="zh-CN" altLang="en-US" b="0" dirty="0"/>
              <a:t>过程</a:t>
            </a:r>
          </a:p>
          <a:p>
            <a:pPr lvl="1">
              <a:lnSpc>
                <a:spcPts val="3200"/>
              </a:lnSpc>
            </a:pP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gen() : </a:t>
            </a:r>
            <a:r>
              <a:rPr lang="zh-CN" altLang="en-US" b="0" dirty="0">
                <a:solidFill>
                  <a:schemeClr val="tx1"/>
                </a:solidFill>
              </a:rPr>
              <a:t>生成一条 </a:t>
            </a:r>
            <a:r>
              <a:rPr lang="en-US" altLang="zh-CN" b="0" dirty="0">
                <a:solidFill>
                  <a:schemeClr val="tx1"/>
                </a:solidFill>
              </a:rPr>
              <a:t>TAC </a:t>
            </a:r>
            <a:r>
              <a:rPr lang="zh-CN" altLang="en-US" b="0" dirty="0">
                <a:solidFill>
                  <a:schemeClr val="tx1"/>
                </a:solidFill>
              </a:rPr>
              <a:t>语句</a:t>
            </a:r>
          </a:p>
          <a:p>
            <a:pPr lvl="1">
              <a:lnSpc>
                <a:spcPts val="3200"/>
              </a:lnSpc>
            </a:pP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 err="1">
                <a:solidFill>
                  <a:schemeClr val="tx1"/>
                </a:solidFill>
              </a:rPr>
              <a:t>newtemp</a:t>
            </a:r>
            <a:r>
              <a:rPr lang="en-US" altLang="zh-CN" b="0" dirty="0">
                <a:solidFill>
                  <a:schemeClr val="tx1"/>
                </a:solidFill>
              </a:rPr>
              <a:t>() : </a:t>
            </a:r>
            <a:r>
              <a:rPr lang="zh-CN" altLang="en-US" b="0" dirty="0">
                <a:solidFill>
                  <a:schemeClr val="tx1"/>
                </a:solidFill>
              </a:rPr>
              <a:t>在符号表中新建一个从未使用过的名字，并返回地址</a:t>
            </a:r>
          </a:p>
          <a:p>
            <a:pPr lvl="1">
              <a:lnSpc>
                <a:spcPts val="3200"/>
              </a:lnSpc>
            </a:pP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||   TAC </a:t>
            </a:r>
            <a:r>
              <a:rPr lang="zh-CN" altLang="en-US" b="0" dirty="0">
                <a:solidFill>
                  <a:schemeClr val="tx1"/>
                </a:solidFill>
              </a:rPr>
              <a:t>语句</a:t>
            </a:r>
            <a:r>
              <a:rPr lang="zh-CN" altLang="en-US" dirty="0">
                <a:solidFill>
                  <a:schemeClr val="tx1"/>
                </a:solidFill>
              </a:rPr>
              <a:t>的</a:t>
            </a:r>
            <a:r>
              <a:rPr lang="zh-CN" altLang="en-US" b="0" dirty="0">
                <a:solidFill>
                  <a:schemeClr val="tx1"/>
                </a:solidFill>
              </a:rPr>
              <a:t>链接运算 </a:t>
            </a:r>
            <a:endParaRPr lang="zh-CN" altLang="fr-FR" b="0" dirty="0">
              <a:solidFill>
                <a:schemeClr val="tx1"/>
              </a:solidFill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A09CE86-A79E-BBDC-CD93-8645F4C08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14797853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BFF9715-ED10-0D07-8C8A-BE83E7ABC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94341"/>
          </a:xfrm>
        </p:spPr>
        <p:txBody>
          <a:bodyPr/>
          <a:lstStyle/>
          <a:p>
            <a:r>
              <a:rPr lang="zh-CN" altLang="en-US" dirty="0"/>
              <a:t>赋值语句与算术表达式的翻译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F4526EA6-4DD5-D234-A20B-0D055166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12">
            <a:extLst>
              <a:ext uri="{FF2B5EF4-FFF2-40B4-BE49-F238E27FC236}">
                <a16:creationId xmlns:a16="http://schemas.microsoft.com/office/drawing/2014/main" id="{6BCF2BF9-8957-4F2F-8E7D-9AAAF8E843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100" y="1756611"/>
            <a:ext cx="10800000" cy="478169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1">
                <a:shade val="15000"/>
              </a:schemeClr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S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:= A  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latin typeface="+mn-ea"/>
                <a:sym typeface="Symbol" pitchFamily="18" charset="2"/>
              </a:rPr>
              <a:t>||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gen(</a:t>
            </a:r>
            <a:r>
              <a:rPr lang="en-US" altLang="zh-CN" sz="2000" u="sng" dirty="0">
                <a:solidFill>
                  <a:srgbClr val="FF0000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.place ‘:=’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A.place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)</a:t>
            </a:r>
            <a:r>
              <a:rPr lang="en-US" altLang="zh-CN" sz="2000" dirty="0"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A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A.place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.place;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“” </a:t>
            </a:r>
            <a:r>
              <a:rPr lang="en-US" altLang="zh-CN" sz="2000" dirty="0">
                <a:latin typeface="+mn-ea"/>
                <a:sym typeface="Symbol" pitchFamily="18" charset="2"/>
              </a:rPr>
              <a:t>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fr-F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fr-FR" altLang="zh-CN" sz="2000" u="sng" dirty="0">
                <a:latin typeface="+mn-ea"/>
                <a:sym typeface="Symbol" pitchFamily="18" charset="2"/>
              </a:rPr>
              <a:t>int</a:t>
            </a:r>
            <a:r>
              <a:rPr lang="fr-FR" altLang="zh-CN" sz="2000" dirty="0">
                <a:latin typeface="+mn-ea"/>
                <a:sym typeface="Symbol" pitchFamily="18" charset="2"/>
              </a:rPr>
              <a:t>    { 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</a:t>
            </a:r>
            <a:r>
              <a:rPr lang="fr-FR" altLang="zh-CN" sz="2000" dirty="0">
                <a:latin typeface="+mn-ea"/>
                <a:sym typeface="Symbol" pitchFamily="18" charset="2"/>
              </a:rPr>
              <a:t>;   A.code := 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(A.place ‘:=’ </a:t>
            </a:r>
            <a:r>
              <a:rPr lang="fr-FR" altLang="zh-CN" sz="2000" u="sng" dirty="0">
                <a:solidFill>
                  <a:srgbClr val="FF0000"/>
                </a:solidFill>
                <a:latin typeface="+mn-ea"/>
                <a:sym typeface="Symbol" pitchFamily="18" charset="2"/>
              </a:rPr>
              <a:t>int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.val)</a:t>
            </a:r>
            <a:r>
              <a:rPr lang="fr-FR" altLang="zh-CN" sz="2000" dirty="0"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pt-BR" altLang="zh-CN" sz="2000" u="sng" dirty="0">
                <a:latin typeface="+mn-ea"/>
                <a:sym typeface="Symbol" pitchFamily="18" charset="2"/>
              </a:rPr>
              <a:t>real</a:t>
            </a:r>
            <a:r>
              <a:rPr lang="pt-BR" altLang="zh-CN" sz="2000" dirty="0">
                <a:latin typeface="+mn-ea"/>
                <a:sym typeface="Symbol" pitchFamily="18" charset="2"/>
              </a:rPr>
              <a:t>   {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</a:t>
            </a:r>
            <a:r>
              <a:rPr lang="pt-BR" altLang="zh-CN" sz="2000" dirty="0">
                <a:latin typeface="+mn-ea"/>
                <a:sym typeface="Symbol" pitchFamily="18" charset="2"/>
              </a:rPr>
              <a:t>;     A.code := 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(A.place ‘:=’ </a:t>
            </a:r>
            <a:r>
              <a:rPr lang="pt-BR" altLang="zh-CN" sz="2000" u="sng" dirty="0">
                <a:solidFill>
                  <a:srgbClr val="FF0000"/>
                </a:solidFill>
                <a:latin typeface="+mn-ea"/>
                <a:sym typeface="Symbol" pitchFamily="18" charset="2"/>
              </a:rPr>
              <a:t>real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.val)</a:t>
            </a:r>
            <a:r>
              <a:rPr lang="pt-BR" altLang="zh-CN" sz="2000" dirty="0"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</a:t>
            </a:r>
            <a:r>
              <a:rPr lang="pt-BR" altLang="zh-CN" sz="2000" dirty="0">
                <a:latin typeface="+mn-ea"/>
                <a:sym typeface="Symbol" pitchFamily="18" charset="2"/>
              </a:rPr>
              <a:t>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latin typeface="+mn-ea"/>
                <a:sym typeface="Symbol" pitchFamily="18" charset="2"/>
              </a:rPr>
              <a:t> +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2000" dirty="0">
                <a:latin typeface="+mn-ea"/>
                <a:sym typeface="Symbol" pitchFamily="18" charset="2"/>
              </a:rPr>
              <a:t> {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</a:t>
            </a:r>
            <a:r>
              <a:rPr lang="pt-BR" altLang="zh-CN" sz="2000" dirty="0">
                <a:latin typeface="+mn-ea"/>
                <a:sym typeface="Symbol" pitchFamily="18" charset="2"/>
              </a:rPr>
              <a:t>; A.code :=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latin typeface="+mn-ea"/>
                <a:sym typeface="Symbol" pitchFamily="18" charset="2"/>
              </a:rPr>
              <a:t>.code ||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2000" dirty="0">
                <a:latin typeface="+mn-ea"/>
                <a:sym typeface="Symbol" pitchFamily="18" charset="2"/>
              </a:rPr>
              <a:t>.code 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              || 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(A.place ‘:=’ A</a:t>
            </a:r>
            <a:r>
              <a:rPr lang="fr-F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 ‘+’ A</a:t>
            </a:r>
            <a:r>
              <a:rPr lang="fr-F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.place)</a:t>
            </a:r>
            <a:r>
              <a:rPr lang="fr-FR" altLang="zh-CN" sz="2000" dirty="0"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</a:t>
            </a:r>
            <a:r>
              <a:rPr lang="pt-BR" altLang="zh-CN" sz="2000" dirty="0">
                <a:latin typeface="+mn-ea"/>
                <a:sym typeface="Symbol" pitchFamily="18" charset="2"/>
              </a:rPr>
              <a:t>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latin typeface="+mn-ea"/>
                <a:sym typeface="Symbol" pitchFamily="18" charset="2"/>
              </a:rPr>
              <a:t></a:t>
            </a:r>
            <a:r>
              <a:rPr lang="pt-BR" altLang="zh-CN" sz="2000" dirty="0">
                <a:latin typeface="+mn-ea"/>
                <a:sym typeface="Symbol" pitchFamily="18" charset="2"/>
              </a:rPr>
              <a:t>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2000" dirty="0">
                <a:latin typeface="+mn-ea"/>
                <a:sym typeface="Symbol" pitchFamily="18" charset="2"/>
              </a:rPr>
              <a:t> {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</a:t>
            </a:r>
            <a:r>
              <a:rPr lang="pt-BR" altLang="zh-CN" sz="2000" dirty="0">
                <a:latin typeface="+mn-ea"/>
                <a:sym typeface="Symbol" pitchFamily="18" charset="2"/>
              </a:rPr>
              <a:t>;  A.code :=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latin typeface="+mn-ea"/>
                <a:sym typeface="Symbol" pitchFamily="18" charset="2"/>
              </a:rPr>
              <a:t>.code || 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2000" dirty="0">
                <a:latin typeface="+mn-ea"/>
                <a:sym typeface="Symbol" pitchFamily="18" charset="2"/>
              </a:rPr>
              <a:t>.code 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              ||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gen (A.place ‘:=’ A</a:t>
            </a:r>
            <a:r>
              <a:rPr lang="fr-F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 ‘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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’A</a:t>
            </a:r>
            <a:r>
              <a:rPr lang="fr-F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.place)</a:t>
            </a:r>
            <a:r>
              <a:rPr lang="fr-FR" altLang="zh-CN" sz="2000" dirty="0"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pt-BR" altLang="zh-CN" sz="2000" dirty="0">
                <a:latin typeface="+mn-ea"/>
                <a:sym typeface="Symbol" pitchFamily="18" charset="2"/>
              </a:rPr>
              <a:t>-A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latin typeface="+mn-ea"/>
                <a:sym typeface="Symbol" pitchFamily="18" charset="2"/>
              </a:rPr>
              <a:t>    {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</a:t>
            </a:r>
            <a:r>
              <a:rPr lang="pt-BR" altLang="zh-CN" sz="2000" dirty="0">
                <a:latin typeface="+mn-ea"/>
                <a:sym typeface="Symbol" pitchFamily="18" charset="2"/>
              </a:rPr>
              <a:t>;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A.code := A</a:t>
            </a:r>
            <a:r>
              <a:rPr lang="pt-B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</a:t>
            </a:r>
            <a:r>
              <a:rPr lang="pt-BR" altLang="zh-CN" sz="2000" dirty="0">
                <a:latin typeface="+mn-ea"/>
                <a:sym typeface="Symbol" pitchFamily="18" charset="2"/>
              </a:rPr>
              <a:t>|| 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             gen (A.place ‘:=’ ‘uminus’ A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.place)</a:t>
            </a:r>
            <a:r>
              <a:rPr lang="pt-BR" altLang="zh-CN" sz="2000" dirty="0"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pt-BR" altLang="zh-CN" sz="2000" dirty="0">
                <a:latin typeface="+mn-ea"/>
                <a:sym typeface="Symbol" pitchFamily="18" charset="2"/>
              </a:rPr>
              <a:t>(A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latin typeface="+mn-ea"/>
                <a:sym typeface="Symbol" pitchFamily="18" charset="2"/>
              </a:rPr>
              <a:t>)   {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A</a:t>
            </a:r>
            <a:r>
              <a:rPr lang="pt-B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 ; A.code := A</a:t>
            </a:r>
            <a:r>
              <a:rPr lang="pt-B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</a:t>
            </a:r>
            <a:r>
              <a:rPr lang="pt-BR" altLang="zh-CN" sz="2000" dirty="0">
                <a:latin typeface="+mn-ea"/>
                <a:sym typeface="Symbol" pitchFamily="18" charset="2"/>
              </a:rPr>
              <a:t>}</a:t>
            </a:r>
            <a:endParaRPr lang="fr-FR" altLang="zh-CN" sz="2000" dirty="0">
              <a:latin typeface="+mn-ea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9287942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EC990605-4B83-5932-DAF4-DE73C602F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4300746" cy="806372"/>
          </a:xfrm>
        </p:spPr>
        <p:txBody>
          <a:bodyPr/>
          <a:lstStyle/>
          <a:p>
            <a:r>
              <a:rPr lang="zh-CN" altLang="en-US" b="0" dirty="0"/>
              <a:t>举例：</a:t>
            </a:r>
            <a:r>
              <a:rPr lang="fr-FR" altLang="zh-CN" b="0" dirty="0"/>
              <a:t>x := 3+5*2</a:t>
            </a:r>
            <a:endParaRPr lang="zh-CN" altLang="en-US" b="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ADB3E39-E898-E68C-65F4-EE17B6DE9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849BD7E-7AF2-47CC-3431-180E769501E5}"/>
              </a:ext>
            </a:extLst>
          </p:cNvPr>
          <p:cNvSpPr txBox="1"/>
          <p:nvPr/>
        </p:nvSpPr>
        <p:spPr>
          <a:xfrm>
            <a:off x="2427503" y="3519271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B4BE72-BF75-054A-3C23-C1B3783DCCF3}"/>
              </a:ext>
            </a:extLst>
          </p:cNvPr>
          <p:cNvSpPr txBox="1"/>
          <p:nvPr/>
        </p:nvSpPr>
        <p:spPr>
          <a:xfrm>
            <a:off x="1846390" y="4210599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:=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8C3EA90-A01A-354F-081A-05D1EA8AD7BF}"/>
              </a:ext>
            </a:extLst>
          </p:cNvPr>
          <p:cNvSpPr txBox="1"/>
          <p:nvPr/>
        </p:nvSpPr>
        <p:spPr>
          <a:xfrm>
            <a:off x="1128579" y="4210599"/>
            <a:ext cx="593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id(x)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C75F9CF-99E5-ED1B-CF6B-27EA5B134827}"/>
              </a:ext>
            </a:extLst>
          </p:cNvPr>
          <p:cNvSpPr txBox="1"/>
          <p:nvPr/>
        </p:nvSpPr>
        <p:spPr>
          <a:xfrm>
            <a:off x="1662499" y="4879374"/>
            <a:ext cx="341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5E360EA-0F07-27FC-4C06-EFEE5748EA1E}"/>
              </a:ext>
            </a:extLst>
          </p:cNvPr>
          <p:cNvSpPr txBox="1"/>
          <p:nvPr/>
        </p:nvSpPr>
        <p:spPr>
          <a:xfrm>
            <a:off x="2972851" y="4200436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24BE3C2-607A-E212-CC23-5D4EBD6A9F47}"/>
              </a:ext>
            </a:extLst>
          </p:cNvPr>
          <p:cNvSpPr txBox="1"/>
          <p:nvPr/>
        </p:nvSpPr>
        <p:spPr>
          <a:xfrm>
            <a:off x="3125833" y="4886796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+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CCEF89F-CE52-6EA8-4D1D-87BF9274B93C}"/>
              </a:ext>
            </a:extLst>
          </p:cNvPr>
          <p:cNvSpPr txBox="1"/>
          <p:nvPr/>
        </p:nvSpPr>
        <p:spPr>
          <a:xfrm>
            <a:off x="3887982" y="4864600"/>
            <a:ext cx="342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2A4EF69-74DD-3596-6EA1-992900A82865}"/>
              </a:ext>
            </a:extLst>
          </p:cNvPr>
          <p:cNvSpPr txBox="1"/>
          <p:nvPr/>
        </p:nvSpPr>
        <p:spPr>
          <a:xfrm>
            <a:off x="2911892" y="5472170"/>
            <a:ext cx="35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0EF341F-4E71-B714-39F8-BF0371B99092}"/>
              </a:ext>
            </a:extLst>
          </p:cNvPr>
          <p:cNvSpPr txBox="1"/>
          <p:nvPr/>
        </p:nvSpPr>
        <p:spPr>
          <a:xfrm>
            <a:off x="5095780" y="5467106"/>
            <a:ext cx="292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AE58475-E339-8275-4AF4-662DC6347929}"/>
              </a:ext>
            </a:extLst>
          </p:cNvPr>
          <p:cNvSpPr txBox="1"/>
          <p:nvPr/>
        </p:nvSpPr>
        <p:spPr>
          <a:xfrm>
            <a:off x="4324455" y="5494050"/>
            <a:ext cx="28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*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F5A8259-5E9E-5374-77E2-FAF6A24B32F0}"/>
              </a:ext>
            </a:extLst>
          </p:cNvPr>
          <p:cNvSpPr txBox="1"/>
          <p:nvPr/>
        </p:nvSpPr>
        <p:spPr>
          <a:xfrm>
            <a:off x="1658695" y="5772834"/>
            <a:ext cx="357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D0ECC2C-6ADE-1F12-EB7C-ED90B8C24E97}"/>
              </a:ext>
            </a:extLst>
          </p:cNvPr>
          <p:cNvSpPr txBox="1"/>
          <p:nvPr/>
        </p:nvSpPr>
        <p:spPr>
          <a:xfrm>
            <a:off x="2920504" y="6188333"/>
            <a:ext cx="349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90F132C-2BB6-1D3F-7667-D496A64D1F88}"/>
              </a:ext>
            </a:extLst>
          </p:cNvPr>
          <p:cNvSpPr txBox="1"/>
          <p:nvPr/>
        </p:nvSpPr>
        <p:spPr>
          <a:xfrm>
            <a:off x="5097390" y="6188333"/>
            <a:ext cx="29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A4B4AAA8-B3A0-7171-A0D2-60FC9A74D30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 bwMode="auto">
          <a:xfrm flipH="1">
            <a:off x="1425529" y="3888603"/>
            <a:ext cx="1230574" cy="321996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7BC78587-FB67-B79B-4BF5-BBED5AC4ECD6}"/>
              </a:ext>
            </a:extLst>
          </p:cNvPr>
          <p:cNvCxnSpPr>
            <a:stCxn id="4" idx="2"/>
            <a:endCxn id="5" idx="0"/>
          </p:cNvCxnSpPr>
          <p:nvPr/>
        </p:nvCxnSpPr>
        <p:spPr bwMode="auto">
          <a:xfrm flipH="1">
            <a:off x="2074990" y="3888603"/>
            <a:ext cx="581113" cy="321996"/>
          </a:xfrm>
          <a:prstGeom prst="line">
            <a:avLst/>
          </a:prstGeom>
          <a:solidFill>
            <a:srgbClr val="993366">
              <a:alpha val="96001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A6CE0AFF-193D-1F6F-B60E-298ED8E2585B}"/>
              </a:ext>
            </a:extLst>
          </p:cNvPr>
          <p:cNvCxnSpPr>
            <a:stCxn id="4" idx="2"/>
            <a:endCxn id="8" idx="0"/>
          </p:cNvCxnSpPr>
          <p:nvPr/>
        </p:nvCxnSpPr>
        <p:spPr bwMode="auto">
          <a:xfrm>
            <a:off x="2656103" y="3888603"/>
            <a:ext cx="545348" cy="311833"/>
          </a:xfrm>
          <a:prstGeom prst="line">
            <a:avLst/>
          </a:prstGeom>
          <a:solidFill>
            <a:srgbClr val="993366">
              <a:alpha val="96001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96FC096B-2A6B-DE5B-8DF4-06BF8F1BFFAF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 bwMode="auto">
          <a:xfrm flipH="1">
            <a:off x="1833436" y="4569768"/>
            <a:ext cx="1368015" cy="309606"/>
          </a:xfrm>
          <a:prstGeom prst="line">
            <a:avLst/>
          </a:prstGeom>
          <a:solidFill>
            <a:srgbClr val="993366">
              <a:alpha val="96001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F613B3B3-A5BA-3723-FE61-A4BE8BC9DE19}"/>
              </a:ext>
            </a:extLst>
          </p:cNvPr>
          <p:cNvCxnSpPr>
            <a:stCxn id="8" idx="2"/>
            <a:endCxn id="9" idx="0"/>
          </p:cNvCxnSpPr>
          <p:nvPr/>
        </p:nvCxnSpPr>
        <p:spPr bwMode="auto">
          <a:xfrm>
            <a:off x="3201451" y="4569768"/>
            <a:ext cx="152982" cy="317028"/>
          </a:xfrm>
          <a:prstGeom prst="line">
            <a:avLst/>
          </a:prstGeom>
          <a:solidFill>
            <a:srgbClr val="993366">
              <a:alpha val="96001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1BB3E187-488C-0156-BF0F-876E58BFF14B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 bwMode="auto">
          <a:xfrm>
            <a:off x="3201451" y="4569768"/>
            <a:ext cx="857839" cy="294832"/>
          </a:xfrm>
          <a:prstGeom prst="line">
            <a:avLst/>
          </a:prstGeom>
          <a:solidFill>
            <a:srgbClr val="993366">
              <a:alpha val="96001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248BE311-B1D7-6914-1A56-601F3A2F146E}"/>
              </a:ext>
            </a:extLst>
          </p:cNvPr>
          <p:cNvCxnSpPr>
            <a:cxnSpLocks/>
            <a:stCxn id="10" idx="2"/>
            <a:endCxn id="12" idx="0"/>
          </p:cNvCxnSpPr>
          <p:nvPr/>
        </p:nvCxnSpPr>
        <p:spPr bwMode="auto">
          <a:xfrm>
            <a:off x="4059290" y="5233932"/>
            <a:ext cx="1182875" cy="233174"/>
          </a:xfrm>
          <a:prstGeom prst="line">
            <a:avLst/>
          </a:prstGeom>
          <a:solidFill>
            <a:srgbClr val="993366">
              <a:alpha val="96001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EE3F8F74-CF83-10D9-414F-6E0BC32FD915}"/>
              </a:ext>
            </a:extLst>
          </p:cNvPr>
          <p:cNvCxnSpPr>
            <a:cxnSpLocks/>
            <a:stCxn id="10" idx="2"/>
            <a:endCxn id="13" idx="0"/>
          </p:cNvCxnSpPr>
          <p:nvPr/>
        </p:nvCxnSpPr>
        <p:spPr bwMode="auto">
          <a:xfrm>
            <a:off x="4059290" y="5233932"/>
            <a:ext cx="408457" cy="260118"/>
          </a:xfrm>
          <a:prstGeom prst="line">
            <a:avLst/>
          </a:prstGeom>
          <a:solidFill>
            <a:srgbClr val="993366">
              <a:alpha val="96001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8ACA8ADD-9051-85FC-0E1E-FBE15C0ECEE8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 bwMode="auto">
          <a:xfrm flipH="1">
            <a:off x="3090747" y="5233932"/>
            <a:ext cx="968543" cy="238238"/>
          </a:xfrm>
          <a:prstGeom prst="line">
            <a:avLst/>
          </a:prstGeom>
          <a:solidFill>
            <a:srgbClr val="993366">
              <a:alpha val="96001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1B29A82-84D8-18E0-E26F-572E581549DE}"/>
              </a:ext>
            </a:extLst>
          </p:cNvPr>
          <p:cNvCxnSpPr>
            <a:cxnSpLocks/>
            <a:stCxn id="7" idx="2"/>
            <a:endCxn id="14" idx="0"/>
          </p:cNvCxnSpPr>
          <p:nvPr/>
        </p:nvCxnSpPr>
        <p:spPr bwMode="auto">
          <a:xfrm>
            <a:off x="1833436" y="5248706"/>
            <a:ext cx="4114" cy="524128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8B2DCAE8-4AFC-E688-478F-32D7698BDD3B}"/>
              </a:ext>
            </a:extLst>
          </p:cNvPr>
          <p:cNvCxnSpPr>
            <a:cxnSpLocks/>
            <a:stCxn id="11" idx="2"/>
            <a:endCxn id="15" idx="0"/>
          </p:cNvCxnSpPr>
          <p:nvPr/>
        </p:nvCxnSpPr>
        <p:spPr bwMode="auto">
          <a:xfrm>
            <a:off x="3090747" y="5841502"/>
            <a:ext cx="4306" cy="346831"/>
          </a:xfrm>
          <a:prstGeom prst="line">
            <a:avLst/>
          </a:prstGeom>
          <a:solidFill>
            <a:srgbClr val="993366">
              <a:alpha val="96001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773CC3F5-BDA0-7D3B-71F0-71AE516F6183}"/>
              </a:ext>
            </a:extLst>
          </p:cNvPr>
          <p:cNvCxnSpPr>
            <a:cxnSpLocks/>
            <a:stCxn id="12" idx="2"/>
            <a:endCxn id="16" idx="0"/>
          </p:cNvCxnSpPr>
          <p:nvPr/>
        </p:nvCxnSpPr>
        <p:spPr bwMode="auto">
          <a:xfrm>
            <a:off x="5242165" y="5836438"/>
            <a:ext cx="1609" cy="351895"/>
          </a:xfrm>
          <a:prstGeom prst="line">
            <a:avLst/>
          </a:prstGeom>
          <a:solidFill>
            <a:srgbClr val="993366">
              <a:alpha val="96001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418E2742-7041-6B44-B60D-49FCD39B3FA0}"/>
              </a:ext>
            </a:extLst>
          </p:cNvPr>
          <p:cNvSpPr txBox="1"/>
          <p:nvPr/>
        </p:nvSpPr>
        <p:spPr>
          <a:xfrm>
            <a:off x="4611039" y="1101379"/>
            <a:ext cx="6843023" cy="403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fr-FR" altLang="zh-CN" sz="1400" dirty="0">
                <a:latin typeface="+mn-ea"/>
                <a:sym typeface="Symbol" pitchFamily="18" charset="2"/>
              </a:rPr>
              <a:t>A </a:t>
            </a:r>
            <a:r>
              <a:rPr lang="en-US" altLang="zh-CN" sz="1400" dirty="0">
                <a:latin typeface="+mn-ea"/>
                <a:sym typeface="Symbol" pitchFamily="18" charset="2"/>
              </a:rPr>
              <a:t> </a:t>
            </a:r>
            <a:r>
              <a:rPr lang="fr-FR" altLang="zh-CN" sz="1400" u="sng" dirty="0">
                <a:latin typeface="+mn-ea"/>
                <a:sym typeface="Symbol" pitchFamily="18" charset="2"/>
              </a:rPr>
              <a:t>int</a:t>
            </a:r>
            <a:r>
              <a:rPr lang="fr-FR" altLang="zh-CN" sz="1400" dirty="0">
                <a:latin typeface="+mn-ea"/>
                <a:sym typeface="Symbol" pitchFamily="18" charset="2"/>
              </a:rPr>
              <a:t>    { </a:t>
            </a:r>
            <a:r>
              <a:rPr lang="fr-F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</a:t>
            </a:r>
            <a:r>
              <a:rPr lang="fr-FR" altLang="zh-CN" sz="1400" dirty="0">
                <a:latin typeface="+mn-ea"/>
                <a:sym typeface="Symbol" pitchFamily="18" charset="2"/>
              </a:rPr>
              <a:t>;   A.code := </a:t>
            </a:r>
            <a:r>
              <a:rPr lang="fr-F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(A.place ‘:=’ </a:t>
            </a:r>
            <a:r>
              <a:rPr lang="fr-FR" altLang="zh-CN" sz="1400" u="sng" dirty="0">
                <a:solidFill>
                  <a:srgbClr val="FF0000"/>
                </a:solidFill>
                <a:latin typeface="+mn-ea"/>
                <a:sym typeface="Symbol" pitchFamily="18" charset="2"/>
              </a:rPr>
              <a:t>int</a:t>
            </a:r>
            <a:r>
              <a:rPr lang="fr-F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.val)</a:t>
            </a:r>
            <a:r>
              <a:rPr lang="fr-FR" altLang="zh-CN" sz="1400" dirty="0">
                <a:latin typeface="+mn-ea"/>
                <a:sym typeface="Symbol" pitchFamily="18" charset="2"/>
              </a:rPr>
              <a:t> }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7B40C94-28F9-EAEB-F669-73C963A1A715}"/>
              </a:ext>
            </a:extLst>
          </p:cNvPr>
          <p:cNvSpPr txBox="1"/>
          <p:nvPr/>
        </p:nvSpPr>
        <p:spPr>
          <a:xfrm>
            <a:off x="1908130" y="4864600"/>
            <a:ext cx="1293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dirty="0" err="1">
                <a:solidFill>
                  <a:srgbClr val="0000FF"/>
                </a:solidFill>
              </a:rPr>
              <a:t>A.place</a:t>
            </a:r>
            <a:r>
              <a:rPr lang="en-US" altLang="zh-CN" sz="1200" dirty="0">
                <a:solidFill>
                  <a:srgbClr val="0000FF"/>
                </a:solidFill>
              </a:rPr>
              <a:t>=t1</a:t>
            </a:r>
          </a:p>
          <a:p>
            <a:pPr algn="l"/>
            <a:r>
              <a:rPr lang="en-US" altLang="zh-CN" sz="1200" dirty="0" err="1">
                <a:solidFill>
                  <a:srgbClr val="0000FF"/>
                </a:solidFill>
              </a:rPr>
              <a:t>A.code</a:t>
            </a:r>
            <a:r>
              <a:rPr lang="en-US" altLang="zh-CN" sz="1200" dirty="0">
                <a:solidFill>
                  <a:srgbClr val="0000FF"/>
                </a:solidFill>
              </a:rPr>
              <a:t>=(</a:t>
            </a:r>
            <a:r>
              <a:rPr lang="en-US" altLang="zh-CN" sz="1200" dirty="0">
                <a:solidFill>
                  <a:srgbClr val="D60093"/>
                </a:solidFill>
              </a:rPr>
              <a:t>t1:=3</a:t>
            </a:r>
            <a:r>
              <a:rPr lang="en-US" altLang="zh-CN" sz="1200" dirty="0">
                <a:solidFill>
                  <a:srgbClr val="0000FF"/>
                </a:solidFill>
              </a:rPr>
              <a:t>)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7F93DE1B-F9C6-F20D-4BE3-4BF27D409044}"/>
              </a:ext>
            </a:extLst>
          </p:cNvPr>
          <p:cNvSpPr txBox="1"/>
          <p:nvPr/>
        </p:nvSpPr>
        <p:spPr>
          <a:xfrm>
            <a:off x="3158898" y="5479659"/>
            <a:ext cx="1293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dirty="0" err="1">
                <a:solidFill>
                  <a:srgbClr val="0000FF"/>
                </a:solidFill>
              </a:rPr>
              <a:t>A.place</a:t>
            </a:r>
            <a:r>
              <a:rPr lang="en-US" altLang="zh-CN" sz="1200" dirty="0">
                <a:solidFill>
                  <a:srgbClr val="0000FF"/>
                </a:solidFill>
              </a:rPr>
              <a:t>=t2</a:t>
            </a:r>
          </a:p>
          <a:p>
            <a:pPr algn="l"/>
            <a:r>
              <a:rPr lang="en-US" altLang="zh-CN" sz="1200" dirty="0" err="1">
                <a:solidFill>
                  <a:srgbClr val="0000FF"/>
                </a:solidFill>
              </a:rPr>
              <a:t>A.code</a:t>
            </a:r>
            <a:r>
              <a:rPr lang="en-US" altLang="zh-CN" sz="1200" dirty="0">
                <a:solidFill>
                  <a:srgbClr val="0000FF"/>
                </a:solidFill>
              </a:rPr>
              <a:t>=(</a:t>
            </a:r>
            <a:r>
              <a:rPr lang="en-US" altLang="zh-CN" sz="1200" dirty="0">
                <a:solidFill>
                  <a:srgbClr val="D60093"/>
                </a:solidFill>
              </a:rPr>
              <a:t>t2:=5</a:t>
            </a:r>
            <a:r>
              <a:rPr lang="en-US" altLang="zh-CN" sz="1200" dirty="0">
                <a:solidFill>
                  <a:srgbClr val="0000FF"/>
                </a:solidFill>
              </a:rPr>
              <a:t>)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427C035-CC60-C1AE-6C25-E538B87A404C}"/>
              </a:ext>
            </a:extLst>
          </p:cNvPr>
          <p:cNvSpPr txBox="1"/>
          <p:nvPr/>
        </p:nvSpPr>
        <p:spPr>
          <a:xfrm>
            <a:off x="5384040" y="5447883"/>
            <a:ext cx="1293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dirty="0" err="1">
                <a:solidFill>
                  <a:srgbClr val="0000FF"/>
                </a:solidFill>
              </a:rPr>
              <a:t>A.place</a:t>
            </a:r>
            <a:r>
              <a:rPr lang="en-US" altLang="zh-CN" sz="1200" dirty="0">
                <a:solidFill>
                  <a:srgbClr val="0000FF"/>
                </a:solidFill>
              </a:rPr>
              <a:t>=t3</a:t>
            </a:r>
          </a:p>
          <a:p>
            <a:pPr algn="l"/>
            <a:r>
              <a:rPr lang="en-US" altLang="zh-CN" sz="1200" dirty="0" err="1">
                <a:solidFill>
                  <a:srgbClr val="0000FF"/>
                </a:solidFill>
              </a:rPr>
              <a:t>A.code</a:t>
            </a:r>
            <a:r>
              <a:rPr lang="en-US" altLang="zh-CN" sz="1200" dirty="0">
                <a:solidFill>
                  <a:srgbClr val="0000FF"/>
                </a:solidFill>
              </a:rPr>
              <a:t>=(</a:t>
            </a:r>
            <a:r>
              <a:rPr lang="en-US" altLang="zh-CN" sz="1200" dirty="0">
                <a:solidFill>
                  <a:srgbClr val="D60093"/>
                </a:solidFill>
              </a:rPr>
              <a:t>t3:=2</a:t>
            </a:r>
            <a:r>
              <a:rPr lang="en-US" altLang="zh-CN" sz="1200" dirty="0">
                <a:solidFill>
                  <a:srgbClr val="0000FF"/>
                </a:solidFill>
              </a:rPr>
              <a:t>)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AA0D78D-D47C-5820-BCDB-7075534B2F5F}"/>
              </a:ext>
            </a:extLst>
          </p:cNvPr>
          <p:cNvSpPr/>
          <p:nvPr/>
        </p:nvSpPr>
        <p:spPr>
          <a:xfrm>
            <a:off x="4603018" y="1541183"/>
            <a:ext cx="6843023" cy="579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pt-BR" altLang="zh-CN" sz="1400" dirty="0">
                <a:latin typeface="+mn-ea"/>
                <a:sym typeface="Symbol" pitchFamily="18" charset="2"/>
              </a:rPr>
              <a:t>A </a:t>
            </a:r>
            <a:r>
              <a:rPr lang="en-US" altLang="zh-CN" sz="1400" dirty="0">
                <a:latin typeface="+mn-ea"/>
                <a:sym typeface="Symbol" pitchFamily="18" charset="2"/>
              </a:rPr>
              <a:t></a:t>
            </a:r>
            <a:r>
              <a:rPr lang="pt-BR" altLang="zh-CN" sz="1400" dirty="0">
                <a:latin typeface="+mn-ea"/>
                <a:sym typeface="Symbol" pitchFamily="18" charset="2"/>
              </a:rPr>
              <a:t> A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latin typeface="+mn-ea"/>
                <a:sym typeface="Symbol" pitchFamily="18" charset="2"/>
              </a:rPr>
              <a:t> </a:t>
            </a:r>
            <a:r>
              <a:rPr lang="en-US" altLang="zh-CN" sz="1400" dirty="0">
                <a:latin typeface="+mn-ea"/>
                <a:sym typeface="Symbol" pitchFamily="18" charset="2"/>
              </a:rPr>
              <a:t></a:t>
            </a:r>
            <a:r>
              <a:rPr lang="pt-BR" altLang="zh-CN" sz="1400" dirty="0">
                <a:latin typeface="+mn-ea"/>
                <a:sym typeface="Symbol" pitchFamily="18" charset="2"/>
              </a:rPr>
              <a:t> A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latin typeface="+mn-ea"/>
                <a:sym typeface="Symbol" pitchFamily="18" charset="2"/>
              </a:rPr>
              <a:t> { </a:t>
            </a: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</a:t>
            </a:r>
            <a:r>
              <a:rPr lang="pt-BR" altLang="zh-CN" sz="1400" dirty="0">
                <a:latin typeface="+mn-ea"/>
                <a:sym typeface="Symbol" pitchFamily="18" charset="2"/>
              </a:rPr>
              <a:t>;  A.code := A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latin typeface="+mn-ea"/>
                <a:sym typeface="Symbol" pitchFamily="18" charset="2"/>
              </a:rPr>
              <a:t>.code ||  A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latin typeface="+mn-ea"/>
                <a:sym typeface="Symbol" pitchFamily="18" charset="2"/>
              </a:rPr>
              <a:t>.code </a:t>
            </a:r>
          </a:p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pt-BR" altLang="zh-CN" sz="1400" dirty="0">
                <a:latin typeface="+mn-ea"/>
                <a:sym typeface="Symbol" pitchFamily="18" charset="2"/>
              </a:rPr>
              <a:t>              ||</a:t>
            </a:r>
            <a:r>
              <a:rPr lang="fr-F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gen (A.place ‘:=’ A</a:t>
            </a:r>
            <a:r>
              <a:rPr lang="fr-F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 ‘</a:t>
            </a:r>
            <a:r>
              <a:rPr lang="en-US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</a:t>
            </a:r>
            <a:r>
              <a:rPr lang="fr-F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’A</a:t>
            </a:r>
            <a:r>
              <a:rPr lang="fr-F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fr-F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</a:t>
            </a:r>
            <a:r>
              <a:rPr lang="fr-FR" altLang="zh-CN" sz="1400" dirty="0">
                <a:latin typeface="+mn-ea"/>
                <a:sym typeface="Symbol" pitchFamily="18" charset="2"/>
              </a:rPr>
              <a:t>) }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6896329C-9AEE-3FB5-0021-80542C77765F}"/>
              </a:ext>
            </a:extLst>
          </p:cNvPr>
          <p:cNvSpPr txBox="1"/>
          <p:nvPr/>
        </p:nvSpPr>
        <p:spPr>
          <a:xfrm>
            <a:off x="4252294" y="4772267"/>
            <a:ext cx="312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dirty="0" err="1">
                <a:solidFill>
                  <a:srgbClr val="0000FF"/>
                </a:solidFill>
              </a:rPr>
              <a:t>A.place</a:t>
            </a:r>
            <a:r>
              <a:rPr lang="en-US" altLang="zh-CN" sz="1200" dirty="0">
                <a:solidFill>
                  <a:srgbClr val="0000FF"/>
                </a:solidFill>
              </a:rPr>
              <a:t>=t4</a:t>
            </a:r>
          </a:p>
          <a:p>
            <a:pPr algn="l"/>
            <a:r>
              <a:rPr lang="en-US" altLang="zh-CN" sz="1200" dirty="0" err="1">
                <a:solidFill>
                  <a:srgbClr val="0000FF"/>
                </a:solidFill>
              </a:rPr>
              <a:t>A.code</a:t>
            </a:r>
            <a:r>
              <a:rPr lang="en-US" altLang="zh-CN" sz="1200" dirty="0">
                <a:solidFill>
                  <a:srgbClr val="0000FF"/>
                </a:solidFill>
              </a:rPr>
              <a:t>=(t2=5||t3:=2||</a:t>
            </a:r>
            <a:r>
              <a:rPr lang="en-US" altLang="zh-CN" sz="1200" dirty="0">
                <a:solidFill>
                  <a:srgbClr val="D60093"/>
                </a:solidFill>
              </a:rPr>
              <a:t>t4=t2*t3</a:t>
            </a:r>
            <a:r>
              <a:rPr lang="en-US" altLang="zh-CN" sz="1200" dirty="0">
                <a:solidFill>
                  <a:srgbClr val="0000FF"/>
                </a:solidFill>
              </a:rPr>
              <a:t>)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5073503-51DB-E35A-B742-6AFB94481C23}"/>
              </a:ext>
            </a:extLst>
          </p:cNvPr>
          <p:cNvSpPr/>
          <p:nvPr/>
        </p:nvSpPr>
        <p:spPr>
          <a:xfrm>
            <a:off x="4603018" y="2147773"/>
            <a:ext cx="6153272" cy="579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pt-BR" altLang="zh-CN" sz="1400" dirty="0">
                <a:latin typeface="+mn-ea"/>
                <a:sym typeface="Symbol" pitchFamily="18" charset="2"/>
              </a:rPr>
              <a:t>A </a:t>
            </a:r>
            <a:r>
              <a:rPr lang="en-US" altLang="zh-CN" sz="1400" dirty="0">
                <a:latin typeface="+mn-ea"/>
                <a:sym typeface="Symbol" pitchFamily="18" charset="2"/>
              </a:rPr>
              <a:t></a:t>
            </a:r>
            <a:r>
              <a:rPr lang="pt-BR" altLang="zh-CN" sz="1400" dirty="0">
                <a:latin typeface="+mn-ea"/>
                <a:sym typeface="Symbol" pitchFamily="18" charset="2"/>
              </a:rPr>
              <a:t> A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latin typeface="+mn-ea"/>
                <a:sym typeface="Symbol" pitchFamily="18" charset="2"/>
              </a:rPr>
              <a:t> + A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latin typeface="+mn-ea"/>
                <a:sym typeface="Symbol" pitchFamily="18" charset="2"/>
              </a:rPr>
              <a:t> { </a:t>
            </a: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</a:t>
            </a:r>
            <a:r>
              <a:rPr lang="pt-BR" altLang="zh-CN" sz="1400" dirty="0">
                <a:latin typeface="+mn-ea"/>
                <a:sym typeface="Symbol" pitchFamily="18" charset="2"/>
              </a:rPr>
              <a:t>; A.code := A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latin typeface="+mn-ea"/>
                <a:sym typeface="Symbol" pitchFamily="18" charset="2"/>
              </a:rPr>
              <a:t>.code || A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latin typeface="+mn-ea"/>
                <a:sym typeface="Symbol" pitchFamily="18" charset="2"/>
              </a:rPr>
              <a:t>.code </a:t>
            </a:r>
          </a:p>
          <a:p>
            <a:pPr>
              <a:lnSpc>
                <a:spcPts val="1600"/>
              </a:lnSpc>
              <a:spcBef>
                <a:spcPts val="600"/>
              </a:spcBef>
            </a:pPr>
            <a:r>
              <a:rPr lang="pt-BR" altLang="zh-CN" sz="1400" dirty="0">
                <a:latin typeface="+mn-ea"/>
                <a:sym typeface="Symbol" pitchFamily="18" charset="2"/>
              </a:rPr>
              <a:t>              || </a:t>
            </a:r>
            <a:r>
              <a:rPr lang="fr-F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(A.place ‘:=’ A</a:t>
            </a:r>
            <a:r>
              <a:rPr lang="fr-F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 ‘+’ A</a:t>
            </a:r>
            <a:r>
              <a:rPr lang="fr-F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fr-F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</a:t>
            </a:r>
            <a:r>
              <a:rPr lang="fr-FR" altLang="zh-CN" sz="1400" dirty="0">
                <a:latin typeface="+mn-ea"/>
                <a:sym typeface="Symbol" pitchFamily="18" charset="2"/>
              </a:rPr>
              <a:t>) }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05466621-9B19-6B26-A0E3-B0DA76207BB5}"/>
              </a:ext>
            </a:extLst>
          </p:cNvPr>
          <p:cNvSpPr txBox="1"/>
          <p:nvPr/>
        </p:nvSpPr>
        <p:spPr>
          <a:xfrm>
            <a:off x="3337894" y="4118266"/>
            <a:ext cx="403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dirty="0" err="1">
                <a:solidFill>
                  <a:srgbClr val="0000FF"/>
                </a:solidFill>
              </a:rPr>
              <a:t>A.place</a:t>
            </a:r>
            <a:r>
              <a:rPr lang="en-US" altLang="zh-CN" sz="1200" dirty="0">
                <a:solidFill>
                  <a:srgbClr val="0000FF"/>
                </a:solidFill>
              </a:rPr>
              <a:t>=t5</a:t>
            </a:r>
          </a:p>
          <a:p>
            <a:pPr algn="l"/>
            <a:r>
              <a:rPr lang="en-US" altLang="zh-CN" sz="1200" dirty="0" err="1">
                <a:solidFill>
                  <a:srgbClr val="0000FF"/>
                </a:solidFill>
              </a:rPr>
              <a:t>A.code</a:t>
            </a:r>
            <a:r>
              <a:rPr lang="en-US" altLang="zh-CN" sz="1200" dirty="0">
                <a:solidFill>
                  <a:srgbClr val="0000FF"/>
                </a:solidFill>
              </a:rPr>
              <a:t>=(t1:=3||t2=5||t3:=2||t4=t2*t3||</a:t>
            </a:r>
            <a:r>
              <a:rPr lang="en-US" altLang="zh-CN" sz="1200" dirty="0">
                <a:solidFill>
                  <a:srgbClr val="D60093"/>
                </a:solidFill>
              </a:rPr>
              <a:t>t5:=t1+t4</a:t>
            </a:r>
            <a:r>
              <a:rPr lang="en-US" altLang="zh-CN" sz="1200" dirty="0">
                <a:solidFill>
                  <a:srgbClr val="0000FF"/>
                </a:solidFill>
              </a:rPr>
              <a:t>)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F5754A4-96E6-6030-E460-2838FCBE57AF}"/>
              </a:ext>
            </a:extLst>
          </p:cNvPr>
          <p:cNvSpPr/>
          <p:nvPr/>
        </p:nvSpPr>
        <p:spPr>
          <a:xfrm>
            <a:off x="4611038" y="2821463"/>
            <a:ext cx="6530203" cy="4035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1400" dirty="0">
                <a:latin typeface="+mn-ea"/>
                <a:sym typeface="Symbol" pitchFamily="18" charset="2"/>
              </a:rPr>
              <a:t>S  </a:t>
            </a:r>
            <a:r>
              <a:rPr lang="en-US" altLang="zh-CN" sz="14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1400" dirty="0">
                <a:latin typeface="+mn-ea"/>
                <a:sym typeface="Symbol" pitchFamily="18" charset="2"/>
              </a:rPr>
              <a:t> := A  {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A.code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1400" dirty="0">
                <a:latin typeface="+mn-ea"/>
                <a:sym typeface="Symbol" pitchFamily="18" charset="2"/>
              </a:rPr>
              <a:t>|| </a:t>
            </a:r>
            <a:r>
              <a:rPr lang="en-US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gen(</a:t>
            </a:r>
            <a:r>
              <a:rPr lang="en-US" altLang="zh-CN" sz="1400" u="sng" dirty="0">
                <a:solidFill>
                  <a:srgbClr val="FF0000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.place ‘:=’ </a:t>
            </a:r>
            <a:r>
              <a:rPr lang="en-US" altLang="zh-CN" sz="1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A.place</a:t>
            </a:r>
            <a:r>
              <a:rPr lang="en-US" altLang="zh-CN" sz="1400" dirty="0">
                <a:latin typeface="+mn-ea"/>
                <a:sym typeface="Symbol" pitchFamily="18" charset="2"/>
              </a:rPr>
              <a:t>) }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369D670E-5DE0-A8B9-C7BE-7290DD14B4F8}"/>
              </a:ext>
            </a:extLst>
          </p:cNvPr>
          <p:cNvSpPr txBox="1"/>
          <p:nvPr/>
        </p:nvSpPr>
        <p:spPr>
          <a:xfrm>
            <a:off x="2676096" y="3554892"/>
            <a:ext cx="42249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dirty="0" err="1">
                <a:solidFill>
                  <a:srgbClr val="0000FF"/>
                </a:solidFill>
              </a:rPr>
              <a:t>S.code</a:t>
            </a:r>
            <a:r>
              <a:rPr lang="en-US" altLang="zh-CN" sz="1200" dirty="0">
                <a:solidFill>
                  <a:srgbClr val="0000FF"/>
                </a:solidFill>
              </a:rPr>
              <a:t>=(t1:=3||t2=5||t3:=2||t4=t2*t3||t5:=t1+t4)||</a:t>
            </a:r>
            <a:r>
              <a:rPr lang="en-US" altLang="zh-CN" sz="1200" dirty="0">
                <a:solidFill>
                  <a:srgbClr val="D60093"/>
                </a:solidFill>
              </a:rPr>
              <a:t>x:=t5</a:t>
            </a:r>
            <a:r>
              <a:rPr lang="en-US" altLang="zh-CN" sz="1200" dirty="0">
                <a:solidFill>
                  <a:srgbClr val="0000FF"/>
                </a:solidFill>
              </a:rPr>
              <a:t>)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7815DFF-EEE5-A19E-07C6-E474263AD309}"/>
              </a:ext>
            </a:extLst>
          </p:cNvPr>
          <p:cNvSpPr txBox="1"/>
          <p:nvPr/>
        </p:nvSpPr>
        <p:spPr>
          <a:xfrm>
            <a:off x="8587470" y="4258059"/>
            <a:ext cx="1523174" cy="1754326"/>
          </a:xfrm>
          <a:prstGeom prst="rect">
            <a:avLst/>
          </a:prstGeom>
          <a:solidFill>
            <a:srgbClr val="FFFFFF"/>
          </a:solidFill>
          <a:ln w="19050">
            <a:solidFill>
              <a:schemeClr val="tx1"/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en-US" altLang="zh-CN" dirty="0"/>
              <a:t>t1 := 3</a:t>
            </a:r>
          </a:p>
          <a:p>
            <a:pPr algn="l"/>
            <a:r>
              <a:rPr lang="en-US" altLang="zh-CN" dirty="0"/>
              <a:t>t2 := 5</a:t>
            </a:r>
          </a:p>
          <a:p>
            <a:pPr algn="l"/>
            <a:r>
              <a:rPr lang="en-US" altLang="zh-CN" dirty="0"/>
              <a:t>t3 :=2</a:t>
            </a:r>
          </a:p>
          <a:p>
            <a:pPr algn="l"/>
            <a:r>
              <a:rPr lang="en-US" altLang="zh-CN" dirty="0"/>
              <a:t>t4 := t2 * t3</a:t>
            </a:r>
          </a:p>
          <a:p>
            <a:pPr algn="l"/>
            <a:r>
              <a:rPr lang="en-US" altLang="zh-CN" dirty="0"/>
              <a:t>t5 := t1 + t4</a:t>
            </a:r>
          </a:p>
          <a:p>
            <a:pPr algn="l"/>
            <a:r>
              <a:rPr lang="en-US" altLang="zh-CN" dirty="0"/>
              <a:t>x := t5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1874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7B75DD4-B862-A772-7D5A-24CBB0A82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69"/>
            <a:ext cx="11356848" cy="5638117"/>
          </a:xfrm>
        </p:spPr>
        <p:txBody>
          <a:bodyPr>
            <a:normAutofit/>
          </a:bodyPr>
          <a:lstStyle/>
          <a:p>
            <a:pPr marL="0" indent="0">
              <a:lnSpc>
                <a:spcPts val="3200"/>
              </a:lnSpc>
              <a:spcBef>
                <a:spcPts val="0"/>
              </a:spcBef>
              <a:buNone/>
            </a:pPr>
            <a:r>
              <a:rPr lang="zh-CN" altLang="en-US" b="0" dirty="0"/>
              <a:t>说明语句的翻译 ：</a:t>
            </a:r>
            <a:r>
              <a:rPr lang="en-US" altLang="zh-CN" b="0" dirty="0"/>
              <a:t> L-</a:t>
            </a:r>
            <a:r>
              <a:rPr lang="zh-CN" altLang="en-US" b="0" dirty="0"/>
              <a:t>翻译模式</a:t>
            </a:r>
            <a:endParaRPr lang="en-US" altLang="zh-CN" b="0" dirty="0"/>
          </a:p>
          <a:p>
            <a:pPr marL="0" indent="0">
              <a:lnSpc>
                <a:spcPts val="800"/>
              </a:lnSpc>
              <a:spcBef>
                <a:spcPts val="0"/>
              </a:spcBef>
              <a:buNone/>
            </a:pPr>
            <a:endParaRPr lang="en-US" altLang="zh-CN" sz="800" b="0" dirty="0"/>
          </a:p>
          <a:p>
            <a:pPr marL="0" indent="0">
              <a:lnSpc>
                <a:spcPts val="3200"/>
              </a:lnSpc>
              <a:spcBef>
                <a:spcPts val="0"/>
              </a:spcBef>
            </a:pPr>
            <a:r>
              <a:rPr lang="zh-CN" altLang="en-US" b="0" dirty="0"/>
              <a:t> 语义属性</a:t>
            </a:r>
          </a:p>
          <a:p>
            <a:pPr marL="469900" lvl="1" indent="0">
              <a:lnSpc>
                <a:spcPts val="3200"/>
              </a:lnSpc>
              <a:spcBef>
                <a:spcPts val="0"/>
              </a:spcBef>
            </a:pPr>
            <a:r>
              <a:rPr lang="zh-CN" altLang="en-US" b="0" dirty="0"/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id.name : id </a:t>
            </a:r>
            <a:r>
              <a:rPr lang="zh-CN" altLang="en-US" sz="2000" b="0" dirty="0">
                <a:solidFill>
                  <a:schemeClr val="tx1"/>
                </a:solidFill>
              </a:rPr>
              <a:t>的词法名字（符号表中的名字）    </a:t>
            </a:r>
          </a:p>
          <a:p>
            <a:pPr marL="469900" lvl="1" indent="0">
              <a:lnSpc>
                <a:spcPts val="3200"/>
              </a:lnSpc>
              <a:spcBef>
                <a:spcPts val="0"/>
              </a:spcBef>
            </a:pP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 err="1">
                <a:solidFill>
                  <a:schemeClr val="tx1"/>
                </a:solidFill>
              </a:rPr>
              <a:t>T.type</a:t>
            </a:r>
            <a:r>
              <a:rPr lang="en-US" altLang="zh-CN" sz="2000" b="0" dirty="0">
                <a:solidFill>
                  <a:schemeClr val="tx1"/>
                </a:solidFill>
              </a:rPr>
              <a:t> :   </a:t>
            </a:r>
            <a:r>
              <a:rPr lang="zh-CN" altLang="en-US" sz="2000" b="0" dirty="0">
                <a:solidFill>
                  <a:schemeClr val="tx1"/>
                </a:solidFill>
              </a:rPr>
              <a:t>类型属性 </a:t>
            </a:r>
          </a:p>
          <a:p>
            <a:pPr marL="469900" lvl="1" indent="0">
              <a:lnSpc>
                <a:spcPts val="3200"/>
              </a:lnSpc>
              <a:spcBef>
                <a:spcPts val="0"/>
              </a:spcBef>
            </a:pP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 err="1">
                <a:solidFill>
                  <a:schemeClr val="tx1"/>
                </a:solidFill>
              </a:rPr>
              <a:t>T.width</a:t>
            </a:r>
            <a:r>
              <a:rPr lang="zh-CN" altLang="en-US" sz="2000" b="0" dirty="0">
                <a:solidFill>
                  <a:schemeClr val="tx1"/>
                </a:solidFill>
              </a:rPr>
              <a:t>，</a:t>
            </a:r>
            <a:r>
              <a:rPr lang="en-US" altLang="zh-CN" sz="2000" b="0" dirty="0" err="1">
                <a:solidFill>
                  <a:schemeClr val="tx1"/>
                </a:solidFill>
              </a:rPr>
              <a:t>V.width</a:t>
            </a:r>
            <a:r>
              <a:rPr lang="en-US" altLang="zh-CN" sz="2000" b="0" dirty="0">
                <a:solidFill>
                  <a:schemeClr val="tx1"/>
                </a:solidFill>
              </a:rPr>
              <a:t> : </a:t>
            </a:r>
            <a:r>
              <a:rPr lang="zh-CN" altLang="en-US" sz="2000" b="0" dirty="0">
                <a:solidFill>
                  <a:schemeClr val="tx1"/>
                </a:solidFill>
              </a:rPr>
              <a:t>数据宽度（字节数）</a:t>
            </a:r>
          </a:p>
          <a:p>
            <a:pPr marL="469900" lvl="1" indent="0">
              <a:lnSpc>
                <a:spcPts val="3200"/>
              </a:lnSpc>
              <a:spcBef>
                <a:spcPts val="0"/>
              </a:spcBef>
            </a:pP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 err="1">
                <a:solidFill>
                  <a:srgbClr val="0E7C7E"/>
                </a:solidFill>
              </a:rPr>
              <a:t>V.offset</a:t>
            </a:r>
            <a:r>
              <a:rPr lang="en-US" altLang="zh-CN" sz="2000" b="0" dirty="0">
                <a:solidFill>
                  <a:srgbClr val="FF0000"/>
                </a:solidFill>
              </a:rPr>
              <a:t>, </a:t>
            </a:r>
            <a:r>
              <a:rPr lang="en-US" altLang="zh-CN" sz="2000" b="0" dirty="0" err="1">
                <a:solidFill>
                  <a:srgbClr val="C00000"/>
                </a:solidFill>
              </a:rPr>
              <a:t>L.offset</a:t>
            </a:r>
            <a:r>
              <a:rPr lang="en-US" altLang="zh-CN" sz="2000" b="0" dirty="0">
                <a:solidFill>
                  <a:srgbClr val="C00000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:  </a:t>
            </a:r>
            <a:r>
              <a:rPr lang="zh-CN" altLang="en-US" sz="2000" b="0" dirty="0">
                <a:solidFill>
                  <a:schemeClr val="tx1"/>
                </a:solidFill>
              </a:rPr>
              <a:t>列表中第一个变量的偏移地址 </a:t>
            </a:r>
          </a:p>
          <a:p>
            <a:pPr marL="469900" lvl="1" indent="0">
              <a:lnSpc>
                <a:spcPts val="3200"/>
              </a:lnSpc>
              <a:spcBef>
                <a:spcPts val="0"/>
              </a:spcBef>
            </a:pP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 err="1">
                <a:solidFill>
                  <a:srgbClr val="C00000"/>
                </a:solidFill>
              </a:rPr>
              <a:t>L.type</a:t>
            </a:r>
            <a:r>
              <a:rPr lang="en-US" altLang="zh-CN" sz="2000" b="0" dirty="0">
                <a:solidFill>
                  <a:srgbClr val="C00000"/>
                </a:solidFill>
              </a:rPr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:    </a:t>
            </a:r>
            <a:r>
              <a:rPr lang="zh-CN" altLang="en-US" sz="2000" b="0" dirty="0">
                <a:solidFill>
                  <a:schemeClr val="tx1"/>
                </a:solidFill>
              </a:rPr>
              <a:t>变量列表被申明的类型 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469900" lvl="1" indent="0">
              <a:lnSpc>
                <a:spcPts val="32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 err="1">
                <a:solidFill>
                  <a:srgbClr val="C00000"/>
                </a:solidFill>
              </a:rPr>
              <a:t>L.width</a:t>
            </a:r>
            <a:r>
              <a:rPr lang="en-US" altLang="zh-CN" sz="2000" b="0" dirty="0">
                <a:solidFill>
                  <a:srgbClr val="C00000"/>
                </a:solidFill>
              </a:rPr>
              <a:t>:</a:t>
            </a:r>
            <a:r>
              <a:rPr lang="en-US" altLang="zh-CN" sz="2000" b="0" dirty="0">
                <a:solidFill>
                  <a:schemeClr val="tx1"/>
                </a:solidFill>
              </a:rPr>
              <a:t>    </a:t>
            </a:r>
            <a:r>
              <a:rPr lang="zh-CN" altLang="en-US" sz="2000" b="0" dirty="0">
                <a:solidFill>
                  <a:schemeClr val="tx1"/>
                </a:solidFill>
              </a:rPr>
              <a:t>变量列表被申明类型所占的字节数</a:t>
            </a:r>
          </a:p>
          <a:p>
            <a:pPr marL="469900" lvl="1" indent="0">
              <a:lnSpc>
                <a:spcPts val="3200"/>
              </a:lnSpc>
              <a:spcBef>
                <a:spcPts val="0"/>
              </a:spcBef>
            </a:pPr>
            <a:r>
              <a:rPr lang="zh-CN" altLang="en-US" sz="2000" b="0" dirty="0">
                <a:solidFill>
                  <a:schemeClr val="tx1"/>
                </a:solidFill>
              </a:rPr>
              <a:t> </a:t>
            </a:r>
            <a:r>
              <a:rPr lang="en-US" altLang="zh-CN" sz="2000" b="0" dirty="0" err="1">
                <a:solidFill>
                  <a:schemeClr val="tx1"/>
                </a:solidFill>
              </a:rPr>
              <a:t>L.num</a:t>
            </a:r>
            <a:r>
              <a:rPr lang="en-US" altLang="zh-CN" sz="2000" b="0" dirty="0">
                <a:solidFill>
                  <a:schemeClr val="tx1"/>
                </a:solidFill>
              </a:rPr>
              <a:t> :    </a:t>
            </a:r>
            <a:r>
              <a:rPr lang="zh-CN" altLang="en-US" sz="2000" b="0" dirty="0">
                <a:solidFill>
                  <a:schemeClr val="tx1"/>
                </a:solidFill>
              </a:rPr>
              <a:t>变量列表中变量的个数  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marL="469900" lvl="1" indent="0">
              <a:lnSpc>
                <a:spcPts val="800"/>
              </a:lnSpc>
              <a:spcBef>
                <a:spcPts val="0"/>
              </a:spcBef>
              <a:buNone/>
            </a:pPr>
            <a:endParaRPr lang="zh-CN" altLang="en-US" sz="2000" b="0" dirty="0">
              <a:solidFill>
                <a:schemeClr val="tx1"/>
              </a:solidFill>
            </a:endParaRPr>
          </a:p>
          <a:p>
            <a:pPr marL="0" indent="0">
              <a:lnSpc>
                <a:spcPts val="3200"/>
              </a:lnSpc>
              <a:spcBef>
                <a:spcPts val="0"/>
              </a:spcBef>
            </a:pPr>
            <a:r>
              <a:rPr lang="zh-CN" altLang="en-US" b="0" dirty="0"/>
              <a:t> 语义函数</a:t>
            </a:r>
            <a:r>
              <a:rPr lang="en-US" altLang="zh-CN" b="0" dirty="0"/>
              <a:t>/</a:t>
            </a:r>
            <a:r>
              <a:rPr lang="zh-CN" altLang="en-US" b="0" dirty="0"/>
              <a:t>过程</a:t>
            </a:r>
          </a:p>
          <a:p>
            <a:pPr marL="469900" lvl="1" indent="0">
              <a:lnSpc>
                <a:spcPts val="3200"/>
              </a:lnSpc>
              <a:spcBef>
                <a:spcPts val="0"/>
              </a:spcBef>
            </a:pPr>
            <a:r>
              <a:rPr lang="zh-CN" altLang="en-US" b="0" dirty="0"/>
              <a:t> </a:t>
            </a:r>
            <a:r>
              <a:rPr lang="en-US" altLang="zh-CN" sz="2000" b="0" dirty="0">
                <a:solidFill>
                  <a:schemeClr val="tx1"/>
                </a:solidFill>
              </a:rPr>
              <a:t>enter (id.name, t, o) </a:t>
            </a:r>
            <a:r>
              <a:rPr lang="zh-CN" altLang="en-US" sz="2000" b="0" dirty="0">
                <a:solidFill>
                  <a:schemeClr val="tx1"/>
                </a:solidFill>
              </a:rPr>
              <a:t>： </a:t>
            </a:r>
            <a:r>
              <a:rPr lang="en-US" altLang="zh-CN" sz="2000" b="0" dirty="0">
                <a:solidFill>
                  <a:schemeClr val="tx1"/>
                </a:solidFill>
              </a:rPr>
              <a:t>id.name </a:t>
            </a:r>
            <a:r>
              <a:rPr lang="zh-CN" altLang="en-US" sz="2000" b="0" dirty="0">
                <a:solidFill>
                  <a:schemeClr val="tx1"/>
                </a:solidFill>
              </a:rPr>
              <a:t>表项的 </a:t>
            </a:r>
            <a:r>
              <a:rPr lang="en-US" altLang="zh-CN" sz="2000" b="0" dirty="0">
                <a:solidFill>
                  <a:schemeClr val="tx1"/>
                </a:solidFill>
              </a:rPr>
              <a:t>type </a:t>
            </a:r>
            <a:r>
              <a:rPr lang="zh-CN" altLang="en-US" sz="2000" b="0" dirty="0">
                <a:solidFill>
                  <a:schemeClr val="tx1"/>
                </a:solidFill>
              </a:rPr>
              <a:t>域置为 </a:t>
            </a:r>
            <a:r>
              <a:rPr lang="en-US" altLang="zh-CN" sz="2000" b="0" dirty="0">
                <a:solidFill>
                  <a:schemeClr val="tx1"/>
                </a:solidFill>
              </a:rPr>
              <a:t>t</a:t>
            </a:r>
            <a:r>
              <a:rPr lang="zh-CN" altLang="en-US" sz="2000" b="0" dirty="0">
                <a:solidFill>
                  <a:schemeClr val="tx1"/>
                </a:solidFill>
              </a:rPr>
              <a:t>，</a:t>
            </a:r>
            <a:r>
              <a:rPr lang="en-US" altLang="zh-CN" sz="2000" b="0" dirty="0">
                <a:solidFill>
                  <a:schemeClr val="tx1"/>
                </a:solidFill>
              </a:rPr>
              <a:t>offset </a:t>
            </a:r>
            <a:r>
              <a:rPr lang="zh-CN" altLang="en-US" sz="2000" b="0" dirty="0">
                <a:solidFill>
                  <a:schemeClr val="tx1"/>
                </a:solidFill>
              </a:rPr>
              <a:t>域置为 </a:t>
            </a:r>
            <a:r>
              <a:rPr lang="en-US" altLang="zh-CN" sz="2000" b="0" dirty="0">
                <a:solidFill>
                  <a:schemeClr val="tx1"/>
                </a:solidFill>
              </a:rPr>
              <a:t>o</a:t>
            </a:r>
          </a:p>
          <a:p>
            <a:pPr marL="0" indent="0">
              <a:lnSpc>
                <a:spcPts val="800"/>
              </a:lnSpc>
              <a:spcBef>
                <a:spcPts val="0"/>
              </a:spcBef>
              <a:buNone/>
            </a:pPr>
            <a:endParaRPr lang="en-US" altLang="zh-CN" b="0" dirty="0"/>
          </a:p>
          <a:p>
            <a:pPr marL="0" indent="0">
              <a:lnSpc>
                <a:spcPts val="3200"/>
              </a:lnSpc>
              <a:spcBef>
                <a:spcPts val="0"/>
              </a:spcBef>
            </a:pPr>
            <a:r>
              <a:rPr lang="en-US" altLang="zh-CN" b="0" dirty="0" err="1">
                <a:solidFill>
                  <a:srgbClr val="0000FF"/>
                </a:solidFill>
              </a:rPr>
              <a:t>bool,char</a:t>
            </a:r>
            <a:r>
              <a:rPr lang="en-US" altLang="zh-CN" b="0" dirty="0">
                <a:solidFill>
                  <a:srgbClr val="0000FF"/>
                </a:solidFill>
              </a:rPr>
              <a:t>: 1</a:t>
            </a:r>
            <a:r>
              <a:rPr lang="zh-CN" altLang="en-US" b="0" dirty="0">
                <a:solidFill>
                  <a:srgbClr val="0000FF"/>
                </a:solidFill>
              </a:rPr>
              <a:t>字节； </a:t>
            </a:r>
            <a:r>
              <a:rPr lang="en-US" altLang="zh-CN" b="0" dirty="0">
                <a:solidFill>
                  <a:srgbClr val="0000FF"/>
                </a:solidFill>
              </a:rPr>
              <a:t>int: 4</a:t>
            </a:r>
            <a:r>
              <a:rPr lang="zh-CN" altLang="en-US" b="0" dirty="0">
                <a:solidFill>
                  <a:srgbClr val="0000FF"/>
                </a:solidFill>
              </a:rPr>
              <a:t>字节</a:t>
            </a:r>
            <a:r>
              <a:rPr lang="en-US" altLang="zh-CN" b="0" dirty="0">
                <a:solidFill>
                  <a:srgbClr val="0000FF"/>
                </a:solidFill>
              </a:rPr>
              <a:t>;  real: 8</a:t>
            </a:r>
            <a:r>
              <a:rPr lang="zh-CN" altLang="en-US" b="0" dirty="0">
                <a:solidFill>
                  <a:srgbClr val="0000FF"/>
                </a:solidFill>
              </a:rPr>
              <a:t>字节， 指针</a:t>
            </a:r>
            <a:r>
              <a:rPr lang="en-US" altLang="zh-CN" b="0" dirty="0">
                <a:solidFill>
                  <a:srgbClr val="0000FF"/>
                </a:solidFill>
              </a:rPr>
              <a:t>:4</a:t>
            </a:r>
            <a:r>
              <a:rPr lang="zh-CN" altLang="en-US" b="0" dirty="0">
                <a:solidFill>
                  <a:srgbClr val="0000FF"/>
                </a:solidFill>
              </a:rPr>
              <a:t>字节 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99694F2-54EA-3215-A273-4A12C8E46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4062903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CE13EB6D-18F6-5783-B80D-363EDAC16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7007852" cy="738939"/>
          </a:xfrm>
        </p:spPr>
        <p:txBody>
          <a:bodyPr>
            <a:normAutofit/>
          </a:bodyPr>
          <a:lstStyle/>
          <a:p>
            <a:r>
              <a:rPr lang="zh-CN" altLang="en-US" dirty="0"/>
              <a:t>说明语句的翻译</a:t>
            </a:r>
            <a:r>
              <a:rPr lang="en-US" altLang="zh-CN" dirty="0"/>
              <a:t>(</a:t>
            </a:r>
            <a:r>
              <a:rPr lang="zh-CN" altLang="en-US" dirty="0">
                <a:solidFill>
                  <a:srgbClr val="0E7C7E"/>
                </a:solidFill>
              </a:rPr>
              <a:t>对</a:t>
            </a:r>
            <a:r>
              <a:rPr lang="en-US" altLang="zh-CN" dirty="0">
                <a:solidFill>
                  <a:srgbClr val="0E7C7E"/>
                </a:solidFill>
              </a:rPr>
              <a:t>V</a:t>
            </a:r>
            <a:r>
              <a:rPr lang="zh-CN" altLang="en-US" dirty="0">
                <a:solidFill>
                  <a:srgbClr val="0E7C7E"/>
                </a:solidFill>
              </a:rPr>
              <a:t>的文法稍作变动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7AD8731-0757-1F79-087A-9671CC891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383">
            <a:extLst>
              <a:ext uri="{FF2B5EF4-FFF2-40B4-BE49-F238E27FC236}">
                <a16:creationId xmlns:a16="http://schemas.microsoft.com/office/drawing/2014/main" id="{6B9569D2-11AA-0297-E0B5-26DAC86501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283" y="1583628"/>
            <a:ext cx="10304722" cy="473681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en-US" altLang="zh-CN" sz="2000" dirty="0">
                <a:latin typeface="+mn-ea"/>
                <a:sym typeface="Symbol" pitchFamily="18" charset="2"/>
              </a:rPr>
              <a:t>V  T 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L.type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T.type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;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L.offset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V.offset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; 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L.width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T.width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; } </a:t>
            </a:r>
            <a:r>
              <a:rPr lang="en-US" altLang="zh-CN" sz="2000" dirty="0">
                <a:latin typeface="+mn-ea"/>
                <a:sym typeface="Symbol" pitchFamily="18" charset="2"/>
              </a:rPr>
              <a:t>L ;</a:t>
            </a:r>
          </a:p>
          <a:p>
            <a:pPr>
              <a:lnSpc>
                <a:spcPts val="2600"/>
              </a:lnSpc>
            </a:pPr>
            <a:r>
              <a:rPr lang="en-US" altLang="zh-CN" sz="2000" dirty="0">
                <a:latin typeface="+mn-ea"/>
                <a:sym typeface="Symbol" pitchFamily="18" charset="2"/>
              </a:rPr>
              <a:t>          </a:t>
            </a:r>
            <a:r>
              <a:rPr lang="en-US" altLang="zh-CN" sz="2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{ V</a:t>
            </a:r>
            <a:r>
              <a:rPr lang="en-US" altLang="zh-CN" sz="2000" baseline="-25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.offset := </a:t>
            </a:r>
            <a:r>
              <a:rPr lang="en-US" altLang="zh-CN" sz="2000" dirty="0" err="1">
                <a:solidFill>
                  <a:srgbClr val="0E7C7E"/>
                </a:solidFill>
                <a:latin typeface="+mn-ea"/>
                <a:sym typeface="Symbol" pitchFamily="18" charset="2"/>
              </a:rPr>
              <a:t>V.offset</a:t>
            </a:r>
            <a:r>
              <a:rPr lang="en-US" altLang="zh-CN" sz="2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 + </a:t>
            </a:r>
            <a:r>
              <a:rPr lang="en-US" altLang="zh-CN" sz="2000" dirty="0" err="1">
                <a:solidFill>
                  <a:srgbClr val="0E7C7E"/>
                </a:solidFill>
                <a:latin typeface="+mn-ea"/>
                <a:sym typeface="Symbol" pitchFamily="18" charset="2"/>
              </a:rPr>
              <a:t>L.num</a:t>
            </a:r>
            <a:r>
              <a:rPr lang="en-US" altLang="zh-CN" sz="2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 * </a:t>
            </a:r>
            <a:r>
              <a:rPr lang="en-US" altLang="zh-CN" sz="2000" dirty="0" err="1">
                <a:solidFill>
                  <a:srgbClr val="0E7C7E"/>
                </a:solidFill>
                <a:latin typeface="+mn-ea"/>
                <a:sym typeface="Symbol" pitchFamily="18" charset="2"/>
              </a:rPr>
              <a:t>T.width</a:t>
            </a:r>
            <a:r>
              <a:rPr lang="en-US" altLang="zh-CN" sz="2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; }    </a:t>
            </a:r>
            <a:r>
              <a:rPr lang="en-US" altLang="zh-CN" sz="2000" dirty="0">
                <a:latin typeface="+mn-ea"/>
                <a:sym typeface="Symbol" pitchFamily="18" charset="2"/>
              </a:rPr>
              <a:t>V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endParaRPr lang="en-US" altLang="zh-CN" sz="2000" dirty="0">
              <a:latin typeface="+mn-ea"/>
              <a:sym typeface="Symbol" pitchFamily="18" charset="2"/>
            </a:endParaRPr>
          </a:p>
          <a:p>
            <a:pPr>
              <a:lnSpc>
                <a:spcPts val="2600"/>
              </a:lnSpc>
            </a:pPr>
            <a:r>
              <a:rPr lang="en-US" altLang="zh-CN" sz="2000" dirty="0">
                <a:latin typeface="+mn-ea"/>
                <a:sym typeface="Symbol" pitchFamily="18" charset="2"/>
              </a:rPr>
              <a:t>       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V.type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make_product_3 (</a:t>
            </a:r>
            <a:r>
              <a:rPr lang="en-US" altLang="zh-CN" sz="2000" dirty="0" err="1">
                <a:solidFill>
                  <a:srgbClr val="0E7C7E"/>
                </a:solidFill>
                <a:latin typeface="+mn-ea"/>
                <a:sym typeface="Symbol" pitchFamily="18" charset="2"/>
              </a:rPr>
              <a:t>T.type</a:t>
            </a:r>
            <a:r>
              <a:rPr lang="en-US" altLang="zh-CN" sz="2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, </a:t>
            </a:r>
            <a:r>
              <a:rPr lang="en-US" altLang="zh-CN" sz="2000" dirty="0" err="1">
                <a:solidFill>
                  <a:srgbClr val="0E7C7E"/>
                </a:solidFill>
                <a:latin typeface="+mn-ea"/>
                <a:sym typeface="Symbol" pitchFamily="18" charset="2"/>
              </a:rPr>
              <a:t>L.num</a:t>
            </a:r>
            <a:r>
              <a:rPr lang="en-US" altLang="zh-CN" sz="2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, V</a:t>
            </a:r>
            <a:r>
              <a:rPr lang="en-US" altLang="zh-CN" sz="2000" baseline="-25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.type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); </a:t>
            </a:r>
          </a:p>
          <a:p>
            <a:pPr algn="l">
              <a:lnSpc>
                <a:spcPts val="2600"/>
              </a:lnSpc>
              <a:buFont typeface="Wingdings" pitchFamily="2" charset="2"/>
              <a:buNone/>
            </a:pP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       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V.width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V</a:t>
            </a:r>
            <a:r>
              <a:rPr lang="en-US" altLang="zh-CN" sz="2000" baseline="-25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.width + L.num 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T.width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}</a:t>
            </a:r>
          </a:p>
          <a:p>
            <a:pPr algn="l">
              <a:lnSpc>
                <a:spcPts val="2600"/>
              </a:lnSpc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V   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V.type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&lt;&gt;;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V.width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0 }</a:t>
            </a:r>
          </a:p>
          <a:p>
            <a:pPr algn="l">
              <a:lnSpc>
                <a:spcPts val="2600"/>
              </a:lnSpc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T  </a:t>
            </a:r>
            <a:r>
              <a:rPr lang="en-US" altLang="zh-CN" sz="2000" dirty="0" err="1">
                <a:latin typeface="+mn-ea"/>
                <a:sym typeface="Symbol" pitchFamily="18" charset="2"/>
              </a:rPr>
              <a:t>boolean</a:t>
            </a:r>
            <a:r>
              <a:rPr lang="en-US" altLang="zh-CN" sz="2000" dirty="0">
                <a:latin typeface="+mn-ea"/>
                <a:sym typeface="Symbol" pitchFamily="18" charset="2"/>
              </a:rPr>
              <a:t>    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T.type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bool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;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T.width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1 }</a:t>
            </a:r>
            <a:endParaRPr lang="fr-FR" altLang="zh-CN" sz="2000" dirty="0">
              <a:solidFill>
                <a:srgbClr val="3333FF"/>
              </a:solidFill>
              <a:latin typeface="+mn-ea"/>
              <a:sym typeface="Symbol" pitchFamily="18" charset="2"/>
            </a:endParaRPr>
          </a:p>
          <a:p>
            <a:pPr algn="l">
              <a:lnSpc>
                <a:spcPts val="2600"/>
              </a:lnSpc>
              <a:buFont typeface="Wingdings" pitchFamily="2" charset="2"/>
              <a:buNone/>
            </a:pPr>
            <a:r>
              <a:rPr lang="de-DE" altLang="zh-CN" sz="2000" dirty="0">
                <a:latin typeface="+mn-ea"/>
                <a:sym typeface="Symbol" pitchFamily="18" charset="2"/>
              </a:rPr>
              <a:t>T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de-DE" altLang="zh-CN" sz="2000" dirty="0">
                <a:latin typeface="+mn-ea"/>
                <a:sym typeface="Symbol" pitchFamily="18" charset="2"/>
              </a:rPr>
              <a:t>int    </a:t>
            </a:r>
            <a:r>
              <a:rPr lang="de-DE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T.type := int ; T.width := 4 }</a:t>
            </a:r>
            <a:endParaRPr lang="en-US" altLang="zh-CN" sz="2000" dirty="0">
              <a:solidFill>
                <a:srgbClr val="3333FF"/>
              </a:solidFill>
              <a:latin typeface="+mn-ea"/>
              <a:sym typeface="Symbol" pitchFamily="18" charset="2"/>
            </a:endParaRPr>
          </a:p>
          <a:p>
            <a:pPr algn="l">
              <a:lnSpc>
                <a:spcPts val="2600"/>
              </a:lnSpc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T  real       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T.type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real ;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T.width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8 }</a:t>
            </a:r>
          </a:p>
          <a:p>
            <a:pPr algn="l">
              <a:lnSpc>
                <a:spcPts val="2600"/>
              </a:lnSpc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T  array [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num</a:t>
            </a:r>
            <a:r>
              <a:rPr lang="en-US" altLang="zh-CN" sz="2000" dirty="0">
                <a:latin typeface="+mn-ea"/>
                <a:sym typeface="Symbol" pitchFamily="18" charset="2"/>
              </a:rPr>
              <a:t> ] of T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 </a:t>
            </a:r>
          </a:p>
          <a:p>
            <a:pPr algn="l">
              <a:lnSpc>
                <a:spcPts val="2600"/>
              </a:lnSpc>
              <a:buFont typeface="Wingdings" pitchFamily="2" charset="2"/>
              <a:buNone/>
            </a:pP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    {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T.type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array(</a:t>
            </a:r>
            <a:r>
              <a:rPr lang="en-US" altLang="zh-CN" sz="2000" u="sng" dirty="0">
                <a:solidFill>
                  <a:srgbClr val="3333FF"/>
                </a:solidFill>
                <a:latin typeface="+mn-ea"/>
                <a:sym typeface="Symbol" pitchFamily="18" charset="2"/>
              </a:rPr>
              <a:t>num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.lexval,T</a:t>
            </a:r>
            <a:r>
              <a:rPr lang="en-US" altLang="zh-CN" sz="2000" baseline="-25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.type) ;  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T.width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u="sng" dirty="0">
                <a:solidFill>
                  <a:srgbClr val="3333FF"/>
                </a:solidFill>
                <a:latin typeface="+mn-ea"/>
                <a:sym typeface="Symbol" pitchFamily="18" charset="2"/>
              </a:rPr>
              <a:t>num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.val  T</a:t>
            </a:r>
            <a:r>
              <a:rPr lang="en-US" altLang="zh-CN" sz="2000" baseline="-25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.width }</a:t>
            </a:r>
            <a:endParaRPr lang="fr-FR" altLang="zh-CN" sz="2000" dirty="0">
              <a:solidFill>
                <a:srgbClr val="3333FF"/>
              </a:solidFill>
              <a:latin typeface="+mn-ea"/>
              <a:sym typeface="Symbol" pitchFamily="18" charset="2"/>
            </a:endParaRPr>
          </a:p>
          <a:p>
            <a:pPr algn="l">
              <a:lnSpc>
                <a:spcPts val="2600"/>
              </a:lnSpc>
              <a:buFont typeface="Wingdings" pitchFamily="2" charset="2"/>
              <a:buNone/>
            </a:pPr>
            <a:r>
              <a:rPr lang="fr-FR" altLang="zh-CN" sz="2000" dirty="0">
                <a:latin typeface="+mn-ea"/>
                <a:sym typeface="Symbol" pitchFamily="18" charset="2"/>
              </a:rPr>
              <a:t>T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fr-FR" altLang="zh-CN" sz="2000" dirty="0">
                <a:latin typeface="+mn-ea"/>
                <a:sym typeface="Symbol" pitchFamily="18" charset="2"/>
              </a:rPr>
              <a:t>^T</a:t>
            </a:r>
            <a:r>
              <a:rPr lang="fr-F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latin typeface="+mn-ea"/>
                <a:sym typeface="Symbol" pitchFamily="18" charset="2"/>
              </a:rPr>
              <a:t>        </a:t>
            </a:r>
            <a:r>
              <a:rPr lang="fr-FR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  <a:r>
              <a:rPr lang="fr-FR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T.type := pointer(T</a:t>
            </a:r>
            <a:r>
              <a:rPr lang="fr-FR" altLang="zh-CN" sz="2000" baseline="-25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.type) ; T.width := 4 }</a:t>
            </a:r>
          </a:p>
          <a:p>
            <a:pPr algn="l">
              <a:lnSpc>
                <a:spcPts val="2600"/>
              </a:lnSpc>
              <a:buFont typeface="Wingdings" pitchFamily="2" charset="2"/>
              <a:buNone/>
            </a:pPr>
            <a:r>
              <a:rPr lang="fr-FR" altLang="zh-CN" sz="2000" dirty="0">
                <a:latin typeface="+mn-ea"/>
                <a:sym typeface="Symbol" pitchFamily="18" charset="2"/>
              </a:rPr>
              <a:t>L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L</a:t>
            </a:r>
            <a:r>
              <a:rPr lang="fr-F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 type := L. type ; L</a:t>
            </a:r>
            <a:r>
              <a:rPr lang="fr-F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 offset := L. offset ;  L</a:t>
            </a:r>
            <a:r>
              <a:rPr lang="fr-F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 width := L. width ; }</a:t>
            </a:r>
            <a:r>
              <a:rPr lang="fr-FR" altLang="zh-CN" sz="2000" dirty="0">
                <a:latin typeface="+mn-ea"/>
                <a:sym typeface="Symbol" pitchFamily="18" charset="2"/>
              </a:rPr>
              <a:t> L</a:t>
            </a:r>
            <a:r>
              <a:rPr lang="fr-F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latin typeface="+mn-ea"/>
                <a:sym typeface="Symbol" pitchFamily="18" charset="2"/>
              </a:rPr>
              <a:t> , </a:t>
            </a:r>
            <a:r>
              <a:rPr lang="fr-FR" altLang="zh-CN" sz="2000" u="sng" dirty="0">
                <a:latin typeface="+mn-ea"/>
                <a:sym typeface="Symbol" pitchFamily="18" charset="2"/>
              </a:rPr>
              <a:t>id</a:t>
            </a:r>
            <a:r>
              <a:rPr lang="fr-FR" altLang="zh-CN" sz="2000" dirty="0">
                <a:latin typeface="+mn-ea"/>
                <a:sym typeface="Symbol" pitchFamily="18" charset="2"/>
              </a:rPr>
              <a:t>     </a:t>
            </a:r>
          </a:p>
          <a:p>
            <a:pPr algn="l">
              <a:lnSpc>
                <a:spcPts val="2600"/>
              </a:lnSpc>
              <a:buFont typeface="Wingdings" pitchFamily="2" charset="2"/>
              <a:buNone/>
            </a:pPr>
            <a:r>
              <a:rPr lang="fr-FR" altLang="zh-CN" sz="2000" dirty="0">
                <a:latin typeface="+mn-ea"/>
                <a:sym typeface="Symbol" pitchFamily="18" charset="2"/>
              </a:rPr>
              <a:t>      </a:t>
            </a:r>
            <a:r>
              <a:rPr lang="fr-FR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enter (</a:t>
            </a:r>
            <a:r>
              <a:rPr lang="fr-FR" altLang="zh-CN" sz="2000" u="sng" dirty="0">
                <a:solidFill>
                  <a:srgbClr val="3333FF"/>
                </a:solidFill>
                <a:latin typeface="+mn-ea"/>
                <a:sym typeface="Symbol" pitchFamily="18" charset="2"/>
              </a:rPr>
              <a:t>id</a:t>
            </a:r>
            <a:r>
              <a:rPr lang="fr-FR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.name, L. type, L. offset + L</a:t>
            </a:r>
            <a:r>
              <a:rPr lang="fr-FR" altLang="zh-CN" sz="2000" baseline="-25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.num 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 </a:t>
            </a:r>
            <a:r>
              <a:rPr lang="fr-FR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L. width) ;  L.num := L</a:t>
            </a:r>
            <a:r>
              <a:rPr lang="fr-FR" altLang="zh-CN" sz="2000" baseline="-25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.num +1 }</a:t>
            </a:r>
            <a:endParaRPr lang="en-US" altLang="zh-CN" sz="2000" dirty="0">
              <a:solidFill>
                <a:srgbClr val="3333FF"/>
              </a:solidFill>
              <a:latin typeface="+mn-ea"/>
              <a:sym typeface="Symbol" pitchFamily="18" charset="2"/>
            </a:endParaRPr>
          </a:p>
          <a:p>
            <a:pPr algn="l">
              <a:lnSpc>
                <a:spcPts val="2600"/>
              </a:lnSpc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L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 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enter (</a:t>
            </a:r>
            <a:r>
              <a:rPr lang="en-US" altLang="zh-CN" sz="2000" u="sng" dirty="0">
                <a:solidFill>
                  <a:srgbClr val="3333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.name, L. type, L. offset) ; </a:t>
            </a:r>
            <a:r>
              <a:rPr lang="en-US" altLang="zh-CN" sz="20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L.num</a:t>
            </a:r>
            <a:r>
              <a:rPr lang="en-US" altLang="zh-CN" sz="2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1}</a:t>
            </a:r>
          </a:p>
        </p:txBody>
      </p:sp>
    </p:spTree>
    <p:extLst>
      <p:ext uri="{BB962C8B-B14F-4D97-AF65-F5344CB8AC3E}">
        <p14:creationId xmlns:p14="http://schemas.microsoft.com/office/powerpoint/2010/main" val="41701805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311363" cy="612450"/>
          </a:xfrm>
        </p:spPr>
        <p:txBody>
          <a:bodyPr/>
          <a:lstStyle/>
          <a:p>
            <a:r>
              <a:rPr lang="zh-CN" altLang="en-US" sz="2400" b="0" dirty="0"/>
              <a:t>说明语句的翻译举例：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c;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5DA8EF-59C0-07B0-8DE7-8AAE7AB3511B}"/>
              </a:ext>
            </a:extLst>
          </p:cNvPr>
          <p:cNvSpPr txBox="1"/>
          <p:nvPr/>
        </p:nvSpPr>
        <p:spPr>
          <a:xfrm>
            <a:off x="520300" y="1528004"/>
            <a:ext cx="4072343" cy="10631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  <a:defRPr/>
            </a:pPr>
            <a:r>
              <a:rPr lang="en-US" altLang="zh-CN" dirty="0">
                <a:latin typeface="+mn-ea"/>
                <a:sym typeface="Symbol" pitchFamily="18" charset="2"/>
              </a:rPr>
              <a:t>V  T  L ; V</a:t>
            </a:r>
            <a:r>
              <a:rPr lang="en-US" altLang="zh-CN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dirty="0">
                <a:latin typeface="+mn-ea"/>
                <a:sym typeface="Symbol" pitchFamily="18" charset="2"/>
              </a:rPr>
              <a:t> | </a:t>
            </a:r>
            <a:endParaRPr lang="fr-FR" altLang="zh-CN" dirty="0">
              <a:solidFill>
                <a:srgbClr val="3333FF"/>
              </a:solidFill>
              <a:latin typeface="+mn-ea"/>
              <a:sym typeface="Symbol" pitchFamily="18" charset="2"/>
            </a:endParaRPr>
          </a:p>
          <a:p>
            <a:pPr>
              <a:lnSpc>
                <a:spcPts val="2600"/>
              </a:lnSpc>
              <a:defRPr/>
            </a:pPr>
            <a:r>
              <a:rPr lang="en-US" altLang="zh-CN" dirty="0">
                <a:latin typeface="+mn-ea"/>
                <a:sym typeface="Symbol" pitchFamily="18" charset="2"/>
              </a:rPr>
              <a:t>L  </a:t>
            </a:r>
            <a:r>
              <a:rPr lang="en-US" altLang="zh-CN" u="sng" dirty="0">
                <a:latin typeface="+mn-ea"/>
                <a:sym typeface="Symbol" pitchFamily="18" charset="2"/>
              </a:rPr>
              <a:t>id</a:t>
            </a:r>
            <a:r>
              <a:rPr lang="en-US" altLang="zh-CN" dirty="0">
                <a:latin typeface="+mn-ea"/>
                <a:sym typeface="Symbol" pitchFamily="18" charset="2"/>
              </a:rPr>
              <a:t>  | </a:t>
            </a:r>
            <a:r>
              <a:rPr lang="fr-FR" altLang="zh-CN" dirty="0">
                <a:latin typeface="+mn-ea"/>
                <a:sym typeface="Symbol" pitchFamily="18" charset="2"/>
              </a:rPr>
              <a:t>L </a:t>
            </a:r>
            <a:r>
              <a:rPr lang="en-US" altLang="zh-CN" dirty="0">
                <a:latin typeface="+mn-ea"/>
                <a:sym typeface="Symbol" pitchFamily="18" charset="2"/>
              </a:rPr>
              <a:t> </a:t>
            </a:r>
            <a:r>
              <a:rPr lang="fr-FR" altLang="zh-CN" dirty="0">
                <a:latin typeface="+mn-ea"/>
                <a:sym typeface="Symbol" pitchFamily="18" charset="2"/>
              </a:rPr>
              <a:t>L</a:t>
            </a:r>
            <a:r>
              <a:rPr lang="fr-FR" altLang="zh-CN" baseline="-25000" dirty="0">
                <a:latin typeface="+mn-ea"/>
                <a:sym typeface="Symbol" pitchFamily="18" charset="2"/>
              </a:rPr>
              <a:t>1</a:t>
            </a:r>
            <a:r>
              <a:rPr lang="fr-FR" altLang="zh-CN" dirty="0">
                <a:latin typeface="+mn-ea"/>
                <a:sym typeface="Symbol" pitchFamily="18" charset="2"/>
              </a:rPr>
              <a:t> , </a:t>
            </a:r>
            <a:r>
              <a:rPr lang="fr-FR" altLang="zh-CN" u="sng" dirty="0">
                <a:latin typeface="+mn-ea"/>
                <a:sym typeface="Symbol" pitchFamily="18" charset="2"/>
              </a:rPr>
              <a:t>id</a:t>
            </a:r>
            <a:r>
              <a:rPr lang="fr-FR" altLang="zh-CN" dirty="0">
                <a:latin typeface="+mn-ea"/>
                <a:sym typeface="Symbol" pitchFamily="18" charset="2"/>
              </a:rPr>
              <a:t>     </a:t>
            </a:r>
          </a:p>
          <a:p>
            <a:pPr marL="0" marR="0" lvl="0" indent="0" algn="l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de-DE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 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 </a:t>
            </a:r>
            <a:r>
              <a:rPr kumimoji="0" lang="de-DE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int |  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  array [ </a:t>
            </a:r>
            <a:r>
              <a:rPr kumimoji="0" lang="en-US" altLang="zh-CN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] of T</a:t>
            </a:r>
            <a:r>
              <a:rPr kumimoji="0" lang="en-US" altLang="zh-CN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1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 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833745" y="5315338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3575692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3718065" y="5315338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4634467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5003430" y="5315338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4308884" y="595313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5074915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6107200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6334792" y="595313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6820787" y="6401656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5212846" y="595313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6929352" y="5953136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7006679" y="6230135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6056438" y="5355995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4594634" y="5632994"/>
            <a:ext cx="1539131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5652498" y="5632994"/>
            <a:ext cx="4812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>
            <a:off x="6133765" y="5632994"/>
            <a:ext cx="44622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6133765" y="5632994"/>
            <a:ext cx="3403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6133765" y="5632994"/>
            <a:ext cx="87291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4117009" y="456656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3119495" y="4843563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3646879" y="4843563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4157717" y="4843563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4194336" y="4843563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4194336" y="4843563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4194336" y="4843563"/>
            <a:ext cx="1939429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8952087" y="447843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8799185" y="526786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6" idx="0"/>
          </p:cNvCxnSpPr>
          <p:nvPr/>
        </p:nvCxnSpPr>
        <p:spPr>
          <a:xfrm flipH="1">
            <a:off x="9029414" y="4755429"/>
            <a:ext cx="1" cy="5124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7404220" y="35866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4194336" y="3863599"/>
            <a:ext cx="3294945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7489281" y="3863599"/>
            <a:ext cx="1540134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643750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64375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5315339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64375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643751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920750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863599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863599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863599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863599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5146102" y="5632994"/>
            <a:ext cx="98766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35866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4364934" y="257822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855220"/>
            <a:ext cx="407234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855220"/>
            <a:ext cx="20651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7489281" y="3863599"/>
            <a:ext cx="2456082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9888370" y="4472674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10992623" y="448611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024766" y="527849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11077684" y="476311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7489281" y="3863599"/>
            <a:ext cx="358840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 flipH="1">
            <a:off x="3798464" y="2855220"/>
            <a:ext cx="651531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4449995" y="2855220"/>
            <a:ext cx="30392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81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311363" cy="612450"/>
          </a:xfrm>
        </p:spPr>
        <p:txBody>
          <a:bodyPr/>
          <a:lstStyle/>
          <a:p>
            <a:r>
              <a:rPr lang="zh-CN" altLang="en-US" sz="2400" b="0" dirty="0"/>
              <a:t>说明语句的翻译举例：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c;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5DA8EF-59C0-07B0-8DE7-8AAE7AB3511B}"/>
              </a:ext>
            </a:extLst>
          </p:cNvPr>
          <p:cNvSpPr txBox="1"/>
          <p:nvPr/>
        </p:nvSpPr>
        <p:spPr>
          <a:xfrm>
            <a:off x="520300" y="1528004"/>
            <a:ext cx="5536138" cy="402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de-DE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 </a:t>
            </a:r>
            <a:r>
              <a:rPr kumimoji="0" lang="de-DE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int    </a:t>
            </a:r>
            <a:r>
              <a:rPr kumimoji="0" lang="de-DE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{ T.type := int ; T.width := 4 }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3333FF"/>
              </a:solidFill>
              <a:effectLst/>
              <a:uLnTx/>
              <a:uFillTx/>
              <a:latin typeface="微软雅黑"/>
              <a:ea typeface="微软雅黑"/>
              <a:cs typeface="+mn-cs"/>
              <a:sym typeface="Symbol" pitchFamily="18" charset="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833745" y="5315338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3575692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3718065" y="5315338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4634467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5003430" y="5315338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4308884" y="595313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5074915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6107200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6334792" y="595313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6820787" y="6401656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5212846" y="595313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6929352" y="5953136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7006679" y="6230135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6056438" y="5355995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4594634" y="5632994"/>
            <a:ext cx="1539131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5652498" y="5632994"/>
            <a:ext cx="4812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>
            <a:off x="6133765" y="5632994"/>
            <a:ext cx="44622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6133765" y="5632994"/>
            <a:ext cx="3403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6133765" y="5632994"/>
            <a:ext cx="87291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4117009" y="456656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3119495" y="4843563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3646879" y="4843563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4157717" y="4843563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4194336" y="4843563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4194336" y="4843563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4194336" y="4843563"/>
            <a:ext cx="1939429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8952087" y="447843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8799185" y="526786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6" idx="0"/>
          </p:cNvCxnSpPr>
          <p:nvPr/>
        </p:nvCxnSpPr>
        <p:spPr>
          <a:xfrm flipH="1">
            <a:off x="9029414" y="4755429"/>
            <a:ext cx="1" cy="5124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7404220" y="35866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4194336" y="3863599"/>
            <a:ext cx="3294945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7489281" y="3863599"/>
            <a:ext cx="1540134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643750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64375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5315339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64375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643751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920750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863599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863599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863599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863599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5146102" y="5632994"/>
            <a:ext cx="98766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35866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4364934" y="257822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855220"/>
            <a:ext cx="407234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855220"/>
            <a:ext cx="20651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7489281" y="3863599"/>
            <a:ext cx="2456082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9888370" y="4472674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10992623" y="448611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024766" y="527849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11077684" y="476311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7489281" y="3863599"/>
            <a:ext cx="358840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 flipH="1">
            <a:off x="3798464" y="2855220"/>
            <a:ext cx="651531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4449995" y="2855220"/>
            <a:ext cx="30392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>
            <a:extLst>
              <a:ext uri="{FF2B5EF4-FFF2-40B4-BE49-F238E27FC236}">
                <a16:creationId xmlns:a16="http://schemas.microsoft.com/office/drawing/2014/main" id="{58BBC60E-B256-A31C-ED0F-EF95D7CD1A95}"/>
              </a:ext>
            </a:extLst>
          </p:cNvPr>
          <p:cNvSpPr txBox="1"/>
          <p:nvPr/>
        </p:nvSpPr>
        <p:spPr>
          <a:xfrm>
            <a:off x="3564971" y="2638913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</p:txBody>
      </p:sp>
      <p:graphicFrame>
        <p:nvGraphicFramePr>
          <p:cNvPr id="157" name="表格 6">
            <a:extLst>
              <a:ext uri="{FF2B5EF4-FFF2-40B4-BE49-F238E27FC236}">
                <a16:creationId xmlns:a16="http://schemas.microsoft.com/office/drawing/2014/main" id="{D6DC4820-FCC7-C0A1-4B1E-8C51D1DE7A32}"/>
              </a:ext>
            </a:extLst>
          </p:cNvPr>
          <p:cNvGraphicFramePr>
            <a:graphicFrameLocks noGrp="1"/>
          </p:cNvGraphicFramePr>
          <p:nvPr/>
        </p:nvGraphicFramePr>
        <p:xfrm>
          <a:off x="8549812" y="1474926"/>
          <a:ext cx="3414134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88062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1674563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858944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offset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0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b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c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</a:tbl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7A0619CE-8634-50BF-7738-3F99E509D488}"/>
              </a:ext>
            </a:extLst>
          </p:cNvPr>
          <p:cNvSpPr/>
          <p:nvPr/>
        </p:nvSpPr>
        <p:spPr>
          <a:xfrm>
            <a:off x="8799185" y="1914617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489C0D6-1D92-3FA2-AF2B-09040F99343F}"/>
              </a:ext>
            </a:extLst>
          </p:cNvPr>
          <p:cNvSpPr/>
          <p:nvPr/>
        </p:nvSpPr>
        <p:spPr>
          <a:xfrm>
            <a:off x="10022394" y="191060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869A6C5-0CEF-CB31-F8F5-295C5FD31614}"/>
              </a:ext>
            </a:extLst>
          </p:cNvPr>
          <p:cNvSpPr/>
          <p:nvPr/>
        </p:nvSpPr>
        <p:spPr>
          <a:xfrm>
            <a:off x="11377951" y="191862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B03A8AF-F0BA-C3BD-91EB-1CD2C8E9CCEB}"/>
              </a:ext>
            </a:extLst>
          </p:cNvPr>
          <p:cNvSpPr/>
          <p:nvPr/>
        </p:nvSpPr>
        <p:spPr>
          <a:xfrm>
            <a:off x="8751055" y="266057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81D26A6-10AF-E79E-B384-B18681E01CEA}"/>
              </a:ext>
            </a:extLst>
          </p:cNvPr>
          <p:cNvSpPr/>
          <p:nvPr/>
        </p:nvSpPr>
        <p:spPr>
          <a:xfrm>
            <a:off x="9505035" y="2644531"/>
            <a:ext cx="1487588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E13A917-9A3D-BAA7-4BA6-4A80820611B0}"/>
              </a:ext>
            </a:extLst>
          </p:cNvPr>
          <p:cNvSpPr/>
          <p:nvPr/>
        </p:nvSpPr>
        <p:spPr>
          <a:xfrm>
            <a:off x="11271035" y="2643937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8CA4D8A-9526-7674-47B5-630390CC950B}"/>
              </a:ext>
            </a:extLst>
          </p:cNvPr>
          <p:cNvSpPr/>
          <p:nvPr/>
        </p:nvSpPr>
        <p:spPr>
          <a:xfrm>
            <a:off x="8751055" y="2291023"/>
            <a:ext cx="443581" cy="2418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0F58015-9AF2-B5F2-4734-DF3FD559148B}"/>
              </a:ext>
            </a:extLst>
          </p:cNvPr>
          <p:cNvSpPr/>
          <p:nvPr/>
        </p:nvSpPr>
        <p:spPr>
          <a:xfrm>
            <a:off x="10046452" y="2274981"/>
            <a:ext cx="443581" cy="2418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180FA24-2490-DC2F-BB67-F532CFC4A794}"/>
              </a:ext>
            </a:extLst>
          </p:cNvPr>
          <p:cNvSpPr/>
          <p:nvPr/>
        </p:nvSpPr>
        <p:spPr>
          <a:xfrm>
            <a:off x="11317786" y="2283002"/>
            <a:ext cx="443581" cy="2418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694C94-7BCE-9FFD-AD4B-F1B57A0ACADA}"/>
              </a:ext>
            </a:extLst>
          </p:cNvPr>
          <p:cNvSpPr txBox="1"/>
          <p:nvPr/>
        </p:nvSpPr>
        <p:spPr>
          <a:xfrm>
            <a:off x="473146" y="3614138"/>
            <a:ext cx="877825" cy="3670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0213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311363" cy="612450"/>
          </a:xfrm>
        </p:spPr>
        <p:txBody>
          <a:bodyPr/>
          <a:lstStyle/>
          <a:p>
            <a:r>
              <a:rPr lang="zh-CN" altLang="en-US" sz="2400" b="0" dirty="0"/>
              <a:t>说明语句的翻译举例：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c;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5DA8EF-59C0-07B0-8DE7-8AAE7AB3511B}"/>
              </a:ext>
            </a:extLst>
          </p:cNvPr>
          <p:cNvSpPr txBox="1"/>
          <p:nvPr/>
        </p:nvSpPr>
        <p:spPr>
          <a:xfrm>
            <a:off x="520300" y="1528004"/>
            <a:ext cx="7751100" cy="833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V  T  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{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L.type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T.type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;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L.offset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V.offset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; 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L.width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; } </a:t>
            </a: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L ;</a:t>
            </a:r>
          </a:p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          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{ V</a:t>
            </a:r>
            <a:r>
              <a:rPr lang="en-US" altLang="zh-CN" sz="1200" baseline="-25000" dirty="0">
                <a:solidFill>
                  <a:srgbClr val="0E7C7E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.offset :=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V.offset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 +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 *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; }    </a:t>
            </a: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V</a:t>
            </a:r>
            <a:r>
              <a:rPr lang="en-US" altLang="zh-CN" sz="1200" baseline="-25000" dirty="0">
                <a:solidFill>
                  <a:prstClr val="black"/>
                </a:solidFill>
                <a:sym typeface="Symbol" pitchFamily="18" charset="2"/>
              </a:rPr>
              <a:t>1</a:t>
            </a:r>
            <a:endParaRPr lang="en-US" altLang="zh-CN" sz="1200" dirty="0">
              <a:solidFill>
                <a:prstClr val="black"/>
              </a:solidFill>
              <a:sym typeface="Symbol" pitchFamily="18" charset="2"/>
            </a:endParaRPr>
          </a:p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       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{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V.type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:= make_product_3 (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T.type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,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, V</a:t>
            </a:r>
            <a:r>
              <a:rPr lang="en-US" altLang="zh-CN" sz="1200" baseline="-25000" dirty="0">
                <a:solidFill>
                  <a:srgbClr val="0E7C7E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.type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);       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V.width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:= V</a:t>
            </a:r>
            <a:r>
              <a:rPr lang="en-US" altLang="zh-CN" sz="1200" baseline="-25000" dirty="0">
                <a:solidFill>
                  <a:srgbClr val="3333FF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.width +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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}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833745" y="5315338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3575692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3718065" y="5315338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4634467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5003430" y="5315338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4308884" y="595313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5074915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6107200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6334792" y="595313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6820787" y="6401656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5212846" y="595313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6929352" y="5953136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7006679" y="6230135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6056438" y="5355995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4594634" y="5632994"/>
            <a:ext cx="1539131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5652498" y="5632994"/>
            <a:ext cx="4812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>
            <a:off x="6133765" y="5632994"/>
            <a:ext cx="44622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6133765" y="5632994"/>
            <a:ext cx="3403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6133765" y="5632994"/>
            <a:ext cx="87291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4117009" y="456656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3119495" y="4843563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3646879" y="4843563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4157717" y="4843563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4194336" y="4843563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4194336" y="4843563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4194336" y="4843563"/>
            <a:ext cx="1939429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8952087" y="447843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8799185" y="526786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6" idx="0"/>
          </p:cNvCxnSpPr>
          <p:nvPr/>
        </p:nvCxnSpPr>
        <p:spPr>
          <a:xfrm flipH="1">
            <a:off x="9029414" y="4755429"/>
            <a:ext cx="1" cy="5124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7404220" y="35866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4194336" y="3863599"/>
            <a:ext cx="3294945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7489281" y="3863599"/>
            <a:ext cx="1540134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643750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64375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5315339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64375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643751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920750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863599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863599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863599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863599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5146102" y="5632994"/>
            <a:ext cx="98766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35866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4364934" y="257822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855220"/>
            <a:ext cx="407234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855220"/>
            <a:ext cx="20651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7489281" y="3863599"/>
            <a:ext cx="2456082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9888370" y="4472674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10992623" y="448611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024766" y="527849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11077684" y="476311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7489281" y="3863599"/>
            <a:ext cx="358840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 flipH="1">
            <a:off x="3798464" y="2855220"/>
            <a:ext cx="651531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4449995" y="2855220"/>
            <a:ext cx="30392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>
            <a:extLst>
              <a:ext uri="{FF2B5EF4-FFF2-40B4-BE49-F238E27FC236}">
                <a16:creationId xmlns:a16="http://schemas.microsoft.com/office/drawing/2014/main" id="{58BBC60E-B256-A31C-ED0F-EF95D7CD1A95}"/>
              </a:ext>
            </a:extLst>
          </p:cNvPr>
          <p:cNvSpPr txBox="1"/>
          <p:nvPr/>
        </p:nvSpPr>
        <p:spPr>
          <a:xfrm>
            <a:off x="3564971" y="2638913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</p:txBody>
      </p:sp>
      <p:graphicFrame>
        <p:nvGraphicFramePr>
          <p:cNvPr id="157" name="表格 6">
            <a:extLst>
              <a:ext uri="{FF2B5EF4-FFF2-40B4-BE49-F238E27FC236}">
                <a16:creationId xmlns:a16="http://schemas.microsoft.com/office/drawing/2014/main" id="{D6DC4820-FCC7-C0A1-4B1E-8C51D1DE7A32}"/>
              </a:ext>
            </a:extLst>
          </p:cNvPr>
          <p:cNvGraphicFramePr>
            <a:graphicFrameLocks noGrp="1"/>
          </p:cNvGraphicFramePr>
          <p:nvPr/>
        </p:nvGraphicFramePr>
        <p:xfrm>
          <a:off x="8549812" y="1474926"/>
          <a:ext cx="3414134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88062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1674563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858944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offset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0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b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c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</a:tbl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7A0619CE-8634-50BF-7738-3F99E509D488}"/>
              </a:ext>
            </a:extLst>
          </p:cNvPr>
          <p:cNvSpPr/>
          <p:nvPr/>
        </p:nvSpPr>
        <p:spPr>
          <a:xfrm>
            <a:off x="8799185" y="1914617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489C0D6-1D92-3FA2-AF2B-09040F99343F}"/>
              </a:ext>
            </a:extLst>
          </p:cNvPr>
          <p:cNvSpPr/>
          <p:nvPr/>
        </p:nvSpPr>
        <p:spPr>
          <a:xfrm>
            <a:off x="10022394" y="191060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869A6C5-0CEF-CB31-F8F5-295C5FD31614}"/>
              </a:ext>
            </a:extLst>
          </p:cNvPr>
          <p:cNvSpPr/>
          <p:nvPr/>
        </p:nvSpPr>
        <p:spPr>
          <a:xfrm>
            <a:off x="11377951" y="191862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B03A8AF-F0BA-C3BD-91EB-1CD2C8E9CCEB}"/>
              </a:ext>
            </a:extLst>
          </p:cNvPr>
          <p:cNvSpPr/>
          <p:nvPr/>
        </p:nvSpPr>
        <p:spPr>
          <a:xfrm>
            <a:off x="8751055" y="266057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81D26A6-10AF-E79E-B384-B18681E01CEA}"/>
              </a:ext>
            </a:extLst>
          </p:cNvPr>
          <p:cNvSpPr/>
          <p:nvPr/>
        </p:nvSpPr>
        <p:spPr>
          <a:xfrm>
            <a:off x="9505035" y="2644531"/>
            <a:ext cx="1487588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E13A917-9A3D-BAA7-4BA6-4A80820611B0}"/>
              </a:ext>
            </a:extLst>
          </p:cNvPr>
          <p:cNvSpPr/>
          <p:nvPr/>
        </p:nvSpPr>
        <p:spPr>
          <a:xfrm>
            <a:off x="11271035" y="2643937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8CA4D8A-9526-7674-47B5-630390CC950B}"/>
              </a:ext>
            </a:extLst>
          </p:cNvPr>
          <p:cNvSpPr/>
          <p:nvPr/>
        </p:nvSpPr>
        <p:spPr>
          <a:xfrm>
            <a:off x="8751055" y="2291023"/>
            <a:ext cx="443581" cy="2418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0F58015-9AF2-B5F2-4734-DF3FD559148B}"/>
              </a:ext>
            </a:extLst>
          </p:cNvPr>
          <p:cNvSpPr/>
          <p:nvPr/>
        </p:nvSpPr>
        <p:spPr>
          <a:xfrm>
            <a:off x="10046452" y="2274981"/>
            <a:ext cx="443581" cy="2418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180FA24-2490-DC2F-BB67-F532CFC4A794}"/>
              </a:ext>
            </a:extLst>
          </p:cNvPr>
          <p:cNvSpPr/>
          <p:nvPr/>
        </p:nvSpPr>
        <p:spPr>
          <a:xfrm>
            <a:off x="11317786" y="2283002"/>
            <a:ext cx="443581" cy="2418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694C94-7BCE-9FFD-AD4B-F1B57A0ACADA}"/>
              </a:ext>
            </a:extLst>
          </p:cNvPr>
          <p:cNvSpPr txBox="1"/>
          <p:nvPr/>
        </p:nvSpPr>
        <p:spPr>
          <a:xfrm>
            <a:off x="473146" y="3614138"/>
            <a:ext cx="877825" cy="3670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84C873A-F7F0-29EB-83EB-EAE961429B6F}"/>
              </a:ext>
            </a:extLst>
          </p:cNvPr>
          <p:cNvSpPr txBox="1"/>
          <p:nvPr/>
        </p:nvSpPr>
        <p:spPr>
          <a:xfrm>
            <a:off x="1545613" y="3419519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318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311363" cy="612450"/>
          </a:xfrm>
        </p:spPr>
        <p:txBody>
          <a:bodyPr/>
          <a:lstStyle/>
          <a:p>
            <a:r>
              <a:rPr lang="zh-CN" altLang="en-US" sz="2400" b="0" dirty="0"/>
              <a:t>说明语句的翻译举例：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c;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5DA8EF-59C0-07B0-8DE7-8AAE7AB3511B}"/>
              </a:ext>
            </a:extLst>
          </p:cNvPr>
          <p:cNvSpPr txBox="1"/>
          <p:nvPr/>
        </p:nvSpPr>
        <p:spPr>
          <a:xfrm>
            <a:off x="520300" y="1528004"/>
            <a:ext cx="7751100" cy="833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000"/>
              </a:lnSpc>
            </a:pPr>
            <a:r>
              <a:rPr lang="fr-FR" altLang="zh-CN" sz="1200" dirty="0">
                <a:latin typeface="+mn-ea"/>
                <a:sym typeface="Symbol" pitchFamily="18" charset="2"/>
              </a:rPr>
              <a:t>L </a:t>
            </a:r>
            <a:r>
              <a:rPr lang="en-US" altLang="zh-CN" sz="1200" dirty="0">
                <a:latin typeface="+mn-ea"/>
                <a:sym typeface="Symbol" pitchFamily="18" charset="2"/>
              </a:rPr>
              <a:t> 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L</a:t>
            </a:r>
            <a:r>
              <a:rPr lang="fr-FR" altLang="zh-CN" sz="12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 type := L. type ; L</a:t>
            </a:r>
            <a:r>
              <a:rPr lang="fr-FR" altLang="zh-CN" sz="12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 offset := L. offset ;  L</a:t>
            </a:r>
            <a:r>
              <a:rPr lang="fr-FR" altLang="zh-CN" sz="12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 width := L. width ; }</a:t>
            </a:r>
            <a:r>
              <a:rPr lang="fr-FR" altLang="zh-CN" sz="1200" dirty="0">
                <a:latin typeface="+mn-ea"/>
                <a:sym typeface="Symbol" pitchFamily="18" charset="2"/>
              </a:rPr>
              <a:t> L</a:t>
            </a:r>
            <a:r>
              <a:rPr lang="fr-FR" altLang="zh-CN" sz="1200" baseline="-25000" dirty="0">
                <a:latin typeface="+mn-ea"/>
                <a:sym typeface="Symbol" pitchFamily="18" charset="2"/>
              </a:rPr>
              <a:t>1</a:t>
            </a:r>
            <a:r>
              <a:rPr lang="fr-FR" altLang="zh-CN" sz="1200" dirty="0">
                <a:latin typeface="+mn-ea"/>
                <a:sym typeface="Symbol" pitchFamily="18" charset="2"/>
              </a:rPr>
              <a:t> , </a:t>
            </a:r>
            <a:r>
              <a:rPr lang="fr-FR" altLang="zh-CN" sz="1200" u="sng" dirty="0">
                <a:latin typeface="+mn-ea"/>
                <a:sym typeface="Symbol" pitchFamily="18" charset="2"/>
              </a:rPr>
              <a:t>id</a:t>
            </a:r>
            <a:r>
              <a:rPr lang="fr-FR" altLang="zh-CN" sz="1200" dirty="0">
                <a:latin typeface="+mn-ea"/>
                <a:sym typeface="Symbol" pitchFamily="18" charset="2"/>
              </a:rPr>
              <a:t>     </a:t>
            </a:r>
          </a:p>
          <a:p>
            <a:pPr>
              <a:lnSpc>
                <a:spcPts val="2000"/>
              </a:lnSpc>
            </a:pPr>
            <a:r>
              <a:rPr lang="fr-FR" altLang="zh-CN" sz="1200" dirty="0">
                <a:latin typeface="+mn-ea"/>
                <a:sym typeface="Symbol" pitchFamily="18" charset="2"/>
              </a:rPr>
              <a:t>      </a:t>
            </a:r>
            <a:r>
              <a:rPr lang="fr-FR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enter (</a:t>
            </a:r>
            <a:r>
              <a:rPr lang="fr-FR" altLang="zh-CN" sz="1200" u="sng" dirty="0">
                <a:solidFill>
                  <a:srgbClr val="3333FF"/>
                </a:solidFill>
                <a:latin typeface="+mn-ea"/>
                <a:sym typeface="Symbol" pitchFamily="18" charset="2"/>
              </a:rPr>
              <a:t>id</a:t>
            </a:r>
            <a:r>
              <a:rPr lang="fr-FR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.name, L. type, L. offset + L</a:t>
            </a:r>
            <a:r>
              <a:rPr lang="fr-FR" altLang="zh-CN" sz="1200" baseline="-25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.num 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 </a:t>
            </a:r>
            <a:r>
              <a:rPr lang="fr-FR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L. width) ;  L.num := L</a:t>
            </a:r>
            <a:r>
              <a:rPr lang="fr-FR" altLang="zh-CN" sz="1200" baseline="-25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.num +1 }</a:t>
            </a:r>
            <a:endParaRPr lang="en-US" altLang="zh-CN" sz="1200" dirty="0">
              <a:solidFill>
                <a:srgbClr val="3333FF"/>
              </a:solidFill>
              <a:latin typeface="+mn-ea"/>
              <a:sym typeface="Symbol" pitchFamily="18" charset="2"/>
            </a:endParaRPr>
          </a:p>
          <a:p>
            <a:pPr>
              <a:lnSpc>
                <a:spcPts val="2000"/>
              </a:lnSpc>
            </a:pPr>
            <a:r>
              <a:rPr lang="en-US" altLang="zh-CN" sz="1200" dirty="0">
                <a:latin typeface="+mn-ea"/>
                <a:sym typeface="Symbol" pitchFamily="18" charset="2"/>
              </a:rPr>
              <a:t>L  </a:t>
            </a:r>
            <a:r>
              <a:rPr lang="en-US" altLang="zh-CN" sz="12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1200" dirty="0">
                <a:latin typeface="+mn-ea"/>
                <a:sym typeface="Symbol" pitchFamily="18" charset="2"/>
              </a:rPr>
              <a:t>  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enter (</a:t>
            </a:r>
            <a:r>
              <a:rPr lang="en-US" altLang="zh-CN" sz="1200" u="sng" dirty="0">
                <a:solidFill>
                  <a:srgbClr val="3333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.name, L. type, L. offset) ; </a:t>
            </a:r>
            <a:r>
              <a:rPr lang="en-US" altLang="zh-CN" sz="12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1}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833745" y="5315338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3575692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3718065" y="5315338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4634467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5003430" y="5315338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4308884" y="595313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5074915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6107200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6334792" y="595313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6820787" y="6401656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5212846" y="595313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6929352" y="5953136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7006679" y="6230135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6056438" y="5355995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4594634" y="5632994"/>
            <a:ext cx="1539131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5652498" y="5632994"/>
            <a:ext cx="4812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>
            <a:off x="6133765" y="5632994"/>
            <a:ext cx="44622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6133765" y="5632994"/>
            <a:ext cx="3403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6133765" y="5632994"/>
            <a:ext cx="87291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4117009" y="456656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3119495" y="4843563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3646879" y="4843563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4157717" y="4843563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4194336" y="4843563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4194336" y="4843563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4194336" y="4843563"/>
            <a:ext cx="1939429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8952087" y="447843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8799185" y="526786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6" idx="0"/>
          </p:cNvCxnSpPr>
          <p:nvPr/>
        </p:nvCxnSpPr>
        <p:spPr>
          <a:xfrm flipH="1">
            <a:off x="9029414" y="4755429"/>
            <a:ext cx="1" cy="5124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7404220" y="35866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4194336" y="3863599"/>
            <a:ext cx="3294945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7489281" y="3863599"/>
            <a:ext cx="1540134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643750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64375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5315339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64375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643751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920750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863599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863599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863599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863599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5146102" y="5632994"/>
            <a:ext cx="98766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35866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4364934" y="257822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855220"/>
            <a:ext cx="407234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855220"/>
            <a:ext cx="20651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7489281" y="3863599"/>
            <a:ext cx="2456082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9888370" y="4472674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10992623" y="448611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024766" y="527849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11077684" y="476311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7489281" y="3863599"/>
            <a:ext cx="358840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 flipH="1">
            <a:off x="3798464" y="2855220"/>
            <a:ext cx="651531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4449995" y="2855220"/>
            <a:ext cx="30392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>
            <a:extLst>
              <a:ext uri="{FF2B5EF4-FFF2-40B4-BE49-F238E27FC236}">
                <a16:creationId xmlns:a16="http://schemas.microsoft.com/office/drawing/2014/main" id="{58BBC60E-B256-A31C-ED0F-EF95D7CD1A95}"/>
              </a:ext>
            </a:extLst>
          </p:cNvPr>
          <p:cNvSpPr txBox="1"/>
          <p:nvPr/>
        </p:nvSpPr>
        <p:spPr>
          <a:xfrm>
            <a:off x="3564971" y="2638913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</p:txBody>
      </p:sp>
      <p:graphicFrame>
        <p:nvGraphicFramePr>
          <p:cNvPr id="157" name="表格 6">
            <a:extLst>
              <a:ext uri="{FF2B5EF4-FFF2-40B4-BE49-F238E27FC236}">
                <a16:creationId xmlns:a16="http://schemas.microsoft.com/office/drawing/2014/main" id="{D6DC4820-FCC7-C0A1-4B1E-8C51D1DE7A32}"/>
              </a:ext>
            </a:extLst>
          </p:cNvPr>
          <p:cNvGraphicFramePr>
            <a:graphicFrameLocks noGrp="1"/>
          </p:cNvGraphicFramePr>
          <p:nvPr/>
        </p:nvGraphicFramePr>
        <p:xfrm>
          <a:off x="8549812" y="1474926"/>
          <a:ext cx="3414134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88062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1674563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858944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offset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0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b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c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</a:tbl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7A0619CE-8634-50BF-7738-3F99E509D488}"/>
              </a:ext>
            </a:extLst>
          </p:cNvPr>
          <p:cNvSpPr/>
          <p:nvPr/>
        </p:nvSpPr>
        <p:spPr>
          <a:xfrm>
            <a:off x="8799185" y="1914617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489C0D6-1D92-3FA2-AF2B-09040F99343F}"/>
              </a:ext>
            </a:extLst>
          </p:cNvPr>
          <p:cNvSpPr/>
          <p:nvPr/>
        </p:nvSpPr>
        <p:spPr>
          <a:xfrm>
            <a:off x="10022394" y="191060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869A6C5-0CEF-CB31-F8F5-295C5FD31614}"/>
              </a:ext>
            </a:extLst>
          </p:cNvPr>
          <p:cNvSpPr/>
          <p:nvPr/>
        </p:nvSpPr>
        <p:spPr>
          <a:xfrm>
            <a:off x="11377951" y="191862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FB03A8AF-F0BA-C3BD-91EB-1CD2C8E9CCEB}"/>
              </a:ext>
            </a:extLst>
          </p:cNvPr>
          <p:cNvSpPr/>
          <p:nvPr/>
        </p:nvSpPr>
        <p:spPr>
          <a:xfrm>
            <a:off x="8751055" y="266057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81D26A6-10AF-E79E-B384-B18681E01CEA}"/>
              </a:ext>
            </a:extLst>
          </p:cNvPr>
          <p:cNvSpPr/>
          <p:nvPr/>
        </p:nvSpPr>
        <p:spPr>
          <a:xfrm>
            <a:off x="9505035" y="2644531"/>
            <a:ext cx="1487588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E13A917-9A3D-BAA7-4BA6-4A80820611B0}"/>
              </a:ext>
            </a:extLst>
          </p:cNvPr>
          <p:cNvSpPr/>
          <p:nvPr/>
        </p:nvSpPr>
        <p:spPr>
          <a:xfrm>
            <a:off x="11271035" y="2643937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E8CA4D8A-9526-7674-47B5-630390CC950B}"/>
              </a:ext>
            </a:extLst>
          </p:cNvPr>
          <p:cNvSpPr/>
          <p:nvPr/>
        </p:nvSpPr>
        <p:spPr>
          <a:xfrm>
            <a:off x="8751055" y="2291023"/>
            <a:ext cx="443581" cy="2418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0F58015-9AF2-B5F2-4734-DF3FD559148B}"/>
              </a:ext>
            </a:extLst>
          </p:cNvPr>
          <p:cNvSpPr/>
          <p:nvPr/>
        </p:nvSpPr>
        <p:spPr>
          <a:xfrm>
            <a:off x="10046452" y="2274981"/>
            <a:ext cx="443581" cy="2418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F180FA24-2490-DC2F-BB67-F532CFC4A794}"/>
              </a:ext>
            </a:extLst>
          </p:cNvPr>
          <p:cNvSpPr/>
          <p:nvPr/>
        </p:nvSpPr>
        <p:spPr>
          <a:xfrm>
            <a:off x="11317786" y="2283002"/>
            <a:ext cx="443581" cy="24182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694C94-7BCE-9FFD-AD4B-F1B57A0ACADA}"/>
              </a:ext>
            </a:extLst>
          </p:cNvPr>
          <p:cNvSpPr txBox="1"/>
          <p:nvPr/>
        </p:nvSpPr>
        <p:spPr>
          <a:xfrm>
            <a:off x="473146" y="3614138"/>
            <a:ext cx="877825" cy="3670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EC0A23-A1E8-AD9B-FD5A-B1345F2C847D}"/>
              </a:ext>
            </a:extLst>
          </p:cNvPr>
          <p:cNvSpPr txBox="1"/>
          <p:nvPr/>
        </p:nvSpPr>
        <p:spPr>
          <a:xfrm>
            <a:off x="1545613" y="3419519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D409B01-945A-6D1C-99D3-5236EA31F12D}"/>
              </a:ext>
            </a:extLst>
          </p:cNvPr>
          <p:cNvSpPr txBox="1"/>
          <p:nvPr/>
        </p:nvSpPr>
        <p:spPr>
          <a:xfrm>
            <a:off x="1592833" y="4666219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58870F1-91AA-BDAE-D125-D2704375F603}"/>
              </a:ext>
            </a:extLst>
          </p:cNvPr>
          <p:cNvSpPr txBox="1"/>
          <p:nvPr/>
        </p:nvSpPr>
        <p:spPr>
          <a:xfrm>
            <a:off x="2529306" y="3587741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3563C2D-A051-F0B2-8CC6-9C91D1E273A3}"/>
              </a:ext>
            </a:extLst>
          </p:cNvPr>
          <p:cNvSpPr txBox="1"/>
          <p:nvPr/>
        </p:nvSpPr>
        <p:spPr>
          <a:xfrm>
            <a:off x="656843" y="4529253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87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1" grpId="0" animBg="1"/>
      <p:bldP spid="23" grpId="0" animBg="1"/>
      <p:bldP spid="30" grpId="0" animBg="1"/>
      <p:bldP spid="31" grpId="0" animBg="1"/>
      <p:bldP spid="33" grpId="0" animBg="1"/>
      <p:bldP spid="20" grpId="0"/>
      <p:bldP spid="34" grpId="0"/>
      <p:bldP spid="3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77B6173-88B5-628F-C4DC-1FB98CB94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常见的中间表示的形式</a:t>
            </a:r>
            <a:endParaRPr lang="en-US" altLang="zh-CN" dirty="0"/>
          </a:p>
          <a:p>
            <a:pPr lvl="1"/>
            <a:r>
              <a:rPr lang="fr-FR" altLang="zh-CN" dirty="0">
                <a:solidFill>
                  <a:schemeClr val="tx1"/>
                </a:solidFill>
              </a:rPr>
              <a:t>TAC</a:t>
            </a:r>
            <a:r>
              <a:rPr lang="zh-CN" altLang="fr-FR" dirty="0">
                <a:solidFill>
                  <a:schemeClr val="tx1"/>
                </a:solidFill>
              </a:rPr>
              <a:t>（</a:t>
            </a:r>
            <a:r>
              <a:rPr lang="fr-FR" altLang="zh-CN" dirty="0">
                <a:solidFill>
                  <a:schemeClr val="tx1"/>
                </a:solidFill>
              </a:rPr>
              <a:t>Three-Address Code,</a:t>
            </a:r>
            <a:r>
              <a:rPr lang="zh-CN" altLang="en-US" dirty="0">
                <a:solidFill>
                  <a:schemeClr val="tx1"/>
                </a:solidFill>
              </a:rPr>
              <a:t>三地址码，四元式）</a:t>
            </a:r>
          </a:p>
          <a:p>
            <a:pPr lvl="1"/>
            <a:r>
              <a:rPr lang="fr-FR" altLang="zh-CN" dirty="0">
                <a:solidFill>
                  <a:schemeClr val="tx1"/>
                </a:solidFill>
              </a:rPr>
              <a:t>AST</a:t>
            </a:r>
            <a:r>
              <a:rPr lang="zh-CN" altLang="fr-FR" dirty="0">
                <a:solidFill>
                  <a:schemeClr val="tx1"/>
                </a:solidFill>
              </a:rPr>
              <a:t>（</a:t>
            </a:r>
            <a:r>
              <a:rPr lang="fr-FR" altLang="zh-CN" dirty="0">
                <a:solidFill>
                  <a:schemeClr val="tx1"/>
                </a:solidFill>
              </a:rPr>
              <a:t>Abstract Syntax Tree</a:t>
            </a:r>
            <a:r>
              <a:rPr lang="zh-CN" altLang="fr-FR" dirty="0">
                <a:solidFill>
                  <a:schemeClr val="tx1"/>
                </a:solidFill>
              </a:rPr>
              <a:t>，</a:t>
            </a:r>
            <a:r>
              <a:rPr lang="zh-CN" altLang="en-US" dirty="0">
                <a:solidFill>
                  <a:schemeClr val="tx1"/>
                </a:solidFill>
              </a:rPr>
              <a:t>抽象语法树）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fr-FR" altLang="zh-CN" dirty="0">
                <a:solidFill>
                  <a:schemeClr val="tx1"/>
                </a:solidFill>
              </a:rPr>
              <a:t>DAG(</a:t>
            </a:r>
            <a:r>
              <a:rPr lang="zh-CN" altLang="en-US" dirty="0">
                <a:solidFill>
                  <a:schemeClr val="tx1"/>
                </a:solidFill>
              </a:rPr>
              <a:t>有向无环图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</a:p>
          <a:p>
            <a:pPr lvl="1"/>
            <a:r>
              <a:rPr lang="fr-FR" altLang="zh-CN" dirty="0">
                <a:solidFill>
                  <a:schemeClr val="tx1"/>
                </a:solidFill>
              </a:rPr>
              <a:t>SSA</a:t>
            </a:r>
            <a:r>
              <a:rPr lang="zh-CN" altLang="fr-FR" dirty="0">
                <a:solidFill>
                  <a:schemeClr val="tx1"/>
                </a:solidFill>
              </a:rPr>
              <a:t>（</a:t>
            </a:r>
            <a:r>
              <a:rPr lang="fr-FR" altLang="zh-CN" dirty="0">
                <a:solidFill>
                  <a:schemeClr val="tx1"/>
                </a:solidFill>
              </a:rPr>
              <a:t>Static Single Assignment form</a:t>
            </a:r>
            <a:r>
              <a:rPr lang="zh-CN" altLang="fr-FR" dirty="0">
                <a:solidFill>
                  <a:schemeClr val="tx1"/>
                </a:solidFill>
              </a:rPr>
              <a:t>，</a:t>
            </a:r>
            <a:r>
              <a:rPr lang="zh-CN" altLang="en-US" dirty="0">
                <a:solidFill>
                  <a:schemeClr val="tx1"/>
                </a:solidFill>
              </a:rPr>
              <a:t>静态单赋值形式）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r>
              <a:rPr lang="en-US" altLang="zh-CN" dirty="0">
                <a:solidFill>
                  <a:schemeClr val="tx1"/>
                </a:solidFill>
              </a:rPr>
              <a:t>LLVM IR</a:t>
            </a:r>
            <a:endParaRPr lang="zh-CN" altLang="en-US" dirty="0">
              <a:solidFill>
                <a:schemeClr val="tx1"/>
              </a:solidFill>
            </a:endParaRPr>
          </a:p>
          <a:p>
            <a:pPr lvl="1"/>
            <a:r>
              <a:rPr lang="fr-FR" altLang="zh-CN" dirty="0">
                <a:solidFill>
                  <a:schemeClr val="tx1"/>
                </a:solidFill>
              </a:rPr>
              <a:t>P-code </a:t>
            </a:r>
            <a:r>
              <a:rPr lang="zh-CN" altLang="fr-FR" dirty="0">
                <a:solidFill>
                  <a:schemeClr val="tx1"/>
                </a:solidFill>
              </a:rPr>
              <a:t>（</a:t>
            </a:r>
            <a:r>
              <a:rPr lang="zh-CN" altLang="en-US" dirty="0">
                <a:solidFill>
                  <a:schemeClr val="tx1"/>
                </a:solidFill>
              </a:rPr>
              <a:t>特别用于 </a:t>
            </a:r>
            <a:r>
              <a:rPr lang="fr-FR" altLang="zh-CN" dirty="0">
                <a:solidFill>
                  <a:schemeClr val="tx1"/>
                </a:solidFill>
              </a:rPr>
              <a:t>Pasal </a:t>
            </a:r>
            <a:r>
              <a:rPr lang="zh-CN" altLang="en-US" dirty="0">
                <a:solidFill>
                  <a:schemeClr val="tx1"/>
                </a:solidFill>
              </a:rPr>
              <a:t>语言实现）</a:t>
            </a:r>
          </a:p>
          <a:p>
            <a:pPr lvl="1"/>
            <a:r>
              <a:rPr lang="fr-FR" altLang="zh-CN" dirty="0">
                <a:solidFill>
                  <a:schemeClr val="tx1"/>
                </a:solidFill>
              </a:rPr>
              <a:t>Bytecode</a:t>
            </a:r>
            <a:r>
              <a:rPr lang="zh-CN" altLang="fr-FR" dirty="0">
                <a:solidFill>
                  <a:schemeClr val="tx1"/>
                </a:solidFill>
              </a:rPr>
              <a:t>（</a:t>
            </a:r>
            <a:r>
              <a:rPr lang="fr-FR" altLang="zh-CN" dirty="0">
                <a:solidFill>
                  <a:schemeClr val="tx1"/>
                </a:solidFill>
              </a:rPr>
              <a:t>Java </a:t>
            </a:r>
            <a:r>
              <a:rPr lang="zh-CN" altLang="en-US" dirty="0">
                <a:solidFill>
                  <a:schemeClr val="tx1"/>
                </a:solidFill>
              </a:rPr>
              <a:t>编译器的输出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fr-FR" altLang="zh-CN" dirty="0">
                <a:solidFill>
                  <a:schemeClr val="tx1"/>
                </a:solidFill>
              </a:rPr>
              <a:t>Java </a:t>
            </a:r>
            <a:r>
              <a:rPr lang="zh-CN" altLang="en-US" dirty="0">
                <a:solidFill>
                  <a:schemeClr val="tx1"/>
                </a:solidFill>
              </a:rPr>
              <a:t>虚拟机的输入）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6B8E1DA-17D4-30FD-3F80-53E7CEEE4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31309319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311363" cy="612450"/>
          </a:xfrm>
        </p:spPr>
        <p:txBody>
          <a:bodyPr/>
          <a:lstStyle/>
          <a:p>
            <a:r>
              <a:rPr lang="zh-CN" altLang="en-US" sz="2400" b="0" dirty="0"/>
              <a:t>说明语句的翻译举例：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c;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5DA8EF-59C0-07B0-8DE7-8AAE7AB3511B}"/>
              </a:ext>
            </a:extLst>
          </p:cNvPr>
          <p:cNvSpPr txBox="1"/>
          <p:nvPr/>
        </p:nvSpPr>
        <p:spPr>
          <a:xfrm>
            <a:off x="520300" y="1528004"/>
            <a:ext cx="7751100" cy="1090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000"/>
              </a:lnSpc>
            </a:pPr>
            <a:r>
              <a:rPr lang="en-US" altLang="zh-CN" sz="1200" dirty="0">
                <a:latin typeface="+mn-ea"/>
                <a:sym typeface="Symbol" pitchFamily="18" charset="2"/>
              </a:rPr>
              <a:t>V  T  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12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L.type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T.type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; </a:t>
            </a:r>
            <a:r>
              <a:rPr lang="en-US" altLang="zh-CN" sz="12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L.offset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V.offset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;  </a:t>
            </a:r>
            <a:r>
              <a:rPr lang="en-US" altLang="zh-CN" sz="12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L.width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; } </a:t>
            </a:r>
            <a:r>
              <a:rPr lang="en-US" altLang="zh-CN" sz="1200" dirty="0">
                <a:latin typeface="+mn-ea"/>
                <a:sym typeface="Symbol" pitchFamily="18" charset="2"/>
              </a:rPr>
              <a:t>L ;</a:t>
            </a:r>
          </a:p>
          <a:p>
            <a:pPr>
              <a:lnSpc>
                <a:spcPts val="2000"/>
              </a:lnSpc>
            </a:pPr>
            <a:r>
              <a:rPr lang="en-US" altLang="zh-CN" sz="1200" dirty="0">
                <a:latin typeface="+mn-ea"/>
                <a:sym typeface="Symbol" pitchFamily="18" charset="2"/>
              </a:rPr>
              <a:t>          </a:t>
            </a:r>
            <a:r>
              <a:rPr lang="en-US" altLang="zh-CN" sz="1200" dirty="0">
                <a:solidFill>
                  <a:srgbClr val="0E7C7E"/>
                </a:solidFill>
                <a:latin typeface="+mn-ea"/>
                <a:sym typeface="Symbol" pitchFamily="18" charset="2"/>
              </a:rPr>
              <a:t>{ V</a:t>
            </a:r>
            <a:r>
              <a:rPr lang="en-US" altLang="zh-CN" sz="1200" baseline="-25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0E7C7E"/>
                </a:solidFill>
                <a:latin typeface="+mn-ea"/>
                <a:sym typeface="Symbol" pitchFamily="18" charset="2"/>
              </a:rPr>
              <a:t>.offset := </a:t>
            </a:r>
            <a:r>
              <a:rPr lang="en-US" altLang="zh-CN" sz="1200" dirty="0" err="1">
                <a:solidFill>
                  <a:srgbClr val="0E7C7E"/>
                </a:solidFill>
                <a:latin typeface="+mn-ea"/>
                <a:sym typeface="Symbol" pitchFamily="18" charset="2"/>
              </a:rPr>
              <a:t>V.offset</a:t>
            </a:r>
            <a:r>
              <a:rPr lang="en-US" altLang="zh-CN" sz="1200" dirty="0">
                <a:solidFill>
                  <a:srgbClr val="0E7C7E"/>
                </a:solidFill>
                <a:latin typeface="+mn-ea"/>
                <a:sym typeface="Symbol" pitchFamily="18" charset="2"/>
              </a:rPr>
              <a:t> + </a:t>
            </a:r>
            <a:r>
              <a:rPr lang="en-US" altLang="zh-CN" sz="1200" dirty="0" err="1">
                <a:solidFill>
                  <a:srgbClr val="0E7C7E"/>
                </a:solidFill>
                <a:latin typeface="+mn-ea"/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0E7C7E"/>
                </a:solidFill>
                <a:latin typeface="+mn-ea"/>
                <a:sym typeface="Symbol" pitchFamily="18" charset="2"/>
              </a:rPr>
              <a:t> * </a:t>
            </a:r>
            <a:r>
              <a:rPr lang="en-US" altLang="zh-CN" sz="1200" dirty="0" err="1">
                <a:solidFill>
                  <a:srgbClr val="0E7C7E"/>
                </a:solidFill>
                <a:latin typeface="+mn-ea"/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0E7C7E"/>
                </a:solidFill>
                <a:latin typeface="+mn-ea"/>
                <a:sym typeface="Symbol" pitchFamily="18" charset="2"/>
              </a:rPr>
              <a:t>; }    </a:t>
            </a:r>
            <a:r>
              <a:rPr lang="en-US" altLang="zh-CN" sz="1200" dirty="0">
                <a:latin typeface="+mn-ea"/>
                <a:sym typeface="Symbol" pitchFamily="18" charset="2"/>
              </a:rPr>
              <a:t>V</a:t>
            </a:r>
            <a:r>
              <a:rPr lang="en-US" altLang="zh-CN" sz="1200" baseline="-25000" dirty="0">
                <a:latin typeface="+mn-ea"/>
                <a:sym typeface="Symbol" pitchFamily="18" charset="2"/>
              </a:rPr>
              <a:t>1</a:t>
            </a:r>
            <a:endParaRPr lang="en-US" altLang="zh-CN" sz="1200" dirty="0">
              <a:latin typeface="+mn-ea"/>
              <a:sym typeface="Symbol" pitchFamily="18" charset="2"/>
            </a:endParaRPr>
          </a:p>
          <a:p>
            <a:pPr>
              <a:lnSpc>
                <a:spcPts val="2000"/>
              </a:lnSpc>
            </a:pPr>
            <a:r>
              <a:rPr lang="en-US" altLang="zh-CN" sz="1200" dirty="0">
                <a:latin typeface="+mn-ea"/>
                <a:sym typeface="Symbol" pitchFamily="18" charset="2"/>
              </a:rPr>
              <a:t>       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12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V.type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make_product_3 (</a:t>
            </a:r>
            <a:r>
              <a:rPr lang="en-US" altLang="zh-CN" sz="1200" dirty="0" err="1">
                <a:solidFill>
                  <a:srgbClr val="0E7C7E"/>
                </a:solidFill>
                <a:latin typeface="+mn-ea"/>
                <a:sym typeface="Symbol" pitchFamily="18" charset="2"/>
              </a:rPr>
              <a:t>T.type</a:t>
            </a:r>
            <a:r>
              <a:rPr lang="en-US" altLang="zh-CN" sz="1200" dirty="0">
                <a:solidFill>
                  <a:srgbClr val="0E7C7E"/>
                </a:solidFill>
                <a:latin typeface="+mn-ea"/>
                <a:sym typeface="Symbol" pitchFamily="18" charset="2"/>
              </a:rPr>
              <a:t>, </a:t>
            </a:r>
            <a:r>
              <a:rPr lang="en-US" altLang="zh-CN" sz="1200" dirty="0" err="1">
                <a:solidFill>
                  <a:srgbClr val="0E7C7E"/>
                </a:solidFill>
                <a:latin typeface="+mn-ea"/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0E7C7E"/>
                </a:solidFill>
                <a:latin typeface="+mn-ea"/>
                <a:sym typeface="Symbol" pitchFamily="18" charset="2"/>
              </a:rPr>
              <a:t>, V</a:t>
            </a:r>
            <a:r>
              <a:rPr lang="en-US" altLang="zh-CN" sz="1200" baseline="-25000" dirty="0">
                <a:solidFill>
                  <a:srgbClr val="0E7C7E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0E7C7E"/>
                </a:solidFill>
                <a:latin typeface="+mn-ea"/>
                <a:sym typeface="Symbol" pitchFamily="18" charset="2"/>
              </a:rPr>
              <a:t>.type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); </a:t>
            </a:r>
          </a:p>
          <a:p>
            <a:pPr>
              <a:lnSpc>
                <a:spcPts val="2000"/>
              </a:lnSpc>
            </a:pP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        </a:t>
            </a:r>
            <a:r>
              <a:rPr lang="en-US" altLang="zh-CN" sz="12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V.width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V</a:t>
            </a:r>
            <a:r>
              <a:rPr lang="en-US" altLang="zh-CN" sz="1200" baseline="-25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.width + </a:t>
            </a:r>
            <a:r>
              <a:rPr lang="en-US" altLang="zh-CN" sz="12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 </a:t>
            </a:r>
            <a:r>
              <a:rPr lang="en-US" altLang="zh-CN" sz="12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}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833745" y="5315338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3575692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3718065" y="5315338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4634467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5003430" y="5315338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4308884" y="595313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5074915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6107200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6334792" y="595313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6820787" y="6401656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5212846" y="595313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6929352" y="5953136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7006679" y="6230135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6056438" y="5355995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4594634" y="5632994"/>
            <a:ext cx="1539131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5652498" y="5632994"/>
            <a:ext cx="4812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>
            <a:off x="6133765" y="5632994"/>
            <a:ext cx="44622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6133765" y="5632994"/>
            <a:ext cx="3403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6133765" y="5632994"/>
            <a:ext cx="87291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4117009" y="456656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3119495" y="4843563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3646879" y="4843563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4157717" y="4843563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4194336" y="4843563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4194336" y="4843563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4194336" y="4843563"/>
            <a:ext cx="1939429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8952087" y="447843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8799185" y="526786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6" idx="0"/>
          </p:cNvCxnSpPr>
          <p:nvPr/>
        </p:nvCxnSpPr>
        <p:spPr>
          <a:xfrm flipH="1">
            <a:off x="9029414" y="4755429"/>
            <a:ext cx="1" cy="5124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7404220" y="35866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4194336" y="3863599"/>
            <a:ext cx="3294945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7489281" y="3863599"/>
            <a:ext cx="1540134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643750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64375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5315339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64375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643751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920750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863599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863599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863599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863599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5146102" y="5632994"/>
            <a:ext cx="98766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35866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4364934" y="257822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855220"/>
            <a:ext cx="407234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855220"/>
            <a:ext cx="20651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7489281" y="3863599"/>
            <a:ext cx="2456082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9888370" y="4472674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10992623" y="448611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024766" y="527849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11077684" y="476311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7489281" y="3863599"/>
            <a:ext cx="358840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 flipH="1">
            <a:off x="3798464" y="2855220"/>
            <a:ext cx="651531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4449995" y="2855220"/>
            <a:ext cx="30392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>
            <a:extLst>
              <a:ext uri="{FF2B5EF4-FFF2-40B4-BE49-F238E27FC236}">
                <a16:creationId xmlns:a16="http://schemas.microsoft.com/office/drawing/2014/main" id="{58BBC60E-B256-A31C-ED0F-EF95D7CD1A95}"/>
              </a:ext>
            </a:extLst>
          </p:cNvPr>
          <p:cNvSpPr txBox="1"/>
          <p:nvPr/>
        </p:nvSpPr>
        <p:spPr>
          <a:xfrm>
            <a:off x="3564971" y="2638913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</p:txBody>
      </p:sp>
      <p:graphicFrame>
        <p:nvGraphicFramePr>
          <p:cNvPr id="157" name="表格 6">
            <a:extLst>
              <a:ext uri="{FF2B5EF4-FFF2-40B4-BE49-F238E27FC236}">
                <a16:creationId xmlns:a16="http://schemas.microsoft.com/office/drawing/2014/main" id="{D6DC4820-FCC7-C0A1-4B1E-8C51D1DE7A32}"/>
              </a:ext>
            </a:extLst>
          </p:cNvPr>
          <p:cNvGraphicFramePr>
            <a:graphicFrameLocks noGrp="1"/>
          </p:cNvGraphicFramePr>
          <p:nvPr/>
        </p:nvGraphicFramePr>
        <p:xfrm>
          <a:off x="8549812" y="1474926"/>
          <a:ext cx="3414134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88062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1674563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858944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offset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0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b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c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</a:tbl>
          </a:graphicData>
        </a:graphic>
      </p:graphicFrame>
      <p:sp>
        <p:nvSpPr>
          <p:cNvPr id="24" name="矩形 23">
            <a:extLst>
              <a:ext uri="{FF2B5EF4-FFF2-40B4-BE49-F238E27FC236}">
                <a16:creationId xmlns:a16="http://schemas.microsoft.com/office/drawing/2014/main" id="{FB03A8AF-F0BA-C3BD-91EB-1CD2C8E9CCEB}"/>
              </a:ext>
            </a:extLst>
          </p:cNvPr>
          <p:cNvSpPr/>
          <p:nvPr/>
        </p:nvSpPr>
        <p:spPr>
          <a:xfrm>
            <a:off x="8751055" y="266057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81D26A6-10AF-E79E-B384-B18681E01CEA}"/>
              </a:ext>
            </a:extLst>
          </p:cNvPr>
          <p:cNvSpPr/>
          <p:nvPr/>
        </p:nvSpPr>
        <p:spPr>
          <a:xfrm>
            <a:off x="9505035" y="2644531"/>
            <a:ext cx="1487588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E13A917-9A3D-BAA7-4BA6-4A80820611B0}"/>
              </a:ext>
            </a:extLst>
          </p:cNvPr>
          <p:cNvSpPr/>
          <p:nvPr/>
        </p:nvSpPr>
        <p:spPr>
          <a:xfrm>
            <a:off x="11271035" y="2643937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694C94-7BCE-9FFD-AD4B-F1B57A0ACADA}"/>
              </a:ext>
            </a:extLst>
          </p:cNvPr>
          <p:cNvSpPr txBox="1"/>
          <p:nvPr/>
        </p:nvSpPr>
        <p:spPr>
          <a:xfrm>
            <a:off x="473146" y="3614138"/>
            <a:ext cx="877825" cy="3670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EC0A23-A1E8-AD9B-FD5A-B1345F2C847D}"/>
              </a:ext>
            </a:extLst>
          </p:cNvPr>
          <p:cNvSpPr txBox="1"/>
          <p:nvPr/>
        </p:nvSpPr>
        <p:spPr>
          <a:xfrm>
            <a:off x="1545613" y="3419519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D409B01-945A-6D1C-99D3-5236EA31F12D}"/>
              </a:ext>
            </a:extLst>
          </p:cNvPr>
          <p:cNvSpPr txBox="1"/>
          <p:nvPr/>
        </p:nvSpPr>
        <p:spPr>
          <a:xfrm>
            <a:off x="1592833" y="4666219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58870F1-91AA-BDAE-D125-D2704375F603}"/>
              </a:ext>
            </a:extLst>
          </p:cNvPr>
          <p:cNvSpPr txBox="1"/>
          <p:nvPr/>
        </p:nvSpPr>
        <p:spPr>
          <a:xfrm>
            <a:off x="2529306" y="3587741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3563C2D-A051-F0B2-8CC6-9C91D1E273A3}"/>
              </a:ext>
            </a:extLst>
          </p:cNvPr>
          <p:cNvSpPr txBox="1"/>
          <p:nvPr/>
        </p:nvSpPr>
        <p:spPr>
          <a:xfrm>
            <a:off x="656843" y="4529253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81FAF22-0474-C533-ECFB-590C65096EE7}"/>
              </a:ext>
            </a:extLst>
          </p:cNvPr>
          <p:cNvSpPr txBox="1"/>
          <p:nvPr/>
        </p:nvSpPr>
        <p:spPr>
          <a:xfrm>
            <a:off x="6485911" y="3669368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</p:txBody>
      </p:sp>
    </p:spTree>
    <p:extLst>
      <p:ext uri="{BB962C8B-B14F-4D97-AF65-F5344CB8AC3E}">
        <p14:creationId xmlns:p14="http://schemas.microsoft.com/office/powerpoint/2010/main" val="4141944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311363" cy="612450"/>
          </a:xfrm>
        </p:spPr>
        <p:txBody>
          <a:bodyPr/>
          <a:lstStyle/>
          <a:p>
            <a:r>
              <a:rPr lang="zh-CN" altLang="en-US" sz="2400" b="0" dirty="0"/>
              <a:t>说明语句的翻译举例：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c;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5DA8EF-59C0-07B0-8DE7-8AAE7AB3511B}"/>
              </a:ext>
            </a:extLst>
          </p:cNvPr>
          <p:cNvSpPr txBox="1"/>
          <p:nvPr/>
        </p:nvSpPr>
        <p:spPr>
          <a:xfrm>
            <a:off x="520300" y="1528004"/>
            <a:ext cx="7751100" cy="8335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000"/>
              </a:lnSpc>
            </a:pPr>
            <a:r>
              <a:rPr lang="de-DE" altLang="zh-CN" sz="1200" dirty="0">
                <a:latin typeface="+mn-ea"/>
                <a:sym typeface="Symbol" pitchFamily="18" charset="2"/>
              </a:rPr>
              <a:t>T </a:t>
            </a:r>
            <a:r>
              <a:rPr lang="en-US" altLang="zh-CN" sz="1200" dirty="0">
                <a:latin typeface="+mn-ea"/>
                <a:sym typeface="Symbol" pitchFamily="18" charset="2"/>
              </a:rPr>
              <a:t> </a:t>
            </a:r>
            <a:r>
              <a:rPr lang="de-DE" altLang="zh-CN" sz="1200" dirty="0">
                <a:latin typeface="+mn-ea"/>
                <a:sym typeface="Symbol" pitchFamily="18" charset="2"/>
              </a:rPr>
              <a:t>int    </a:t>
            </a:r>
            <a:r>
              <a:rPr lang="de-DE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T.type := int ; T.width := 4 }</a:t>
            </a:r>
            <a:endParaRPr lang="en-US" altLang="zh-CN" sz="1200" dirty="0">
              <a:solidFill>
                <a:srgbClr val="3333FF"/>
              </a:solidFill>
              <a:latin typeface="+mn-ea"/>
              <a:sym typeface="Symbol" pitchFamily="18" charset="2"/>
            </a:endParaRPr>
          </a:p>
          <a:p>
            <a:pPr>
              <a:lnSpc>
                <a:spcPts val="2000"/>
              </a:lnSpc>
            </a:pPr>
            <a:r>
              <a:rPr lang="en-US" altLang="zh-CN" sz="1200" dirty="0">
                <a:latin typeface="+mn-ea"/>
                <a:sym typeface="Symbol" pitchFamily="18" charset="2"/>
              </a:rPr>
              <a:t>T  array [ </a:t>
            </a:r>
            <a:r>
              <a:rPr lang="en-US" altLang="zh-CN" sz="1200" u="sng" dirty="0">
                <a:latin typeface="+mn-ea"/>
                <a:sym typeface="Symbol" pitchFamily="18" charset="2"/>
              </a:rPr>
              <a:t>num</a:t>
            </a:r>
            <a:r>
              <a:rPr lang="en-US" altLang="zh-CN" sz="1200" dirty="0">
                <a:latin typeface="+mn-ea"/>
                <a:sym typeface="Symbol" pitchFamily="18" charset="2"/>
              </a:rPr>
              <a:t> ] of T</a:t>
            </a:r>
            <a:r>
              <a:rPr lang="en-US" altLang="zh-CN" sz="12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1200" dirty="0">
                <a:latin typeface="+mn-ea"/>
                <a:sym typeface="Symbol" pitchFamily="18" charset="2"/>
              </a:rPr>
              <a:t>  </a:t>
            </a:r>
          </a:p>
          <a:p>
            <a:pPr>
              <a:lnSpc>
                <a:spcPts val="2000"/>
              </a:lnSpc>
            </a:pP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    { </a:t>
            </a:r>
            <a:r>
              <a:rPr lang="en-US" altLang="zh-CN" sz="12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T.type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array(</a:t>
            </a:r>
            <a:r>
              <a:rPr lang="en-US" altLang="zh-CN" sz="1200" u="sng" dirty="0">
                <a:solidFill>
                  <a:srgbClr val="3333FF"/>
                </a:solidFill>
                <a:latin typeface="+mn-ea"/>
                <a:sym typeface="Symbol" pitchFamily="18" charset="2"/>
              </a:rPr>
              <a:t>num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.lexval,T</a:t>
            </a:r>
            <a:r>
              <a:rPr lang="en-US" altLang="zh-CN" sz="1200" baseline="-25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.type) ;   </a:t>
            </a:r>
            <a:r>
              <a:rPr lang="en-US" altLang="zh-CN" sz="12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1200" u="sng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num</a:t>
            </a:r>
            <a:r>
              <a:rPr lang="en-US" altLang="zh-CN" sz="12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.val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 T</a:t>
            </a:r>
            <a:r>
              <a:rPr lang="en-US" altLang="zh-CN" sz="1200" baseline="-25000" dirty="0">
                <a:solidFill>
                  <a:srgbClr val="3333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.width }</a:t>
            </a:r>
            <a:endParaRPr lang="fr-FR" altLang="zh-CN" sz="1200" dirty="0">
              <a:solidFill>
                <a:srgbClr val="3333FF"/>
              </a:solidFill>
              <a:latin typeface="+mn-ea"/>
              <a:sym typeface="Symbol" pitchFamily="18" charset="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833745" y="5315338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3575692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3718065" y="5315338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4634467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5003430" y="5315338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4308884" y="595313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5074915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6107200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6334792" y="595313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6820787" y="6401656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5212846" y="595313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6929352" y="5953136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7006679" y="6230135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6056438" y="5355995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4594634" y="5632994"/>
            <a:ext cx="1539131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5652498" y="5632994"/>
            <a:ext cx="4812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>
            <a:off x="6133765" y="5632994"/>
            <a:ext cx="44622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6133765" y="5632994"/>
            <a:ext cx="3403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6133765" y="5632994"/>
            <a:ext cx="87291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4117009" y="456656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3119495" y="4843563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3646879" y="4843563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4157717" y="4843563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4194336" y="4843563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4194336" y="4843563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4194336" y="4843563"/>
            <a:ext cx="1939429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8952087" y="447843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8799185" y="526786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6" idx="0"/>
          </p:cNvCxnSpPr>
          <p:nvPr/>
        </p:nvCxnSpPr>
        <p:spPr>
          <a:xfrm flipH="1">
            <a:off x="9029414" y="4755429"/>
            <a:ext cx="1" cy="5124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7404220" y="35866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4194336" y="3863599"/>
            <a:ext cx="3294945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7489281" y="3863599"/>
            <a:ext cx="1540134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643750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64375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5315339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64375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643751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920750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863599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863599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863599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863599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5146102" y="5632994"/>
            <a:ext cx="98766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35866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4364934" y="257822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855220"/>
            <a:ext cx="407234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855220"/>
            <a:ext cx="20651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7489281" y="3863599"/>
            <a:ext cx="2456082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9888370" y="4472674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10992623" y="448611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024766" y="527849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11077684" y="476311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7489281" y="3863599"/>
            <a:ext cx="358840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 flipH="1">
            <a:off x="3798464" y="2855220"/>
            <a:ext cx="651531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4449995" y="2855220"/>
            <a:ext cx="30392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>
            <a:extLst>
              <a:ext uri="{FF2B5EF4-FFF2-40B4-BE49-F238E27FC236}">
                <a16:creationId xmlns:a16="http://schemas.microsoft.com/office/drawing/2014/main" id="{58BBC60E-B256-A31C-ED0F-EF95D7CD1A95}"/>
              </a:ext>
            </a:extLst>
          </p:cNvPr>
          <p:cNvSpPr txBox="1"/>
          <p:nvPr/>
        </p:nvSpPr>
        <p:spPr>
          <a:xfrm>
            <a:off x="3564971" y="2638913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</p:txBody>
      </p:sp>
      <p:graphicFrame>
        <p:nvGraphicFramePr>
          <p:cNvPr id="157" name="表格 6">
            <a:extLst>
              <a:ext uri="{FF2B5EF4-FFF2-40B4-BE49-F238E27FC236}">
                <a16:creationId xmlns:a16="http://schemas.microsoft.com/office/drawing/2014/main" id="{D6DC4820-FCC7-C0A1-4B1E-8C51D1DE7A32}"/>
              </a:ext>
            </a:extLst>
          </p:cNvPr>
          <p:cNvGraphicFramePr>
            <a:graphicFrameLocks noGrp="1"/>
          </p:cNvGraphicFramePr>
          <p:nvPr/>
        </p:nvGraphicFramePr>
        <p:xfrm>
          <a:off x="8549812" y="1474926"/>
          <a:ext cx="3414134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88062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1674563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858944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offset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0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b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c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</a:tbl>
          </a:graphicData>
        </a:graphic>
      </p:graphicFrame>
      <p:sp>
        <p:nvSpPr>
          <p:cNvPr id="24" name="矩形 23">
            <a:extLst>
              <a:ext uri="{FF2B5EF4-FFF2-40B4-BE49-F238E27FC236}">
                <a16:creationId xmlns:a16="http://schemas.microsoft.com/office/drawing/2014/main" id="{FB03A8AF-F0BA-C3BD-91EB-1CD2C8E9CCEB}"/>
              </a:ext>
            </a:extLst>
          </p:cNvPr>
          <p:cNvSpPr/>
          <p:nvPr/>
        </p:nvSpPr>
        <p:spPr>
          <a:xfrm>
            <a:off x="8751055" y="266057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81D26A6-10AF-E79E-B384-B18681E01CEA}"/>
              </a:ext>
            </a:extLst>
          </p:cNvPr>
          <p:cNvSpPr/>
          <p:nvPr/>
        </p:nvSpPr>
        <p:spPr>
          <a:xfrm>
            <a:off x="9505035" y="2644531"/>
            <a:ext cx="1487588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E13A917-9A3D-BAA7-4BA6-4A80820611B0}"/>
              </a:ext>
            </a:extLst>
          </p:cNvPr>
          <p:cNvSpPr/>
          <p:nvPr/>
        </p:nvSpPr>
        <p:spPr>
          <a:xfrm>
            <a:off x="11271035" y="2643937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694C94-7BCE-9FFD-AD4B-F1B57A0ACADA}"/>
              </a:ext>
            </a:extLst>
          </p:cNvPr>
          <p:cNvSpPr txBox="1"/>
          <p:nvPr/>
        </p:nvSpPr>
        <p:spPr>
          <a:xfrm>
            <a:off x="473146" y="3614138"/>
            <a:ext cx="877825" cy="3670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EC0A23-A1E8-AD9B-FD5A-B1345F2C847D}"/>
              </a:ext>
            </a:extLst>
          </p:cNvPr>
          <p:cNvSpPr txBox="1"/>
          <p:nvPr/>
        </p:nvSpPr>
        <p:spPr>
          <a:xfrm>
            <a:off x="1545613" y="3419519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D409B01-945A-6D1C-99D3-5236EA31F12D}"/>
              </a:ext>
            </a:extLst>
          </p:cNvPr>
          <p:cNvSpPr txBox="1"/>
          <p:nvPr/>
        </p:nvSpPr>
        <p:spPr>
          <a:xfrm>
            <a:off x="1592833" y="4666219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58870F1-91AA-BDAE-D125-D2704375F603}"/>
              </a:ext>
            </a:extLst>
          </p:cNvPr>
          <p:cNvSpPr txBox="1"/>
          <p:nvPr/>
        </p:nvSpPr>
        <p:spPr>
          <a:xfrm>
            <a:off x="2529306" y="3587741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3563C2D-A051-F0B2-8CC6-9C91D1E273A3}"/>
              </a:ext>
            </a:extLst>
          </p:cNvPr>
          <p:cNvSpPr txBox="1"/>
          <p:nvPr/>
        </p:nvSpPr>
        <p:spPr>
          <a:xfrm>
            <a:off x="656843" y="4529253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81FAF22-0474-C533-ECFB-590C65096EE7}"/>
              </a:ext>
            </a:extLst>
          </p:cNvPr>
          <p:cNvSpPr txBox="1"/>
          <p:nvPr/>
        </p:nvSpPr>
        <p:spPr>
          <a:xfrm>
            <a:off x="6485911" y="3669368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42AB039-D42A-C3C4-2752-286D40D74277}"/>
              </a:ext>
            </a:extLst>
          </p:cNvPr>
          <p:cNvSpPr txBox="1"/>
          <p:nvPr/>
        </p:nvSpPr>
        <p:spPr>
          <a:xfrm>
            <a:off x="6320586" y="5185857"/>
            <a:ext cx="171785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.type=array(3,int)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.width=3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4 =12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F893112-55CA-0FE8-1963-70566F7FF91D}"/>
              </a:ext>
            </a:extLst>
          </p:cNvPr>
          <p:cNvSpPr txBox="1"/>
          <p:nvPr/>
        </p:nvSpPr>
        <p:spPr>
          <a:xfrm>
            <a:off x="4424565" y="4509089"/>
            <a:ext cx="2117750" cy="36668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.width=2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12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 = 24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F89AD8B-DF53-A983-60D8-CF720F6A6521}"/>
              </a:ext>
            </a:extLst>
          </p:cNvPr>
          <p:cNvSpPr txBox="1"/>
          <p:nvPr/>
        </p:nvSpPr>
        <p:spPr>
          <a:xfrm>
            <a:off x="7161333" y="5886419"/>
            <a:ext cx="87291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985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311363" cy="612450"/>
          </a:xfrm>
        </p:spPr>
        <p:txBody>
          <a:bodyPr/>
          <a:lstStyle/>
          <a:p>
            <a:r>
              <a:rPr lang="zh-CN" altLang="en-US" sz="2400" b="0" dirty="0"/>
              <a:t>说明语句的翻译举例：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c;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5DA8EF-59C0-07B0-8DE7-8AAE7AB3511B}"/>
              </a:ext>
            </a:extLst>
          </p:cNvPr>
          <p:cNvSpPr txBox="1"/>
          <p:nvPr/>
        </p:nvSpPr>
        <p:spPr>
          <a:xfrm>
            <a:off x="520300" y="1528004"/>
            <a:ext cx="7751100" cy="1090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V  T  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{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L.type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T.type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;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L.offset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V.offset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; 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L.width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; } </a:t>
            </a: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L ;</a:t>
            </a:r>
          </a:p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          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{ V</a:t>
            </a:r>
            <a:r>
              <a:rPr lang="en-US" altLang="zh-CN" sz="1200" baseline="-25000" dirty="0">
                <a:solidFill>
                  <a:srgbClr val="0E7C7E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.offset :=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V.offset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 +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 *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; }    </a:t>
            </a: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V</a:t>
            </a:r>
            <a:r>
              <a:rPr lang="en-US" altLang="zh-CN" sz="1200" baseline="-25000" dirty="0">
                <a:solidFill>
                  <a:prstClr val="black"/>
                </a:solidFill>
                <a:sym typeface="Symbol" pitchFamily="18" charset="2"/>
              </a:rPr>
              <a:t>1</a:t>
            </a:r>
            <a:endParaRPr lang="en-US" altLang="zh-CN" sz="1200" dirty="0">
              <a:solidFill>
                <a:prstClr val="black"/>
              </a:solidFill>
              <a:sym typeface="Symbol" pitchFamily="18" charset="2"/>
            </a:endParaRPr>
          </a:p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       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{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V.type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:= make_product_3 (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T.type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,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, V</a:t>
            </a:r>
            <a:r>
              <a:rPr lang="en-US" altLang="zh-CN" sz="1200" baseline="-25000" dirty="0">
                <a:solidFill>
                  <a:srgbClr val="0E7C7E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.type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); </a:t>
            </a:r>
          </a:p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       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V.width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:= V</a:t>
            </a:r>
            <a:r>
              <a:rPr lang="en-US" altLang="zh-CN" sz="1200" baseline="-25000" dirty="0">
                <a:solidFill>
                  <a:srgbClr val="3333FF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.width +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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}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833745" y="5315338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3575692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3718065" y="5315338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4634467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5003430" y="5315338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4308884" y="595313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5074915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6107200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6334792" y="595313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6820787" y="6401656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5212846" y="595313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6929352" y="5953136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7006679" y="6230135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6056438" y="5355995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4594634" y="5632994"/>
            <a:ext cx="1539131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5652498" y="5632994"/>
            <a:ext cx="4812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>
            <a:off x="6133765" y="5632994"/>
            <a:ext cx="44622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6133765" y="5632994"/>
            <a:ext cx="3403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6133765" y="5632994"/>
            <a:ext cx="87291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4117009" y="456656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3119495" y="4843563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3646879" y="4843563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4157717" y="4843563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4194336" y="4843563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4194336" y="4843563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4194336" y="4843563"/>
            <a:ext cx="1939429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8952087" y="447843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8799185" y="526786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6" idx="0"/>
          </p:cNvCxnSpPr>
          <p:nvPr/>
        </p:nvCxnSpPr>
        <p:spPr>
          <a:xfrm flipH="1">
            <a:off x="9029414" y="4755429"/>
            <a:ext cx="1" cy="5124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7404220" y="35866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4194336" y="3863599"/>
            <a:ext cx="3294945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7489281" y="3863599"/>
            <a:ext cx="1540134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643750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64375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5315339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64375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643751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920750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863599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863599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863599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863599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5146102" y="5632994"/>
            <a:ext cx="98766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35866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4364934" y="257822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855220"/>
            <a:ext cx="407234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855220"/>
            <a:ext cx="20651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7489281" y="3863599"/>
            <a:ext cx="2456082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9888370" y="4472674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10992623" y="448611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024766" y="527849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11077684" y="476311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7489281" y="3863599"/>
            <a:ext cx="358840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 flipH="1">
            <a:off x="3798464" y="2855220"/>
            <a:ext cx="651531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4449995" y="2855220"/>
            <a:ext cx="30392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>
            <a:extLst>
              <a:ext uri="{FF2B5EF4-FFF2-40B4-BE49-F238E27FC236}">
                <a16:creationId xmlns:a16="http://schemas.microsoft.com/office/drawing/2014/main" id="{58BBC60E-B256-A31C-ED0F-EF95D7CD1A95}"/>
              </a:ext>
            </a:extLst>
          </p:cNvPr>
          <p:cNvSpPr txBox="1"/>
          <p:nvPr/>
        </p:nvSpPr>
        <p:spPr>
          <a:xfrm>
            <a:off x="3564971" y="2638913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</p:txBody>
      </p:sp>
      <p:graphicFrame>
        <p:nvGraphicFramePr>
          <p:cNvPr id="157" name="表格 6">
            <a:extLst>
              <a:ext uri="{FF2B5EF4-FFF2-40B4-BE49-F238E27FC236}">
                <a16:creationId xmlns:a16="http://schemas.microsoft.com/office/drawing/2014/main" id="{D6DC4820-FCC7-C0A1-4B1E-8C51D1DE7A32}"/>
              </a:ext>
            </a:extLst>
          </p:cNvPr>
          <p:cNvGraphicFramePr>
            <a:graphicFrameLocks noGrp="1"/>
          </p:cNvGraphicFramePr>
          <p:nvPr/>
        </p:nvGraphicFramePr>
        <p:xfrm>
          <a:off x="8549812" y="1474926"/>
          <a:ext cx="3414134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88062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1674563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858944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offset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0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b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c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</a:tbl>
          </a:graphicData>
        </a:graphic>
      </p:graphicFrame>
      <p:sp>
        <p:nvSpPr>
          <p:cNvPr id="24" name="矩形 23">
            <a:extLst>
              <a:ext uri="{FF2B5EF4-FFF2-40B4-BE49-F238E27FC236}">
                <a16:creationId xmlns:a16="http://schemas.microsoft.com/office/drawing/2014/main" id="{FB03A8AF-F0BA-C3BD-91EB-1CD2C8E9CCEB}"/>
              </a:ext>
            </a:extLst>
          </p:cNvPr>
          <p:cNvSpPr/>
          <p:nvPr/>
        </p:nvSpPr>
        <p:spPr>
          <a:xfrm>
            <a:off x="8751055" y="266057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81D26A6-10AF-E79E-B384-B18681E01CEA}"/>
              </a:ext>
            </a:extLst>
          </p:cNvPr>
          <p:cNvSpPr/>
          <p:nvPr/>
        </p:nvSpPr>
        <p:spPr>
          <a:xfrm>
            <a:off x="9505035" y="2644531"/>
            <a:ext cx="1487588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E13A917-9A3D-BAA7-4BA6-4A80820611B0}"/>
              </a:ext>
            </a:extLst>
          </p:cNvPr>
          <p:cNvSpPr/>
          <p:nvPr/>
        </p:nvSpPr>
        <p:spPr>
          <a:xfrm>
            <a:off x="11271035" y="2643937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694C94-7BCE-9FFD-AD4B-F1B57A0ACADA}"/>
              </a:ext>
            </a:extLst>
          </p:cNvPr>
          <p:cNvSpPr txBox="1"/>
          <p:nvPr/>
        </p:nvSpPr>
        <p:spPr>
          <a:xfrm>
            <a:off x="473146" y="3614138"/>
            <a:ext cx="877825" cy="3670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EC0A23-A1E8-AD9B-FD5A-B1345F2C847D}"/>
              </a:ext>
            </a:extLst>
          </p:cNvPr>
          <p:cNvSpPr txBox="1"/>
          <p:nvPr/>
        </p:nvSpPr>
        <p:spPr>
          <a:xfrm>
            <a:off x="1545613" y="3419519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D409B01-945A-6D1C-99D3-5236EA31F12D}"/>
              </a:ext>
            </a:extLst>
          </p:cNvPr>
          <p:cNvSpPr txBox="1"/>
          <p:nvPr/>
        </p:nvSpPr>
        <p:spPr>
          <a:xfrm>
            <a:off x="1592833" y="4666219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58870F1-91AA-BDAE-D125-D2704375F603}"/>
              </a:ext>
            </a:extLst>
          </p:cNvPr>
          <p:cNvSpPr txBox="1"/>
          <p:nvPr/>
        </p:nvSpPr>
        <p:spPr>
          <a:xfrm>
            <a:off x="2529306" y="3587741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3563C2D-A051-F0B2-8CC6-9C91D1E273A3}"/>
              </a:ext>
            </a:extLst>
          </p:cNvPr>
          <p:cNvSpPr txBox="1"/>
          <p:nvPr/>
        </p:nvSpPr>
        <p:spPr>
          <a:xfrm>
            <a:off x="656843" y="4529253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81FAF22-0474-C533-ECFB-590C65096EE7}"/>
              </a:ext>
            </a:extLst>
          </p:cNvPr>
          <p:cNvSpPr txBox="1"/>
          <p:nvPr/>
        </p:nvSpPr>
        <p:spPr>
          <a:xfrm>
            <a:off x="6485911" y="3669368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42AB039-D42A-C3C4-2752-286D40D74277}"/>
              </a:ext>
            </a:extLst>
          </p:cNvPr>
          <p:cNvSpPr txBox="1"/>
          <p:nvPr/>
        </p:nvSpPr>
        <p:spPr>
          <a:xfrm>
            <a:off x="6320586" y="5185857"/>
            <a:ext cx="171785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.type=array(3,int)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.width=3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4 =12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F893112-55CA-0FE8-1963-70566F7FF91D}"/>
              </a:ext>
            </a:extLst>
          </p:cNvPr>
          <p:cNvSpPr txBox="1"/>
          <p:nvPr/>
        </p:nvSpPr>
        <p:spPr>
          <a:xfrm>
            <a:off x="4424565" y="4509089"/>
            <a:ext cx="2117750" cy="36668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.width=2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12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 = 24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F89AD8B-DF53-A983-60D8-CF720F6A6521}"/>
              </a:ext>
            </a:extLst>
          </p:cNvPr>
          <p:cNvSpPr txBox="1"/>
          <p:nvPr/>
        </p:nvSpPr>
        <p:spPr>
          <a:xfrm>
            <a:off x="7161333" y="5886419"/>
            <a:ext cx="87291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2214A61-D8A0-A89A-E479-093695F6C06F}"/>
              </a:ext>
            </a:extLst>
          </p:cNvPr>
          <p:cNvSpPr txBox="1"/>
          <p:nvPr/>
        </p:nvSpPr>
        <p:spPr>
          <a:xfrm>
            <a:off x="7055806" y="4483149"/>
            <a:ext cx="1814145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.width=24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687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311363" cy="612450"/>
          </a:xfrm>
        </p:spPr>
        <p:txBody>
          <a:bodyPr/>
          <a:lstStyle/>
          <a:p>
            <a:r>
              <a:rPr lang="zh-CN" altLang="en-US" sz="2400" b="0" dirty="0"/>
              <a:t>说明语句的翻译举例：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c;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5DA8EF-59C0-07B0-8DE7-8AAE7AB3511B}"/>
              </a:ext>
            </a:extLst>
          </p:cNvPr>
          <p:cNvSpPr txBox="1"/>
          <p:nvPr/>
        </p:nvSpPr>
        <p:spPr>
          <a:xfrm>
            <a:off x="520300" y="1528004"/>
            <a:ext cx="7751100" cy="320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L  </a:t>
            </a:r>
            <a:r>
              <a:rPr lang="en-US" altLang="zh-CN" sz="1200" u="sng" dirty="0">
                <a:solidFill>
                  <a:prstClr val="black"/>
                </a:solidFill>
                <a:sym typeface="Symbol" pitchFamily="18" charset="2"/>
              </a:rPr>
              <a:t>id</a:t>
            </a: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  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{ enter (</a:t>
            </a:r>
            <a:r>
              <a:rPr lang="en-US" altLang="zh-CN" sz="1200" u="sng" dirty="0">
                <a:solidFill>
                  <a:srgbClr val="3333FF"/>
                </a:solidFill>
                <a:sym typeface="Symbol" pitchFamily="18" charset="2"/>
              </a:rPr>
              <a:t>id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.name, L. type, L. offset) ;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:= 1}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833745" y="5315338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3575692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3718065" y="5315338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4634467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5003430" y="5315338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4308884" y="595313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5074915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6107200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6334792" y="595313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6820787" y="6401656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5212846" y="595313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6929352" y="5953136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7006679" y="6230135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6056438" y="5355995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4594634" y="5632994"/>
            <a:ext cx="1539131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5652498" y="5632994"/>
            <a:ext cx="4812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>
            <a:off x="6133765" y="5632994"/>
            <a:ext cx="44622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6133765" y="5632994"/>
            <a:ext cx="3403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6133765" y="5632994"/>
            <a:ext cx="87291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4117009" y="456656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3119495" y="4843563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3646879" y="4843563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4157717" y="4843563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4194336" y="4843563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4194336" y="4843563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4194336" y="4843563"/>
            <a:ext cx="1939429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8952087" y="447843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8799185" y="526786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6" idx="0"/>
          </p:cNvCxnSpPr>
          <p:nvPr/>
        </p:nvCxnSpPr>
        <p:spPr>
          <a:xfrm flipH="1">
            <a:off x="9029414" y="4755429"/>
            <a:ext cx="1" cy="5124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7404220" y="35866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4194336" y="3863599"/>
            <a:ext cx="3294945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7489281" y="3863599"/>
            <a:ext cx="1540134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643750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64375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5315339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64375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643751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920750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863599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863599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863599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863599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5146102" y="5632994"/>
            <a:ext cx="98766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35866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4364934" y="257822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855220"/>
            <a:ext cx="407234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855220"/>
            <a:ext cx="20651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7489281" y="3863599"/>
            <a:ext cx="2456082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9888370" y="4472674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10992623" y="448611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024766" y="527849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11077684" y="476311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7489281" y="3863599"/>
            <a:ext cx="358840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 flipH="1">
            <a:off x="3798464" y="2855220"/>
            <a:ext cx="651531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4449995" y="2855220"/>
            <a:ext cx="30392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>
            <a:extLst>
              <a:ext uri="{FF2B5EF4-FFF2-40B4-BE49-F238E27FC236}">
                <a16:creationId xmlns:a16="http://schemas.microsoft.com/office/drawing/2014/main" id="{58BBC60E-B256-A31C-ED0F-EF95D7CD1A95}"/>
              </a:ext>
            </a:extLst>
          </p:cNvPr>
          <p:cNvSpPr txBox="1"/>
          <p:nvPr/>
        </p:nvSpPr>
        <p:spPr>
          <a:xfrm>
            <a:off x="3564971" y="2638913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</p:txBody>
      </p:sp>
      <p:graphicFrame>
        <p:nvGraphicFramePr>
          <p:cNvPr id="157" name="表格 6">
            <a:extLst>
              <a:ext uri="{FF2B5EF4-FFF2-40B4-BE49-F238E27FC236}">
                <a16:creationId xmlns:a16="http://schemas.microsoft.com/office/drawing/2014/main" id="{D6DC4820-FCC7-C0A1-4B1E-8C51D1DE7A32}"/>
              </a:ext>
            </a:extLst>
          </p:cNvPr>
          <p:cNvGraphicFramePr>
            <a:graphicFrameLocks noGrp="1"/>
          </p:cNvGraphicFramePr>
          <p:nvPr/>
        </p:nvGraphicFramePr>
        <p:xfrm>
          <a:off x="8549812" y="1474926"/>
          <a:ext cx="3414134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88062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1674563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858944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offset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0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b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c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</a:tbl>
          </a:graphicData>
        </a:graphic>
      </p:graphicFrame>
      <p:sp>
        <p:nvSpPr>
          <p:cNvPr id="24" name="矩形 23">
            <a:extLst>
              <a:ext uri="{FF2B5EF4-FFF2-40B4-BE49-F238E27FC236}">
                <a16:creationId xmlns:a16="http://schemas.microsoft.com/office/drawing/2014/main" id="{FB03A8AF-F0BA-C3BD-91EB-1CD2C8E9CCEB}"/>
              </a:ext>
            </a:extLst>
          </p:cNvPr>
          <p:cNvSpPr/>
          <p:nvPr/>
        </p:nvSpPr>
        <p:spPr>
          <a:xfrm>
            <a:off x="8751055" y="2660575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81D26A6-10AF-E79E-B384-B18681E01CEA}"/>
              </a:ext>
            </a:extLst>
          </p:cNvPr>
          <p:cNvSpPr/>
          <p:nvPr/>
        </p:nvSpPr>
        <p:spPr>
          <a:xfrm>
            <a:off x="9505035" y="2644531"/>
            <a:ext cx="1487588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E13A917-9A3D-BAA7-4BA6-4A80820611B0}"/>
              </a:ext>
            </a:extLst>
          </p:cNvPr>
          <p:cNvSpPr/>
          <p:nvPr/>
        </p:nvSpPr>
        <p:spPr>
          <a:xfrm>
            <a:off x="11271035" y="2643937"/>
            <a:ext cx="443581" cy="241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694C94-7BCE-9FFD-AD4B-F1B57A0ACADA}"/>
              </a:ext>
            </a:extLst>
          </p:cNvPr>
          <p:cNvSpPr txBox="1"/>
          <p:nvPr/>
        </p:nvSpPr>
        <p:spPr>
          <a:xfrm>
            <a:off x="473146" y="3614138"/>
            <a:ext cx="877825" cy="3670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EC0A23-A1E8-AD9B-FD5A-B1345F2C847D}"/>
              </a:ext>
            </a:extLst>
          </p:cNvPr>
          <p:cNvSpPr txBox="1"/>
          <p:nvPr/>
        </p:nvSpPr>
        <p:spPr>
          <a:xfrm>
            <a:off x="1545613" y="3419519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D409B01-945A-6D1C-99D3-5236EA31F12D}"/>
              </a:ext>
            </a:extLst>
          </p:cNvPr>
          <p:cNvSpPr txBox="1"/>
          <p:nvPr/>
        </p:nvSpPr>
        <p:spPr>
          <a:xfrm>
            <a:off x="1592833" y="4666219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58870F1-91AA-BDAE-D125-D2704375F603}"/>
              </a:ext>
            </a:extLst>
          </p:cNvPr>
          <p:cNvSpPr txBox="1"/>
          <p:nvPr/>
        </p:nvSpPr>
        <p:spPr>
          <a:xfrm>
            <a:off x="2529306" y="3587741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3563C2D-A051-F0B2-8CC6-9C91D1E273A3}"/>
              </a:ext>
            </a:extLst>
          </p:cNvPr>
          <p:cNvSpPr txBox="1"/>
          <p:nvPr/>
        </p:nvSpPr>
        <p:spPr>
          <a:xfrm>
            <a:off x="656843" y="4529253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81FAF22-0474-C533-ECFB-590C65096EE7}"/>
              </a:ext>
            </a:extLst>
          </p:cNvPr>
          <p:cNvSpPr txBox="1"/>
          <p:nvPr/>
        </p:nvSpPr>
        <p:spPr>
          <a:xfrm>
            <a:off x="6485911" y="3669368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42AB039-D42A-C3C4-2752-286D40D74277}"/>
              </a:ext>
            </a:extLst>
          </p:cNvPr>
          <p:cNvSpPr txBox="1"/>
          <p:nvPr/>
        </p:nvSpPr>
        <p:spPr>
          <a:xfrm>
            <a:off x="6320586" y="5185857"/>
            <a:ext cx="171785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.type=array(3,int)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.width=3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4 =12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F893112-55CA-0FE8-1963-70566F7FF91D}"/>
              </a:ext>
            </a:extLst>
          </p:cNvPr>
          <p:cNvSpPr txBox="1"/>
          <p:nvPr/>
        </p:nvSpPr>
        <p:spPr>
          <a:xfrm>
            <a:off x="4424565" y="4509089"/>
            <a:ext cx="2117750" cy="36668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.width=2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12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 = 24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F89AD8B-DF53-A983-60D8-CF720F6A6521}"/>
              </a:ext>
            </a:extLst>
          </p:cNvPr>
          <p:cNvSpPr txBox="1"/>
          <p:nvPr/>
        </p:nvSpPr>
        <p:spPr>
          <a:xfrm>
            <a:off x="7161333" y="5886419"/>
            <a:ext cx="87291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2214A61-D8A0-A89A-E479-093695F6C06F}"/>
              </a:ext>
            </a:extLst>
          </p:cNvPr>
          <p:cNvSpPr txBox="1"/>
          <p:nvPr/>
        </p:nvSpPr>
        <p:spPr>
          <a:xfrm>
            <a:off x="7055806" y="4483149"/>
            <a:ext cx="1814145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.width=24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11F0C6D-2E89-1531-3075-29675CFFD0FD}"/>
              </a:ext>
            </a:extLst>
          </p:cNvPr>
          <p:cNvSpPr txBox="1"/>
          <p:nvPr/>
        </p:nvSpPr>
        <p:spPr>
          <a:xfrm>
            <a:off x="9100053" y="4494214"/>
            <a:ext cx="691940" cy="3815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13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7" grpId="0" animBg="1"/>
      <p:bldP spid="28" grpId="0" animBg="1"/>
      <p:bldP spid="31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311363" cy="612450"/>
          </a:xfrm>
        </p:spPr>
        <p:txBody>
          <a:bodyPr/>
          <a:lstStyle/>
          <a:p>
            <a:r>
              <a:rPr lang="zh-CN" altLang="en-US" sz="2400" b="0" dirty="0"/>
              <a:t>说明语句的翻译举例：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c;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5DA8EF-59C0-07B0-8DE7-8AAE7AB3511B}"/>
              </a:ext>
            </a:extLst>
          </p:cNvPr>
          <p:cNvSpPr txBox="1"/>
          <p:nvPr/>
        </p:nvSpPr>
        <p:spPr>
          <a:xfrm>
            <a:off x="520300" y="1528004"/>
            <a:ext cx="7751100" cy="1090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V  T  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{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L.type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T.type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;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L.offset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V.offset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; 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L.width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; } </a:t>
            </a: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L ;</a:t>
            </a:r>
          </a:p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          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{ V</a:t>
            </a:r>
            <a:r>
              <a:rPr lang="en-US" altLang="zh-CN" sz="1200" baseline="-25000" dirty="0">
                <a:solidFill>
                  <a:srgbClr val="0E7C7E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.offset :=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V.offset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 +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 *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; }    </a:t>
            </a: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V</a:t>
            </a:r>
            <a:r>
              <a:rPr lang="en-US" altLang="zh-CN" sz="1200" baseline="-25000" dirty="0">
                <a:solidFill>
                  <a:prstClr val="black"/>
                </a:solidFill>
                <a:sym typeface="Symbol" pitchFamily="18" charset="2"/>
              </a:rPr>
              <a:t>1</a:t>
            </a:r>
            <a:endParaRPr lang="en-US" altLang="zh-CN" sz="1200" dirty="0">
              <a:solidFill>
                <a:prstClr val="black"/>
              </a:solidFill>
              <a:sym typeface="Symbol" pitchFamily="18" charset="2"/>
            </a:endParaRPr>
          </a:p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       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{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V.type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:= make_product_3 (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T.type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,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, V</a:t>
            </a:r>
            <a:r>
              <a:rPr lang="en-US" altLang="zh-CN" sz="1200" baseline="-25000" dirty="0">
                <a:solidFill>
                  <a:srgbClr val="0E7C7E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.type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); </a:t>
            </a:r>
          </a:p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       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V.width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:= V</a:t>
            </a:r>
            <a:r>
              <a:rPr lang="en-US" altLang="zh-CN" sz="1200" baseline="-25000" dirty="0">
                <a:solidFill>
                  <a:srgbClr val="3333FF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.width +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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}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833745" y="5315338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3575692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3718065" y="5315338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4634467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5003430" y="5315338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4308884" y="595313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5074915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6107200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6334792" y="595313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6820787" y="6401656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5212846" y="595313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6929352" y="5953136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7006679" y="6230135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6056438" y="5355995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4594634" y="5632994"/>
            <a:ext cx="1539131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5652498" y="5632994"/>
            <a:ext cx="4812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>
            <a:off x="6133765" y="5632994"/>
            <a:ext cx="44622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6133765" y="5632994"/>
            <a:ext cx="3403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6133765" y="5632994"/>
            <a:ext cx="87291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4117009" y="456656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3119495" y="4843563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3646879" y="4843563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4157717" y="4843563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4194336" y="4843563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4194336" y="4843563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4194336" y="4843563"/>
            <a:ext cx="1939429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8952087" y="447843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8799185" y="526786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6" idx="0"/>
          </p:cNvCxnSpPr>
          <p:nvPr/>
        </p:nvCxnSpPr>
        <p:spPr>
          <a:xfrm flipH="1">
            <a:off x="9029414" y="4755429"/>
            <a:ext cx="1" cy="5124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7404220" y="35866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4194336" y="3863599"/>
            <a:ext cx="3294945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7489281" y="3863599"/>
            <a:ext cx="1540134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643750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64375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5315339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64375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643751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920750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863599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863599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863599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863599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5146102" y="5632994"/>
            <a:ext cx="98766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35866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4364934" y="257822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855220"/>
            <a:ext cx="407234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855220"/>
            <a:ext cx="20651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7489281" y="3863599"/>
            <a:ext cx="2456082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9888370" y="4472674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10992623" y="448611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024766" y="527849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11077684" y="476311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7489281" y="3863599"/>
            <a:ext cx="358840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 flipH="1">
            <a:off x="3798464" y="2855220"/>
            <a:ext cx="651531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4449995" y="2855220"/>
            <a:ext cx="30392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>
            <a:extLst>
              <a:ext uri="{FF2B5EF4-FFF2-40B4-BE49-F238E27FC236}">
                <a16:creationId xmlns:a16="http://schemas.microsoft.com/office/drawing/2014/main" id="{58BBC60E-B256-A31C-ED0F-EF95D7CD1A95}"/>
              </a:ext>
            </a:extLst>
          </p:cNvPr>
          <p:cNvSpPr txBox="1"/>
          <p:nvPr/>
        </p:nvSpPr>
        <p:spPr>
          <a:xfrm>
            <a:off x="3564971" y="2638913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</p:txBody>
      </p:sp>
      <p:graphicFrame>
        <p:nvGraphicFramePr>
          <p:cNvPr id="157" name="表格 6">
            <a:extLst>
              <a:ext uri="{FF2B5EF4-FFF2-40B4-BE49-F238E27FC236}">
                <a16:creationId xmlns:a16="http://schemas.microsoft.com/office/drawing/2014/main" id="{D6DC4820-FCC7-C0A1-4B1E-8C51D1DE7A32}"/>
              </a:ext>
            </a:extLst>
          </p:cNvPr>
          <p:cNvGraphicFramePr>
            <a:graphicFrameLocks noGrp="1"/>
          </p:cNvGraphicFramePr>
          <p:nvPr/>
        </p:nvGraphicFramePr>
        <p:xfrm>
          <a:off x="8549812" y="1474926"/>
          <a:ext cx="3414134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88062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1674563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858944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offset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0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b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c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6F694C94-7BCE-9FFD-AD4B-F1B57A0ACADA}"/>
              </a:ext>
            </a:extLst>
          </p:cNvPr>
          <p:cNvSpPr txBox="1"/>
          <p:nvPr/>
        </p:nvSpPr>
        <p:spPr>
          <a:xfrm>
            <a:off x="473146" y="3614138"/>
            <a:ext cx="877825" cy="3670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EC0A23-A1E8-AD9B-FD5A-B1345F2C847D}"/>
              </a:ext>
            </a:extLst>
          </p:cNvPr>
          <p:cNvSpPr txBox="1"/>
          <p:nvPr/>
        </p:nvSpPr>
        <p:spPr>
          <a:xfrm>
            <a:off x="1545613" y="3419519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D409B01-945A-6D1C-99D3-5236EA31F12D}"/>
              </a:ext>
            </a:extLst>
          </p:cNvPr>
          <p:cNvSpPr txBox="1"/>
          <p:nvPr/>
        </p:nvSpPr>
        <p:spPr>
          <a:xfrm>
            <a:off x="1592833" y="4666219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58870F1-91AA-BDAE-D125-D2704375F603}"/>
              </a:ext>
            </a:extLst>
          </p:cNvPr>
          <p:cNvSpPr txBox="1"/>
          <p:nvPr/>
        </p:nvSpPr>
        <p:spPr>
          <a:xfrm>
            <a:off x="2529306" y="3587741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3563C2D-A051-F0B2-8CC6-9C91D1E273A3}"/>
              </a:ext>
            </a:extLst>
          </p:cNvPr>
          <p:cNvSpPr txBox="1"/>
          <p:nvPr/>
        </p:nvSpPr>
        <p:spPr>
          <a:xfrm>
            <a:off x="656843" y="4529253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81FAF22-0474-C533-ECFB-590C65096EE7}"/>
              </a:ext>
            </a:extLst>
          </p:cNvPr>
          <p:cNvSpPr txBox="1"/>
          <p:nvPr/>
        </p:nvSpPr>
        <p:spPr>
          <a:xfrm>
            <a:off x="6485911" y="3669368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42AB039-D42A-C3C4-2752-286D40D74277}"/>
              </a:ext>
            </a:extLst>
          </p:cNvPr>
          <p:cNvSpPr txBox="1"/>
          <p:nvPr/>
        </p:nvSpPr>
        <p:spPr>
          <a:xfrm>
            <a:off x="6320586" y="5185857"/>
            <a:ext cx="171785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.type=array(3,int)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.width=3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4 =12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F893112-55CA-0FE8-1963-70566F7FF91D}"/>
              </a:ext>
            </a:extLst>
          </p:cNvPr>
          <p:cNvSpPr txBox="1"/>
          <p:nvPr/>
        </p:nvSpPr>
        <p:spPr>
          <a:xfrm>
            <a:off x="4424565" y="4509089"/>
            <a:ext cx="2117750" cy="36668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.width=2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12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 = 24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F89AD8B-DF53-A983-60D8-CF720F6A6521}"/>
              </a:ext>
            </a:extLst>
          </p:cNvPr>
          <p:cNvSpPr txBox="1"/>
          <p:nvPr/>
        </p:nvSpPr>
        <p:spPr>
          <a:xfrm>
            <a:off x="7161333" y="5886419"/>
            <a:ext cx="87291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2214A61-D8A0-A89A-E479-093695F6C06F}"/>
              </a:ext>
            </a:extLst>
          </p:cNvPr>
          <p:cNvSpPr txBox="1"/>
          <p:nvPr/>
        </p:nvSpPr>
        <p:spPr>
          <a:xfrm>
            <a:off x="7055806" y="4483149"/>
            <a:ext cx="1814145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.width=24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11F0C6D-2E89-1531-3075-29675CFFD0FD}"/>
              </a:ext>
            </a:extLst>
          </p:cNvPr>
          <p:cNvSpPr txBox="1"/>
          <p:nvPr/>
        </p:nvSpPr>
        <p:spPr>
          <a:xfrm>
            <a:off x="9100053" y="4494214"/>
            <a:ext cx="691940" cy="3815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4B2A5B3C-4940-A169-1B6D-0ED962E72ABD}"/>
              </a:ext>
            </a:extLst>
          </p:cNvPr>
          <p:cNvSpPr txBox="1"/>
          <p:nvPr/>
        </p:nvSpPr>
        <p:spPr>
          <a:xfrm>
            <a:off x="10226269" y="4573886"/>
            <a:ext cx="849357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.offset=32</a:t>
            </a:r>
          </a:p>
        </p:txBody>
      </p:sp>
    </p:spTree>
    <p:extLst>
      <p:ext uri="{BB962C8B-B14F-4D97-AF65-F5344CB8AC3E}">
        <p14:creationId xmlns:p14="http://schemas.microsoft.com/office/powerpoint/2010/main" val="2081231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311363" cy="612450"/>
          </a:xfrm>
        </p:spPr>
        <p:txBody>
          <a:bodyPr/>
          <a:lstStyle/>
          <a:p>
            <a:r>
              <a:rPr lang="zh-CN" altLang="en-US" sz="2400" b="0" dirty="0"/>
              <a:t>说明语句的翻译举例：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c;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5DA8EF-59C0-07B0-8DE7-8AAE7AB3511B}"/>
              </a:ext>
            </a:extLst>
          </p:cNvPr>
          <p:cNvSpPr txBox="1"/>
          <p:nvPr/>
        </p:nvSpPr>
        <p:spPr>
          <a:xfrm>
            <a:off x="520300" y="1528004"/>
            <a:ext cx="7751100" cy="320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000"/>
              </a:lnSpc>
            </a:pPr>
            <a:r>
              <a:rPr lang="en-US" altLang="zh-CN" sz="1200" dirty="0">
                <a:latin typeface="+mn-ea"/>
                <a:sym typeface="Symbol" pitchFamily="18" charset="2"/>
              </a:rPr>
              <a:t>V   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12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V.type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&lt;&gt;; </a:t>
            </a:r>
            <a:r>
              <a:rPr lang="en-US" altLang="zh-CN" sz="1200" dirty="0" err="1">
                <a:solidFill>
                  <a:srgbClr val="3333FF"/>
                </a:solidFill>
                <a:latin typeface="+mn-ea"/>
                <a:sym typeface="Symbol" pitchFamily="18" charset="2"/>
              </a:rPr>
              <a:t>V.width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:= 0 }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833745" y="5315338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3575692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3718065" y="5315338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4634467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5003430" y="5315338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4308884" y="595313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5074915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6107200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6334792" y="595313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6820787" y="6401656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5212846" y="595313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6929352" y="5953136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7006679" y="6230135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6056438" y="5355995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4594634" y="5632994"/>
            <a:ext cx="1539131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5652498" y="5632994"/>
            <a:ext cx="4812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>
            <a:off x="6133765" y="5632994"/>
            <a:ext cx="44622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6133765" y="5632994"/>
            <a:ext cx="3403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6133765" y="5632994"/>
            <a:ext cx="87291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4117009" y="456656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3119495" y="4843563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3646879" y="4843563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4157717" y="4843563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4194336" y="4843563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4194336" y="4843563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4194336" y="4843563"/>
            <a:ext cx="1939429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8952087" y="447843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8799185" y="526786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6" idx="0"/>
          </p:cNvCxnSpPr>
          <p:nvPr/>
        </p:nvCxnSpPr>
        <p:spPr>
          <a:xfrm flipH="1">
            <a:off x="9029414" y="4755429"/>
            <a:ext cx="1" cy="5124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7404220" y="35866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4194336" y="3863599"/>
            <a:ext cx="3294945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7489281" y="3863599"/>
            <a:ext cx="1540134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643750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64375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5315339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64375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643751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920750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863599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863599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863599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863599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5146102" y="5632994"/>
            <a:ext cx="98766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35866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4364934" y="257822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855220"/>
            <a:ext cx="407234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855220"/>
            <a:ext cx="20651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7489281" y="3863599"/>
            <a:ext cx="2456082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9888370" y="4472674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10992623" y="448611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024766" y="527849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11077684" y="476311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7489281" y="3863599"/>
            <a:ext cx="358840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 flipH="1">
            <a:off x="3798464" y="2855220"/>
            <a:ext cx="651531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4449995" y="2855220"/>
            <a:ext cx="30392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>
            <a:extLst>
              <a:ext uri="{FF2B5EF4-FFF2-40B4-BE49-F238E27FC236}">
                <a16:creationId xmlns:a16="http://schemas.microsoft.com/office/drawing/2014/main" id="{58BBC60E-B256-A31C-ED0F-EF95D7CD1A95}"/>
              </a:ext>
            </a:extLst>
          </p:cNvPr>
          <p:cNvSpPr txBox="1"/>
          <p:nvPr/>
        </p:nvSpPr>
        <p:spPr>
          <a:xfrm>
            <a:off x="3564971" y="2638913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</p:txBody>
      </p:sp>
      <p:graphicFrame>
        <p:nvGraphicFramePr>
          <p:cNvPr id="157" name="表格 6">
            <a:extLst>
              <a:ext uri="{FF2B5EF4-FFF2-40B4-BE49-F238E27FC236}">
                <a16:creationId xmlns:a16="http://schemas.microsoft.com/office/drawing/2014/main" id="{D6DC4820-FCC7-C0A1-4B1E-8C51D1DE7A32}"/>
              </a:ext>
            </a:extLst>
          </p:cNvPr>
          <p:cNvGraphicFramePr>
            <a:graphicFrameLocks noGrp="1"/>
          </p:cNvGraphicFramePr>
          <p:nvPr/>
        </p:nvGraphicFramePr>
        <p:xfrm>
          <a:off x="8549812" y="1474926"/>
          <a:ext cx="3414134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88062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1674563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858944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offset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0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b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c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6F694C94-7BCE-9FFD-AD4B-F1B57A0ACADA}"/>
              </a:ext>
            </a:extLst>
          </p:cNvPr>
          <p:cNvSpPr txBox="1"/>
          <p:nvPr/>
        </p:nvSpPr>
        <p:spPr>
          <a:xfrm>
            <a:off x="473146" y="3614138"/>
            <a:ext cx="877825" cy="3670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EC0A23-A1E8-AD9B-FD5A-B1345F2C847D}"/>
              </a:ext>
            </a:extLst>
          </p:cNvPr>
          <p:cNvSpPr txBox="1"/>
          <p:nvPr/>
        </p:nvSpPr>
        <p:spPr>
          <a:xfrm>
            <a:off x="1545613" y="3419519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D409B01-945A-6D1C-99D3-5236EA31F12D}"/>
              </a:ext>
            </a:extLst>
          </p:cNvPr>
          <p:cNvSpPr txBox="1"/>
          <p:nvPr/>
        </p:nvSpPr>
        <p:spPr>
          <a:xfrm>
            <a:off x="1592833" y="4666219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58870F1-91AA-BDAE-D125-D2704375F603}"/>
              </a:ext>
            </a:extLst>
          </p:cNvPr>
          <p:cNvSpPr txBox="1"/>
          <p:nvPr/>
        </p:nvSpPr>
        <p:spPr>
          <a:xfrm>
            <a:off x="2529306" y="3587741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3563C2D-A051-F0B2-8CC6-9C91D1E273A3}"/>
              </a:ext>
            </a:extLst>
          </p:cNvPr>
          <p:cNvSpPr txBox="1"/>
          <p:nvPr/>
        </p:nvSpPr>
        <p:spPr>
          <a:xfrm>
            <a:off x="656843" y="4529253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81FAF22-0474-C533-ECFB-590C65096EE7}"/>
              </a:ext>
            </a:extLst>
          </p:cNvPr>
          <p:cNvSpPr txBox="1"/>
          <p:nvPr/>
        </p:nvSpPr>
        <p:spPr>
          <a:xfrm>
            <a:off x="6485911" y="3669368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42AB039-D42A-C3C4-2752-286D40D74277}"/>
              </a:ext>
            </a:extLst>
          </p:cNvPr>
          <p:cNvSpPr txBox="1"/>
          <p:nvPr/>
        </p:nvSpPr>
        <p:spPr>
          <a:xfrm>
            <a:off x="6320586" y="5185857"/>
            <a:ext cx="171785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.type=array(3,int)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.width=3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4 =12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F893112-55CA-0FE8-1963-70566F7FF91D}"/>
              </a:ext>
            </a:extLst>
          </p:cNvPr>
          <p:cNvSpPr txBox="1"/>
          <p:nvPr/>
        </p:nvSpPr>
        <p:spPr>
          <a:xfrm>
            <a:off x="4424565" y="4509089"/>
            <a:ext cx="2117750" cy="36668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.width=2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12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 = 24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F89AD8B-DF53-A983-60D8-CF720F6A6521}"/>
              </a:ext>
            </a:extLst>
          </p:cNvPr>
          <p:cNvSpPr txBox="1"/>
          <p:nvPr/>
        </p:nvSpPr>
        <p:spPr>
          <a:xfrm>
            <a:off x="7161333" y="5886419"/>
            <a:ext cx="87291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2214A61-D8A0-A89A-E479-093695F6C06F}"/>
              </a:ext>
            </a:extLst>
          </p:cNvPr>
          <p:cNvSpPr txBox="1"/>
          <p:nvPr/>
        </p:nvSpPr>
        <p:spPr>
          <a:xfrm>
            <a:off x="7055806" y="4483149"/>
            <a:ext cx="1814145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.width=24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11F0C6D-2E89-1531-3075-29675CFFD0FD}"/>
              </a:ext>
            </a:extLst>
          </p:cNvPr>
          <p:cNvSpPr txBox="1"/>
          <p:nvPr/>
        </p:nvSpPr>
        <p:spPr>
          <a:xfrm>
            <a:off x="9100053" y="4494214"/>
            <a:ext cx="691940" cy="3815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4B2A5B3C-4940-A169-1B6D-0ED962E72ABD}"/>
              </a:ext>
            </a:extLst>
          </p:cNvPr>
          <p:cNvSpPr txBox="1"/>
          <p:nvPr/>
        </p:nvSpPr>
        <p:spPr>
          <a:xfrm>
            <a:off x="10226269" y="4573886"/>
            <a:ext cx="849357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.offset=32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83F6A16-9062-2C30-D7FE-1808C3BF51F1}"/>
              </a:ext>
            </a:extLst>
          </p:cNvPr>
          <p:cNvSpPr txBox="1"/>
          <p:nvPr/>
        </p:nvSpPr>
        <p:spPr>
          <a:xfrm>
            <a:off x="11191493" y="4468863"/>
            <a:ext cx="87291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.type=&lt;&gt;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.width=0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93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8311363" cy="612450"/>
          </a:xfrm>
        </p:spPr>
        <p:txBody>
          <a:bodyPr/>
          <a:lstStyle/>
          <a:p>
            <a:r>
              <a:rPr lang="zh-CN" altLang="en-US" sz="2400" b="0" dirty="0"/>
              <a:t>说明语句的翻译举例：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c;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5DA8EF-59C0-07B0-8DE7-8AAE7AB3511B}"/>
              </a:ext>
            </a:extLst>
          </p:cNvPr>
          <p:cNvSpPr txBox="1"/>
          <p:nvPr/>
        </p:nvSpPr>
        <p:spPr>
          <a:xfrm>
            <a:off x="520300" y="1528004"/>
            <a:ext cx="7751100" cy="1090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V  T  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{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L.type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T.type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;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L.offset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V.offset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; 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L.width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 := </a:t>
            </a:r>
            <a:r>
              <a:rPr lang="en-US" altLang="zh-CN" sz="1200" dirty="0" err="1">
                <a:solidFill>
                  <a:srgbClr val="FF0000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FF0000"/>
                </a:solidFill>
                <a:sym typeface="Symbol" pitchFamily="18" charset="2"/>
              </a:rPr>
              <a:t>; } </a:t>
            </a: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L ;</a:t>
            </a:r>
          </a:p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          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{ V</a:t>
            </a:r>
            <a:r>
              <a:rPr lang="en-US" altLang="zh-CN" sz="1200" baseline="-25000" dirty="0">
                <a:solidFill>
                  <a:srgbClr val="0E7C7E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.offset :=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V.offset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 +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 *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; }    </a:t>
            </a: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V</a:t>
            </a:r>
            <a:r>
              <a:rPr lang="en-US" altLang="zh-CN" sz="1200" baseline="-25000" dirty="0">
                <a:solidFill>
                  <a:prstClr val="black"/>
                </a:solidFill>
                <a:sym typeface="Symbol" pitchFamily="18" charset="2"/>
              </a:rPr>
              <a:t>1</a:t>
            </a:r>
            <a:endParaRPr lang="en-US" altLang="zh-CN" sz="1200" dirty="0">
              <a:solidFill>
                <a:prstClr val="black"/>
              </a:solidFill>
              <a:sym typeface="Symbol" pitchFamily="18" charset="2"/>
            </a:endParaRPr>
          </a:p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prstClr val="black"/>
                </a:solidFill>
                <a:sym typeface="Symbol" pitchFamily="18" charset="2"/>
              </a:rPr>
              <a:t>       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{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V.type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:= make_product_3 (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T.type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, </a:t>
            </a:r>
            <a:r>
              <a:rPr lang="en-US" altLang="zh-CN" sz="1200" dirty="0" err="1">
                <a:solidFill>
                  <a:srgbClr val="0E7C7E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, V</a:t>
            </a:r>
            <a:r>
              <a:rPr lang="en-US" altLang="zh-CN" sz="1200" baseline="-25000" dirty="0">
                <a:solidFill>
                  <a:srgbClr val="0E7C7E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0E7C7E"/>
                </a:solidFill>
                <a:sym typeface="Symbol" pitchFamily="18" charset="2"/>
              </a:rPr>
              <a:t>.type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); </a:t>
            </a:r>
          </a:p>
          <a:p>
            <a:pPr lvl="0">
              <a:lnSpc>
                <a:spcPts val="2000"/>
              </a:lnSpc>
            </a:pP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       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V.width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:= V</a:t>
            </a:r>
            <a:r>
              <a:rPr lang="en-US" altLang="zh-CN" sz="1200" baseline="-25000" dirty="0">
                <a:solidFill>
                  <a:srgbClr val="3333FF"/>
                </a:solidFill>
                <a:sym typeface="Symbol" pitchFamily="18" charset="2"/>
              </a:rPr>
              <a:t>1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.width +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L.num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 </a:t>
            </a:r>
            <a:r>
              <a:rPr lang="en-US" altLang="zh-CN" sz="1200" dirty="0" err="1">
                <a:solidFill>
                  <a:srgbClr val="3333FF"/>
                </a:solidFill>
                <a:sym typeface="Symbol" pitchFamily="18" charset="2"/>
              </a:rPr>
              <a:t>T.width</a:t>
            </a:r>
            <a:r>
              <a:rPr lang="en-US" altLang="zh-CN" sz="1200" dirty="0">
                <a:solidFill>
                  <a:srgbClr val="3333FF"/>
                </a:solidFill>
                <a:sym typeface="Symbol" pitchFamily="18" charset="2"/>
              </a:rPr>
              <a:t> }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833745" y="5315338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3575692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3718065" y="5315338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4634467" y="5315338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5003430" y="5315338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4308884" y="595313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5074915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6107200" y="595313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6334792" y="595313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6820787" y="6401656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5212846" y="595313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6929352" y="5953136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7006679" y="6230135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6056438" y="5355995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4594634" y="5632994"/>
            <a:ext cx="1539131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5652498" y="5632994"/>
            <a:ext cx="4812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>
            <a:off x="6133765" y="5632994"/>
            <a:ext cx="44622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6133765" y="5632994"/>
            <a:ext cx="3403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6133765" y="5632994"/>
            <a:ext cx="87291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4117009" y="456656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3119495" y="4843563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3646879" y="4843563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4157717" y="4843563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4194336" y="4843563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4194336" y="4843563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4194336" y="4843563"/>
            <a:ext cx="1939429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8952087" y="447843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8799185" y="526786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6" idx="0"/>
          </p:cNvCxnSpPr>
          <p:nvPr/>
        </p:nvCxnSpPr>
        <p:spPr>
          <a:xfrm flipH="1">
            <a:off x="9029414" y="4755429"/>
            <a:ext cx="1" cy="5124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7404220" y="35866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4194336" y="3863599"/>
            <a:ext cx="3294945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7489281" y="3863599"/>
            <a:ext cx="1540134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643750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64375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5315339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643752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643751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920750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863599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863599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863599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358660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863599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5146102" y="5632994"/>
            <a:ext cx="98766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35866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4364934" y="257822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855220"/>
            <a:ext cx="407234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855220"/>
            <a:ext cx="20651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7489281" y="3863599"/>
            <a:ext cx="2456082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9888370" y="4472674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10992623" y="448611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024766" y="527849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11077684" y="476311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7489281" y="3863599"/>
            <a:ext cx="358840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 flipH="1">
            <a:off x="3798464" y="2855220"/>
            <a:ext cx="651531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4449995" y="2855220"/>
            <a:ext cx="3039286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文本框 155">
            <a:extLst>
              <a:ext uri="{FF2B5EF4-FFF2-40B4-BE49-F238E27FC236}">
                <a16:creationId xmlns:a16="http://schemas.microsoft.com/office/drawing/2014/main" id="{58BBC60E-B256-A31C-ED0F-EF95D7CD1A95}"/>
              </a:ext>
            </a:extLst>
          </p:cNvPr>
          <p:cNvSpPr txBox="1"/>
          <p:nvPr/>
        </p:nvSpPr>
        <p:spPr>
          <a:xfrm>
            <a:off x="3564971" y="2638913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</p:txBody>
      </p:sp>
      <p:graphicFrame>
        <p:nvGraphicFramePr>
          <p:cNvPr id="157" name="表格 6">
            <a:extLst>
              <a:ext uri="{FF2B5EF4-FFF2-40B4-BE49-F238E27FC236}">
                <a16:creationId xmlns:a16="http://schemas.microsoft.com/office/drawing/2014/main" id="{D6DC4820-FCC7-C0A1-4B1E-8C51D1DE7A32}"/>
              </a:ext>
            </a:extLst>
          </p:cNvPr>
          <p:cNvGraphicFramePr>
            <a:graphicFrameLocks noGrp="1"/>
          </p:cNvGraphicFramePr>
          <p:nvPr/>
        </p:nvGraphicFramePr>
        <p:xfrm>
          <a:off x="8549812" y="1474926"/>
          <a:ext cx="3414134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88062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1674563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858944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offset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0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b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c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6F694C94-7BCE-9FFD-AD4B-F1B57A0ACADA}"/>
              </a:ext>
            </a:extLst>
          </p:cNvPr>
          <p:cNvSpPr txBox="1"/>
          <p:nvPr/>
        </p:nvSpPr>
        <p:spPr>
          <a:xfrm>
            <a:off x="473146" y="3614138"/>
            <a:ext cx="877825" cy="3670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EC0A23-A1E8-AD9B-FD5A-B1345F2C847D}"/>
              </a:ext>
            </a:extLst>
          </p:cNvPr>
          <p:cNvSpPr txBox="1"/>
          <p:nvPr/>
        </p:nvSpPr>
        <p:spPr>
          <a:xfrm>
            <a:off x="1545613" y="3419519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D409B01-945A-6D1C-99D3-5236EA31F12D}"/>
              </a:ext>
            </a:extLst>
          </p:cNvPr>
          <p:cNvSpPr txBox="1"/>
          <p:nvPr/>
        </p:nvSpPr>
        <p:spPr>
          <a:xfrm>
            <a:off x="1592833" y="4666219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58870F1-91AA-BDAE-D125-D2704375F603}"/>
              </a:ext>
            </a:extLst>
          </p:cNvPr>
          <p:cNvSpPr txBox="1"/>
          <p:nvPr/>
        </p:nvSpPr>
        <p:spPr>
          <a:xfrm>
            <a:off x="2529306" y="3587741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3563C2D-A051-F0B2-8CC6-9C91D1E273A3}"/>
              </a:ext>
            </a:extLst>
          </p:cNvPr>
          <p:cNvSpPr txBox="1"/>
          <p:nvPr/>
        </p:nvSpPr>
        <p:spPr>
          <a:xfrm>
            <a:off x="656843" y="4529253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81FAF22-0474-C533-ECFB-590C65096EE7}"/>
              </a:ext>
            </a:extLst>
          </p:cNvPr>
          <p:cNvSpPr txBox="1"/>
          <p:nvPr/>
        </p:nvSpPr>
        <p:spPr>
          <a:xfrm>
            <a:off x="6485911" y="3669368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42AB039-D42A-C3C4-2752-286D40D74277}"/>
              </a:ext>
            </a:extLst>
          </p:cNvPr>
          <p:cNvSpPr txBox="1"/>
          <p:nvPr/>
        </p:nvSpPr>
        <p:spPr>
          <a:xfrm>
            <a:off x="6320586" y="5185857"/>
            <a:ext cx="171785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.type=array(3,int)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.width=3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4 =12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F893112-55CA-0FE8-1963-70566F7FF91D}"/>
              </a:ext>
            </a:extLst>
          </p:cNvPr>
          <p:cNvSpPr txBox="1"/>
          <p:nvPr/>
        </p:nvSpPr>
        <p:spPr>
          <a:xfrm>
            <a:off x="4424565" y="4509089"/>
            <a:ext cx="2117750" cy="36668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.width=2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12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 = 24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F89AD8B-DF53-A983-60D8-CF720F6A6521}"/>
              </a:ext>
            </a:extLst>
          </p:cNvPr>
          <p:cNvSpPr txBox="1"/>
          <p:nvPr/>
        </p:nvSpPr>
        <p:spPr>
          <a:xfrm>
            <a:off x="7161333" y="5886419"/>
            <a:ext cx="87291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2214A61-D8A0-A89A-E479-093695F6C06F}"/>
              </a:ext>
            </a:extLst>
          </p:cNvPr>
          <p:cNvSpPr txBox="1"/>
          <p:nvPr/>
        </p:nvSpPr>
        <p:spPr>
          <a:xfrm>
            <a:off x="7055806" y="4483149"/>
            <a:ext cx="1814145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.width=24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11F0C6D-2E89-1531-3075-29675CFFD0FD}"/>
              </a:ext>
            </a:extLst>
          </p:cNvPr>
          <p:cNvSpPr txBox="1"/>
          <p:nvPr/>
        </p:nvSpPr>
        <p:spPr>
          <a:xfrm>
            <a:off x="9100053" y="4494214"/>
            <a:ext cx="691940" cy="3815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4B2A5B3C-4940-A169-1B6D-0ED962E72ABD}"/>
              </a:ext>
            </a:extLst>
          </p:cNvPr>
          <p:cNvSpPr txBox="1"/>
          <p:nvPr/>
        </p:nvSpPr>
        <p:spPr>
          <a:xfrm>
            <a:off x="10226269" y="4573886"/>
            <a:ext cx="849357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.offset=32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83F6A16-9062-2C30-D7FE-1808C3BF51F1}"/>
              </a:ext>
            </a:extLst>
          </p:cNvPr>
          <p:cNvSpPr txBox="1"/>
          <p:nvPr/>
        </p:nvSpPr>
        <p:spPr>
          <a:xfrm>
            <a:off x="11191493" y="4468863"/>
            <a:ext cx="87291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.type=&lt;&gt;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.width=0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CB9EC19-4B35-E1E9-AC82-A73617D1F96E}"/>
              </a:ext>
            </a:extLst>
          </p:cNvPr>
          <p:cNvSpPr txBox="1"/>
          <p:nvPr/>
        </p:nvSpPr>
        <p:spPr>
          <a:xfrm>
            <a:off x="4620116" y="2534248"/>
            <a:ext cx="3159616" cy="36814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.type=&lt; int, int, array(2,array(3,int)) &gt;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.width=32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D9A62BF-1771-7BE5-9D42-8C436509D354}"/>
              </a:ext>
            </a:extLst>
          </p:cNvPr>
          <p:cNvSpPr txBox="1"/>
          <p:nvPr/>
        </p:nvSpPr>
        <p:spPr>
          <a:xfrm>
            <a:off x="7689959" y="3503683"/>
            <a:ext cx="2456081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.type=&lt; array(2,array(3,int)) &gt;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.width=24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598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6054493" cy="532146"/>
          </a:xfrm>
        </p:spPr>
        <p:txBody>
          <a:bodyPr>
            <a:normAutofit/>
          </a:bodyPr>
          <a:lstStyle/>
          <a:p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int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a,b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array [2] of array [3] of int  </a:t>
            </a:r>
            <a:r>
              <a:rPr lang="en-US" altLang="zh-CN" sz="2000" b="0" dirty="0" err="1">
                <a:solidFill>
                  <a:srgbClr val="3333FF"/>
                </a:solidFill>
                <a:latin typeface="+mn-ea"/>
                <a:ea typeface="+mn-ea"/>
              </a:rPr>
              <a:t>c,d</a:t>
            </a:r>
            <a:r>
              <a:rPr lang="en-US" altLang="zh-CN" sz="2000" b="0" dirty="0">
                <a:solidFill>
                  <a:srgbClr val="3333FF"/>
                </a:solidFill>
                <a:latin typeface="+mn-ea"/>
                <a:ea typeface="+mn-ea"/>
              </a:rPr>
              <a:t>; int e;</a:t>
            </a:r>
            <a:endParaRPr lang="zh-CN" altLang="en-US" sz="20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100179-6591-8863-C8BA-24B5CC6FEFA2}"/>
              </a:ext>
            </a:extLst>
          </p:cNvPr>
          <p:cNvSpPr txBox="1"/>
          <p:nvPr/>
        </p:nvSpPr>
        <p:spPr>
          <a:xfrm>
            <a:off x="2015593" y="4725786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AEE9DFB-AB86-9FC4-1D46-B72C5652D3BE}"/>
              </a:ext>
            </a:extLst>
          </p:cNvPr>
          <p:cNvSpPr txBox="1"/>
          <p:nvPr/>
        </p:nvSpPr>
        <p:spPr>
          <a:xfrm>
            <a:off x="2757540" y="472578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C7E939-5897-119F-300E-3FEBB24ACD16}"/>
              </a:ext>
            </a:extLst>
          </p:cNvPr>
          <p:cNvSpPr txBox="1"/>
          <p:nvPr/>
        </p:nvSpPr>
        <p:spPr>
          <a:xfrm>
            <a:off x="2899913" y="4725786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BEC8858-A8AE-6ED6-A5C1-1BA2F116E88C}"/>
              </a:ext>
            </a:extLst>
          </p:cNvPr>
          <p:cNvSpPr txBox="1"/>
          <p:nvPr/>
        </p:nvSpPr>
        <p:spPr>
          <a:xfrm>
            <a:off x="3816315" y="4725786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E9A61C-D382-9A01-FEDC-345690EB32C1}"/>
              </a:ext>
            </a:extLst>
          </p:cNvPr>
          <p:cNvSpPr txBox="1"/>
          <p:nvPr/>
        </p:nvSpPr>
        <p:spPr>
          <a:xfrm>
            <a:off x="4185278" y="4725786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721FC4-CFFE-09A2-B13A-8227B98E41A8}"/>
              </a:ext>
            </a:extLst>
          </p:cNvPr>
          <p:cNvSpPr txBox="1"/>
          <p:nvPr/>
        </p:nvSpPr>
        <p:spPr>
          <a:xfrm>
            <a:off x="2780854" y="5363584"/>
            <a:ext cx="571500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array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87344D7-6771-1D17-3862-E83BBECD157E}"/>
              </a:ext>
            </a:extLst>
          </p:cNvPr>
          <p:cNvSpPr txBox="1"/>
          <p:nvPr/>
        </p:nvSpPr>
        <p:spPr>
          <a:xfrm>
            <a:off x="3546885" y="5363584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4EDE569-EEDC-8DF9-BE93-FF947A0B4D48}"/>
              </a:ext>
            </a:extLst>
          </p:cNvPr>
          <p:cNvSpPr txBox="1"/>
          <p:nvPr/>
        </p:nvSpPr>
        <p:spPr>
          <a:xfrm>
            <a:off x="4579170" y="5363584"/>
            <a:ext cx="142374" cy="28327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34E9ED9-5609-C407-D650-550E0B86F266}"/>
              </a:ext>
            </a:extLst>
          </p:cNvPr>
          <p:cNvSpPr txBox="1"/>
          <p:nvPr/>
        </p:nvSpPr>
        <p:spPr>
          <a:xfrm>
            <a:off x="4806762" y="5363584"/>
            <a:ext cx="27873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of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DEACC8B-E304-EFF7-8BE1-D8A30AE473DF}"/>
              </a:ext>
            </a:extLst>
          </p:cNvPr>
          <p:cNvSpPr txBox="1"/>
          <p:nvPr/>
        </p:nvSpPr>
        <p:spPr>
          <a:xfrm>
            <a:off x="5292757" y="5812104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60B1B84-AC33-2805-6255-FF2F88A21FD3}"/>
              </a:ext>
            </a:extLst>
          </p:cNvPr>
          <p:cNvSpPr txBox="1"/>
          <p:nvPr/>
        </p:nvSpPr>
        <p:spPr>
          <a:xfrm>
            <a:off x="3684816" y="5363584"/>
            <a:ext cx="87930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num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3)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A9AFDB1-D9B2-8F9F-5561-A74189962092}"/>
              </a:ext>
            </a:extLst>
          </p:cNvPr>
          <p:cNvSpPr txBox="1"/>
          <p:nvPr/>
        </p:nvSpPr>
        <p:spPr>
          <a:xfrm>
            <a:off x="5401322" y="5363584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0AA740C-A1DA-5644-2969-05555AE89914}"/>
              </a:ext>
            </a:extLst>
          </p:cNvPr>
          <p:cNvSpPr txBox="1"/>
          <p:nvPr/>
        </p:nvSpPr>
        <p:spPr>
          <a:xfrm>
            <a:off x="7138897" y="3904662"/>
            <a:ext cx="87291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A5BBB42-F633-0743-6093-3349C9B4EC4B}"/>
              </a:ext>
            </a:extLst>
          </p:cNvPr>
          <p:cNvCxnSpPr>
            <a:cxnSpLocks/>
            <a:stCxn id="19" idx="2"/>
            <a:endCxn id="17" idx="0"/>
          </p:cNvCxnSpPr>
          <p:nvPr/>
        </p:nvCxnSpPr>
        <p:spPr>
          <a:xfrm>
            <a:off x="5478649" y="5640583"/>
            <a:ext cx="737" cy="17152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033844E-87DA-78F8-9361-BFE906F6ADDA}"/>
              </a:ext>
            </a:extLst>
          </p:cNvPr>
          <p:cNvSpPr txBox="1"/>
          <p:nvPr/>
        </p:nvSpPr>
        <p:spPr>
          <a:xfrm>
            <a:off x="4648734" y="4766443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F9C3E58F-A3BA-77E3-F2BA-16EA688BC743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flipH="1">
            <a:off x="3066604" y="5043442"/>
            <a:ext cx="165945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FD4605E-19FD-FFE9-A149-B44A6587DC71}"/>
              </a:ext>
            </a:extLst>
          </p:cNvPr>
          <p:cNvCxnSpPr>
            <a:cxnSpLocks/>
            <a:stCxn id="25" idx="2"/>
            <a:endCxn id="18" idx="0"/>
          </p:cNvCxnSpPr>
          <p:nvPr/>
        </p:nvCxnSpPr>
        <p:spPr>
          <a:xfrm flipH="1">
            <a:off x="4124468" y="5043442"/>
            <a:ext cx="601593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9A90DB6B-6145-18CD-B6BA-3B94AC3E5470}"/>
              </a:ext>
            </a:extLst>
          </p:cNvPr>
          <p:cNvCxnSpPr>
            <a:cxnSpLocks/>
            <a:stCxn id="25" idx="2"/>
            <a:endCxn id="15" idx="0"/>
          </p:cNvCxnSpPr>
          <p:nvPr/>
        </p:nvCxnSpPr>
        <p:spPr>
          <a:xfrm flipH="1">
            <a:off x="4650357" y="5043442"/>
            <a:ext cx="75704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73C3831-59EE-45E2-4D31-CF18DF5CF5CA}"/>
              </a:ext>
            </a:extLst>
          </p:cNvPr>
          <p:cNvCxnSpPr>
            <a:cxnSpLocks/>
            <a:stCxn id="25" idx="2"/>
            <a:endCxn id="16" idx="0"/>
          </p:cNvCxnSpPr>
          <p:nvPr/>
        </p:nvCxnSpPr>
        <p:spPr>
          <a:xfrm>
            <a:off x="4726061" y="5043442"/>
            <a:ext cx="220067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63E5C183-9A7E-3FF0-EDCE-48ACE4CE6317}"/>
              </a:ext>
            </a:extLst>
          </p:cNvPr>
          <p:cNvCxnSpPr>
            <a:cxnSpLocks/>
            <a:stCxn id="25" idx="2"/>
            <a:endCxn id="19" idx="0"/>
          </p:cNvCxnSpPr>
          <p:nvPr/>
        </p:nvCxnSpPr>
        <p:spPr>
          <a:xfrm>
            <a:off x="4726061" y="5043442"/>
            <a:ext cx="752588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F0069E50-FBD4-CACA-F867-B181E63520CD}"/>
              </a:ext>
            </a:extLst>
          </p:cNvPr>
          <p:cNvSpPr txBox="1"/>
          <p:nvPr/>
        </p:nvSpPr>
        <p:spPr>
          <a:xfrm>
            <a:off x="4912882" y="4596306"/>
            <a:ext cx="1403137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.type=array(3,int)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.width=3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4 =12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066A19B9-3268-9D16-DFA8-C1E1C143C6E2}"/>
              </a:ext>
            </a:extLst>
          </p:cNvPr>
          <p:cNvSpPr txBox="1"/>
          <p:nvPr/>
        </p:nvSpPr>
        <p:spPr>
          <a:xfrm>
            <a:off x="3298857" y="3977012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40644769-032B-DB98-A791-505437A92280}"/>
              </a:ext>
            </a:extLst>
          </p:cNvPr>
          <p:cNvCxnSpPr>
            <a:cxnSpLocks/>
            <a:stCxn id="43" idx="2"/>
            <a:endCxn id="7" idx="0"/>
          </p:cNvCxnSpPr>
          <p:nvPr/>
        </p:nvCxnSpPr>
        <p:spPr>
          <a:xfrm flipH="1">
            <a:off x="2301343" y="4254011"/>
            <a:ext cx="1074841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9B73C513-11A3-EBC5-B0A0-91B3440287A2}"/>
              </a:ext>
            </a:extLst>
          </p:cNvPr>
          <p:cNvCxnSpPr>
            <a:cxnSpLocks/>
            <a:stCxn id="43" idx="2"/>
            <a:endCxn id="8" idx="0"/>
          </p:cNvCxnSpPr>
          <p:nvPr/>
        </p:nvCxnSpPr>
        <p:spPr>
          <a:xfrm flipH="1">
            <a:off x="2828727" y="4254011"/>
            <a:ext cx="547457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6DF8C19F-6CDA-8CCF-E4B5-E615ECF11F8E}"/>
              </a:ext>
            </a:extLst>
          </p:cNvPr>
          <p:cNvCxnSpPr>
            <a:cxnSpLocks/>
            <a:stCxn id="43" idx="2"/>
            <a:endCxn id="9" idx="0"/>
          </p:cNvCxnSpPr>
          <p:nvPr/>
        </p:nvCxnSpPr>
        <p:spPr>
          <a:xfrm flipH="1">
            <a:off x="3339565" y="4254011"/>
            <a:ext cx="36619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20D7DF36-0D1C-7980-BC3C-2FBDD7789D89}"/>
              </a:ext>
            </a:extLst>
          </p:cNvPr>
          <p:cNvCxnSpPr>
            <a:cxnSpLocks/>
            <a:stCxn id="43" idx="2"/>
            <a:endCxn id="10" idx="0"/>
          </p:cNvCxnSpPr>
          <p:nvPr/>
        </p:nvCxnSpPr>
        <p:spPr>
          <a:xfrm>
            <a:off x="3376184" y="4254011"/>
            <a:ext cx="511318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E12B580A-E65F-33BB-79DD-A0E1C4B7989F}"/>
              </a:ext>
            </a:extLst>
          </p:cNvPr>
          <p:cNvCxnSpPr>
            <a:cxnSpLocks/>
            <a:stCxn id="43" idx="2"/>
            <a:endCxn id="11" idx="0"/>
          </p:cNvCxnSpPr>
          <p:nvPr/>
        </p:nvCxnSpPr>
        <p:spPr>
          <a:xfrm>
            <a:off x="3376184" y="4254011"/>
            <a:ext cx="948460" cy="4717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C4F58A83-7147-DA96-96AB-1BCC985A049A}"/>
              </a:ext>
            </a:extLst>
          </p:cNvPr>
          <p:cNvCxnSpPr>
            <a:cxnSpLocks/>
            <a:stCxn id="43" idx="2"/>
            <a:endCxn id="25" idx="0"/>
          </p:cNvCxnSpPr>
          <p:nvPr/>
        </p:nvCxnSpPr>
        <p:spPr>
          <a:xfrm>
            <a:off x="3376184" y="4254011"/>
            <a:ext cx="1349877" cy="51243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id="{6C71968A-CB6A-5D2B-4D32-34874CA10CFE}"/>
              </a:ext>
            </a:extLst>
          </p:cNvPr>
          <p:cNvSpPr txBox="1"/>
          <p:nvPr/>
        </p:nvSpPr>
        <p:spPr>
          <a:xfrm>
            <a:off x="3606413" y="3919537"/>
            <a:ext cx="2117750" cy="36668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.width=2</a:t>
            </a:r>
            <a:r>
              <a:rPr lang="en-US" altLang="zh-CN" sz="1200" dirty="0">
                <a:solidFill>
                  <a:srgbClr val="3333FF"/>
                </a:solidFill>
                <a:latin typeface="+mn-ea"/>
                <a:sym typeface="Symbol" pitchFamily="18" charset="2"/>
              </a:rPr>
              <a:t> * 12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 = 24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97CCE54-6E1E-D22B-CB67-44BE5D4BA4CD}"/>
              </a:ext>
            </a:extLst>
          </p:cNvPr>
          <p:cNvSpPr txBox="1"/>
          <p:nvPr/>
        </p:nvSpPr>
        <p:spPr>
          <a:xfrm>
            <a:off x="6990932" y="3888878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1303EDA-3AED-7A1D-502C-EF536D6E305B}"/>
              </a:ext>
            </a:extLst>
          </p:cNvPr>
          <p:cNvSpPr txBox="1"/>
          <p:nvPr/>
        </p:nvSpPr>
        <p:spPr>
          <a:xfrm>
            <a:off x="6978285" y="5726343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AF526ADC-9F81-A3AE-572E-097D1CDCBBD8}"/>
              </a:ext>
            </a:extLst>
          </p:cNvPr>
          <p:cNvCxnSpPr>
            <a:cxnSpLocks/>
            <a:stCxn id="64" idx="2"/>
            <a:endCxn id="6" idx="0"/>
          </p:cNvCxnSpPr>
          <p:nvPr/>
        </p:nvCxnSpPr>
        <p:spPr>
          <a:xfrm>
            <a:off x="7068260" y="4165877"/>
            <a:ext cx="140925" cy="67033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3CB5BAAE-A0C2-EFEB-2FC4-B543A756575F}"/>
              </a:ext>
            </a:extLst>
          </p:cNvPr>
          <p:cNvSpPr txBox="1"/>
          <p:nvPr/>
        </p:nvSpPr>
        <p:spPr>
          <a:xfrm>
            <a:off x="5298686" y="2997048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494E9AC6-646C-6CB4-00AF-8E8D51D07E39}"/>
              </a:ext>
            </a:extLst>
          </p:cNvPr>
          <p:cNvCxnSpPr>
            <a:cxnSpLocks/>
            <a:stCxn id="70" idx="2"/>
            <a:endCxn id="43" idx="0"/>
          </p:cNvCxnSpPr>
          <p:nvPr/>
        </p:nvCxnSpPr>
        <p:spPr>
          <a:xfrm flipH="1">
            <a:off x="3376184" y="3274047"/>
            <a:ext cx="2007563" cy="70296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027F0650-87D0-7A2C-DE5B-4BF615E3BACD}"/>
              </a:ext>
            </a:extLst>
          </p:cNvPr>
          <p:cNvCxnSpPr>
            <a:cxnSpLocks/>
            <a:stCxn id="70" idx="2"/>
            <a:endCxn id="64" idx="0"/>
          </p:cNvCxnSpPr>
          <p:nvPr/>
        </p:nvCxnSpPr>
        <p:spPr>
          <a:xfrm>
            <a:off x="5383747" y="3274047"/>
            <a:ext cx="1684513" cy="61483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13605870-99B6-510F-942E-1152828CF937}"/>
              </a:ext>
            </a:extLst>
          </p:cNvPr>
          <p:cNvSpPr txBox="1"/>
          <p:nvPr/>
        </p:nvSpPr>
        <p:spPr>
          <a:xfrm>
            <a:off x="192702" y="4054198"/>
            <a:ext cx="36302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int</a:t>
            </a:r>
            <a:endParaRPr lang="zh-CN" altLang="en-US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E221C668-64F8-BD1D-A956-A2C65DB72792}"/>
              </a:ext>
            </a:extLst>
          </p:cNvPr>
          <p:cNvSpPr txBox="1"/>
          <p:nvPr/>
        </p:nvSpPr>
        <p:spPr>
          <a:xfrm>
            <a:off x="2246895" y="4054200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942D6834-8B7B-9EC4-F353-9B45B3920B0E}"/>
              </a:ext>
            </a:extLst>
          </p:cNvPr>
          <p:cNvSpPr txBox="1"/>
          <p:nvPr/>
        </p:nvSpPr>
        <p:spPr>
          <a:xfrm>
            <a:off x="1234342" y="4725787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DC86902-C5BA-4C9E-1840-D499783A434B}"/>
              </a:ext>
            </a:extLst>
          </p:cNvPr>
          <p:cNvSpPr txBox="1"/>
          <p:nvPr/>
        </p:nvSpPr>
        <p:spPr>
          <a:xfrm>
            <a:off x="2439111" y="4054200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(b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F1CC76B-67C2-92BC-6C8F-153BB24DA320}"/>
              </a:ext>
            </a:extLst>
          </p:cNvPr>
          <p:cNvSpPr txBox="1"/>
          <p:nvPr/>
        </p:nvSpPr>
        <p:spPr>
          <a:xfrm>
            <a:off x="1395124" y="4054199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86" name="直接连接符 85">
            <a:extLst>
              <a:ext uri="{FF2B5EF4-FFF2-40B4-BE49-F238E27FC236}">
                <a16:creationId xmlns:a16="http://schemas.microsoft.com/office/drawing/2014/main" id="{CC4D6903-BC39-224A-2D02-B97D6750E4DD}"/>
              </a:ext>
            </a:extLst>
          </p:cNvPr>
          <p:cNvCxnSpPr>
            <a:cxnSpLocks/>
            <a:stCxn id="85" idx="2"/>
            <a:endCxn id="83" idx="0"/>
          </p:cNvCxnSpPr>
          <p:nvPr/>
        </p:nvCxnSpPr>
        <p:spPr>
          <a:xfrm flipH="1">
            <a:off x="1464571" y="4331198"/>
            <a:ext cx="7881" cy="39458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EDD06599-8741-DC8A-3F03-14E4EDA46541}"/>
              </a:ext>
            </a:extLst>
          </p:cNvPr>
          <p:cNvSpPr txBox="1"/>
          <p:nvPr/>
        </p:nvSpPr>
        <p:spPr>
          <a:xfrm>
            <a:off x="2307481" y="2997048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90" name="直接连接符 89">
            <a:extLst>
              <a:ext uri="{FF2B5EF4-FFF2-40B4-BE49-F238E27FC236}">
                <a16:creationId xmlns:a16="http://schemas.microsoft.com/office/drawing/2014/main" id="{EEA0D9E4-0325-19A5-4DDA-87B7A6E2A6BC}"/>
              </a:ext>
            </a:extLst>
          </p:cNvPr>
          <p:cNvCxnSpPr>
            <a:cxnSpLocks/>
            <a:stCxn id="89" idx="2"/>
            <a:endCxn id="85" idx="0"/>
          </p:cNvCxnSpPr>
          <p:nvPr/>
        </p:nvCxnSpPr>
        <p:spPr>
          <a:xfrm flipH="1">
            <a:off x="1472452" y="3274047"/>
            <a:ext cx="912357" cy="78015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16D088B8-6DE0-3A0F-39E5-10FCA8DBCC9E}"/>
              </a:ext>
            </a:extLst>
          </p:cNvPr>
          <p:cNvCxnSpPr>
            <a:cxnSpLocks/>
            <a:stCxn id="89" idx="2"/>
            <a:endCxn id="81" idx="0"/>
          </p:cNvCxnSpPr>
          <p:nvPr/>
        </p:nvCxnSpPr>
        <p:spPr>
          <a:xfrm flipH="1">
            <a:off x="2303888" y="3274047"/>
            <a:ext cx="8092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>
            <a:extLst>
              <a:ext uri="{FF2B5EF4-FFF2-40B4-BE49-F238E27FC236}">
                <a16:creationId xmlns:a16="http://schemas.microsoft.com/office/drawing/2014/main" id="{E5874228-8305-AEAF-47E5-05B383E3A66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2384809" y="3274047"/>
            <a:ext cx="284531" cy="78015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>
            <a:extLst>
              <a:ext uri="{FF2B5EF4-FFF2-40B4-BE49-F238E27FC236}">
                <a16:creationId xmlns:a16="http://schemas.microsoft.com/office/drawing/2014/main" id="{C6CE3844-3691-38EC-E19D-DD4F1A2D8A78}"/>
              </a:ext>
            </a:extLst>
          </p:cNvPr>
          <p:cNvSpPr txBox="1"/>
          <p:nvPr/>
        </p:nvSpPr>
        <p:spPr>
          <a:xfrm>
            <a:off x="300324" y="2997048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cxnSp>
        <p:nvCxnSpPr>
          <p:cNvPr id="101" name="直接连接符 100">
            <a:extLst>
              <a:ext uri="{FF2B5EF4-FFF2-40B4-BE49-F238E27FC236}">
                <a16:creationId xmlns:a16="http://schemas.microsoft.com/office/drawing/2014/main" id="{2C7B828B-B4A3-3772-EDDE-4BAE677C8611}"/>
              </a:ext>
            </a:extLst>
          </p:cNvPr>
          <p:cNvCxnSpPr>
            <a:cxnSpLocks/>
            <a:stCxn id="100" idx="2"/>
            <a:endCxn id="79" idx="0"/>
          </p:cNvCxnSpPr>
          <p:nvPr/>
        </p:nvCxnSpPr>
        <p:spPr>
          <a:xfrm flipH="1">
            <a:off x="374215" y="3274047"/>
            <a:ext cx="3437" cy="78015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文本框 104">
            <a:extLst>
              <a:ext uri="{FF2B5EF4-FFF2-40B4-BE49-F238E27FC236}">
                <a16:creationId xmlns:a16="http://schemas.microsoft.com/office/drawing/2014/main" id="{B9DE2280-7E95-74B8-932E-0247034519AF}"/>
              </a:ext>
            </a:extLst>
          </p:cNvPr>
          <p:cNvSpPr txBox="1"/>
          <p:nvPr/>
        </p:nvSpPr>
        <p:spPr>
          <a:xfrm>
            <a:off x="473146" y="3024586"/>
            <a:ext cx="877825" cy="3670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cxnSp>
        <p:nvCxnSpPr>
          <p:cNvPr id="109" name="直接连接符 108">
            <a:extLst>
              <a:ext uri="{FF2B5EF4-FFF2-40B4-BE49-F238E27FC236}">
                <a16:creationId xmlns:a16="http://schemas.microsoft.com/office/drawing/2014/main" id="{4E17E0F6-F9D0-2DEB-6224-14C639099BEC}"/>
              </a:ext>
            </a:extLst>
          </p:cNvPr>
          <p:cNvCxnSpPr>
            <a:cxnSpLocks/>
            <a:stCxn id="25" idx="2"/>
            <a:endCxn id="13" idx="0"/>
          </p:cNvCxnSpPr>
          <p:nvPr/>
        </p:nvCxnSpPr>
        <p:spPr>
          <a:xfrm flipH="1">
            <a:off x="3618072" y="5043442"/>
            <a:ext cx="1107989" cy="320142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框 111">
            <a:extLst>
              <a:ext uri="{FF2B5EF4-FFF2-40B4-BE49-F238E27FC236}">
                <a16:creationId xmlns:a16="http://schemas.microsoft.com/office/drawing/2014/main" id="{86D136AE-5888-D42C-4941-D360B5DD9776}"/>
              </a:ext>
            </a:extLst>
          </p:cNvPr>
          <p:cNvSpPr txBox="1"/>
          <p:nvPr/>
        </p:nvSpPr>
        <p:spPr>
          <a:xfrm>
            <a:off x="3741471" y="2997048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C64FE19-1BC2-7E7C-B91A-C35F9ABD47D5}"/>
              </a:ext>
            </a:extLst>
          </p:cNvPr>
          <p:cNvSpPr txBox="1"/>
          <p:nvPr/>
        </p:nvSpPr>
        <p:spPr>
          <a:xfrm>
            <a:off x="2824883" y="1988669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cxnSp>
        <p:nvCxnSpPr>
          <p:cNvPr id="114" name="直接连接符 113">
            <a:extLst>
              <a:ext uri="{FF2B5EF4-FFF2-40B4-BE49-F238E27FC236}">
                <a16:creationId xmlns:a16="http://schemas.microsoft.com/office/drawing/2014/main" id="{EFDC8068-163E-09EF-DFC3-EBE2F37A1118}"/>
              </a:ext>
            </a:extLst>
          </p:cNvPr>
          <p:cNvCxnSpPr>
            <a:cxnSpLocks/>
            <a:stCxn id="113" idx="2"/>
            <a:endCxn id="100" idx="0"/>
          </p:cNvCxnSpPr>
          <p:nvPr/>
        </p:nvCxnSpPr>
        <p:spPr>
          <a:xfrm flipH="1">
            <a:off x="377652" y="2265668"/>
            <a:ext cx="2532292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10B85CCA-77E9-C850-6A59-0965ABD006F0}"/>
              </a:ext>
            </a:extLst>
          </p:cNvPr>
          <p:cNvCxnSpPr>
            <a:cxnSpLocks/>
            <a:stCxn id="113" idx="2"/>
            <a:endCxn id="89" idx="0"/>
          </p:cNvCxnSpPr>
          <p:nvPr/>
        </p:nvCxnSpPr>
        <p:spPr>
          <a:xfrm flipH="1">
            <a:off x="2384809" y="2265668"/>
            <a:ext cx="525135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E2E71FF6-CB12-9199-0588-D7807D362058}"/>
              </a:ext>
            </a:extLst>
          </p:cNvPr>
          <p:cNvCxnSpPr>
            <a:cxnSpLocks/>
            <a:stCxn id="70" idx="2"/>
            <a:endCxn id="126" idx="0"/>
          </p:cNvCxnSpPr>
          <p:nvPr/>
        </p:nvCxnSpPr>
        <p:spPr>
          <a:xfrm>
            <a:off x="5383747" y="3274047"/>
            <a:ext cx="2756876" cy="6090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文本框 125">
            <a:extLst>
              <a:ext uri="{FF2B5EF4-FFF2-40B4-BE49-F238E27FC236}">
                <a16:creationId xmlns:a16="http://schemas.microsoft.com/office/drawing/2014/main" id="{7B4487F4-20A7-629E-04EB-8851A1466F90}"/>
              </a:ext>
            </a:extLst>
          </p:cNvPr>
          <p:cNvSpPr txBox="1"/>
          <p:nvPr/>
        </p:nvSpPr>
        <p:spPr>
          <a:xfrm>
            <a:off x="8083630" y="3883122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96DAC8E5-18C1-D541-5FDF-7B995C90B481}"/>
              </a:ext>
            </a:extLst>
          </p:cNvPr>
          <p:cNvSpPr txBox="1"/>
          <p:nvPr/>
        </p:nvSpPr>
        <p:spPr>
          <a:xfrm>
            <a:off x="9681179" y="3896566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F7D9190F-5707-64DE-25F8-22C045D42DF1}"/>
              </a:ext>
            </a:extLst>
          </p:cNvPr>
          <p:cNvSpPr txBox="1"/>
          <p:nvPr/>
        </p:nvSpPr>
        <p:spPr>
          <a:xfrm>
            <a:off x="11518059" y="5240472"/>
            <a:ext cx="14899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/>
          </a:p>
        </p:txBody>
      </p:sp>
      <p:cxnSp>
        <p:nvCxnSpPr>
          <p:cNvPr id="129" name="直接连接符 128">
            <a:extLst>
              <a:ext uri="{FF2B5EF4-FFF2-40B4-BE49-F238E27FC236}">
                <a16:creationId xmlns:a16="http://schemas.microsoft.com/office/drawing/2014/main" id="{3DD80CA9-610E-EF6D-10D8-2553688D770F}"/>
              </a:ext>
            </a:extLst>
          </p:cNvPr>
          <p:cNvCxnSpPr>
            <a:cxnSpLocks/>
            <a:endCxn id="128" idx="0"/>
          </p:cNvCxnSpPr>
          <p:nvPr/>
        </p:nvCxnSpPr>
        <p:spPr>
          <a:xfrm>
            <a:off x="11570977" y="4725097"/>
            <a:ext cx="21580" cy="515375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>
            <a:extLst>
              <a:ext uri="{FF2B5EF4-FFF2-40B4-BE49-F238E27FC236}">
                <a16:creationId xmlns:a16="http://schemas.microsoft.com/office/drawing/2014/main" id="{C2F95B88-0EED-72F8-9BD7-3336836B34C7}"/>
              </a:ext>
            </a:extLst>
          </p:cNvPr>
          <p:cNvCxnSpPr>
            <a:cxnSpLocks/>
            <a:stCxn id="70" idx="2"/>
            <a:endCxn id="127" idx="0"/>
          </p:cNvCxnSpPr>
          <p:nvPr/>
        </p:nvCxnSpPr>
        <p:spPr>
          <a:xfrm>
            <a:off x="5383747" y="3274047"/>
            <a:ext cx="4382493" cy="62251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4FC10895-20BC-8F35-DBDA-160E42B4E9BD}"/>
              </a:ext>
            </a:extLst>
          </p:cNvPr>
          <p:cNvCxnSpPr>
            <a:cxnSpLocks/>
            <a:stCxn id="113" idx="2"/>
            <a:endCxn id="112" idx="0"/>
          </p:cNvCxnSpPr>
          <p:nvPr/>
        </p:nvCxnSpPr>
        <p:spPr>
          <a:xfrm>
            <a:off x="2909944" y="2265668"/>
            <a:ext cx="888520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>
            <a:extLst>
              <a:ext uri="{FF2B5EF4-FFF2-40B4-BE49-F238E27FC236}">
                <a16:creationId xmlns:a16="http://schemas.microsoft.com/office/drawing/2014/main" id="{BBBD3D38-5F5F-2BED-D588-0679EA8A39BC}"/>
              </a:ext>
            </a:extLst>
          </p:cNvPr>
          <p:cNvCxnSpPr>
            <a:cxnSpLocks/>
            <a:stCxn id="113" idx="2"/>
            <a:endCxn id="70" idx="0"/>
          </p:cNvCxnSpPr>
          <p:nvPr/>
        </p:nvCxnSpPr>
        <p:spPr>
          <a:xfrm>
            <a:off x="2909944" y="2265668"/>
            <a:ext cx="2473803" cy="73138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文本框 145">
            <a:extLst>
              <a:ext uri="{FF2B5EF4-FFF2-40B4-BE49-F238E27FC236}">
                <a16:creationId xmlns:a16="http://schemas.microsoft.com/office/drawing/2014/main" id="{A0ADAA7F-66DD-0446-B11E-AA4F73B45FFB}"/>
              </a:ext>
            </a:extLst>
          </p:cNvPr>
          <p:cNvSpPr txBox="1"/>
          <p:nvPr/>
        </p:nvSpPr>
        <p:spPr>
          <a:xfrm>
            <a:off x="1592833" y="4076667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0036A24E-3AD3-EEDE-34D2-664A3B65FC22}"/>
              </a:ext>
            </a:extLst>
          </p:cNvPr>
          <p:cNvSpPr txBox="1"/>
          <p:nvPr/>
        </p:nvSpPr>
        <p:spPr>
          <a:xfrm>
            <a:off x="1528597" y="2874571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id="{4F7FCE08-CADC-5EFC-7FD7-5578401E2666}"/>
              </a:ext>
            </a:extLst>
          </p:cNvPr>
          <p:cNvSpPr txBox="1"/>
          <p:nvPr/>
        </p:nvSpPr>
        <p:spPr>
          <a:xfrm>
            <a:off x="2507004" y="3009340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149" name="文本框 148">
            <a:extLst>
              <a:ext uri="{FF2B5EF4-FFF2-40B4-BE49-F238E27FC236}">
                <a16:creationId xmlns:a16="http://schemas.microsoft.com/office/drawing/2014/main" id="{D5238196-BC3C-C202-8737-0D9E0D242FAB}"/>
              </a:ext>
            </a:extLst>
          </p:cNvPr>
          <p:cNvSpPr txBox="1"/>
          <p:nvPr/>
        </p:nvSpPr>
        <p:spPr>
          <a:xfrm>
            <a:off x="3080065" y="1944696"/>
            <a:ext cx="5231184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.type=&lt;</a:t>
            </a:r>
            <a:r>
              <a:rPr lang="en-US" altLang="zh-CN" sz="1200" dirty="0" err="1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int,int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, array(2,array(3,int)), array(2,array(3,int)) ,int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.width=60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150" name="文本框 149">
            <a:extLst>
              <a:ext uri="{FF2B5EF4-FFF2-40B4-BE49-F238E27FC236}">
                <a16:creationId xmlns:a16="http://schemas.microsoft.com/office/drawing/2014/main" id="{7C013922-F069-9282-1D23-3F1B3C9E7284}"/>
              </a:ext>
            </a:extLst>
          </p:cNvPr>
          <p:cNvSpPr txBox="1"/>
          <p:nvPr/>
        </p:nvSpPr>
        <p:spPr>
          <a:xfrm>
            <a:off x="5584426" y="2914131"/>
            <a:ext cx="4365682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.type=&lt;array(2,array(3,int)), array(2,array(3,int)) ,int&gt;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.width=52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151" name="文本框 150">
            <a:extLst>
              <a:ext uri="{FF2B5EF4-FFF2-40B4-BE49-F238E27FC236}">
                <a16:creationId xmlns:a16="http://schemas.microsoft.com/office/drawing/2014/main" id="{129EEBF6-B0D2-FBCC-B37F-A79EE2E6C131}"/>
              </a:ext>
            </a:extLst>
          </p:cNvPr>
          <p:cNvSpPr txBox="1"/>
          <p:nvPr/>
        </p:nvSpPr>
        <p:spPr>
          <a:xfrm>
            <a:off x="5633303" y="5296867"/>
            <a:ext cx="87291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152" name="文本框 151">
            <a:extLst>
              <a:ext uri="{FF2B5EF4-FFF2-40B4-BE49-F238E27FC236}">
                <a16:creationId xmlns:a16="http://schemas.microsoft.com/office/drawing/2014/main" id="{0322740F-10E9-2DF7-F0B8-BE47D43727C2}"/>
              </a:ext>
            </a:extLst>
          </p:cNvPr>
          <p:cNvSpPr txBox="1"/>
          <p:nvPr/>
        </p:nvSpPr>
        <p:spPr>
          <a:xfrm>
            <a:off x="9905977" y="3829939"/>
            <a:ext cx="11227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.type=&lt;int&gt;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70C3EEF6-8037-DB78-FB41-B7F950985809}"/>
              </a:ext>
            </a:extLst>
          </p:cNvPr>
          <p:cNvSpPr txBox="1"/>
          <p:nvPr/>
        </p:nvSpPr>
        <p:spPr>
          <a:xfrm>
            <a:off x="6091426" y="3707761"/>
            <a:ext cx="1814145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.width=24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154" name="文本框 153">
            <a:extLst>
              <a:ext uri="{FF2B5EF4-FFF2-40B4-BE49-F238E27FC236}">
                <a16:creationId xmlns:a16="http://schemas.microsoft.com/office/drawing/2014/main" id="{BF932EA9-A085-AD5E-B47C-3CF1265E7025}"/>
              </a:ext>
            </a:extLst>
          </p:cNvPr>
          <p:cNvSpPr txBox="1"/>
          <p:nvPr/>
        </p:nvSpPr>
        <p:spPr>
          <a:xfrm>
            <a:off x="685744" y="3940410"/>
            <a:ext cx="717630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156" name="文本框 155">
            <a:extLst>
              <a:ext uri="{FF2B5EF4-FFF2-40B4-BE49-F238E27FC236}">
                <a16:creationId xmlns:a16="http://schemas.microsoft.com/office/drawing/2014/main" id="{58BBC60E-B256-A31C-ED0F-EF95D7CD1A95}"/>
              </a:ext>
            </a:extLst>
          </p:cNvPr>
          <p:cNvSpPr txBox="1"/>
          <p:nvPr/>
        </p:nvSpPr>
        <p:spPr>
          <a:xfrm>
            <a:off x="2024920" y="2049361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.offset=0</a:t>
            </a:r>
          </a:p>
        </p:txBody>
      </p:sp>
      <p:graphicFrame>
        <p:nvGraphicFramePr>
          <p:cNvPr id="157" name="表格 6">
            <a:extLst>
              <a:ext uri="{FF2B5EF4-FFF2-40B4-BE49-F238E27FC236}">
                <a16:creationId xmlns:a16="http://schemas.microsoft.com/office/drawing/2014/main" id="{D6DC4820-FCC7-C0A1-4B1E-8C51D1DE7A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7818862"/>
              </p:ext>
            </p:extLst>
          </p:nvPr>
        </p:nvGraphicFramePr>
        <p:xfrm>
          <a:off x="8444946" y="239485"/>
          <a:ext cx="3414134" cy="22250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88062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1674563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858944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type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offset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0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b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4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c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d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/>
                        <a:t>array(2,array(3,int))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32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9676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e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int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56</a:t>
                      </a:r>
                      <a:endParaRPr lang="zh-CN" altLang="en-US" sz="12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320683"/>
                  </a:ext>
                </a:extLst>
              </a:tr>
            </a:tbl>
          </a:graphicData>
        </a:graphic>
      </p:graphicFrame>
      <p:sp>
        <p:nvSpPr>
          <p:cNvPr id="158" name="文本框 157">
            <a:extLst>
              <a:ext uri="{FF2B5EF4-FFF2-40B4-BE49-F238E27FC236}">
                <a16:creationId xmlns:a16="http://schemas.microsoft.com/office/drawing/2014/main" id="{A269E2F5-ADAC-DA34-712D-C319E2B22CE2}"/>
              </a:ext>
            </a:extLst>
          </p:cNvPr>
          <p:cNvSpPr txBox="1"/>
          <p:nvPr/>
        </p:nvSpPr>
        <p:spPr>
          <a:xfrm>
            <a:off x="4476633" y="3055752"/>
            <a:ext cx="71763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E0AA71-32FB-D217-8536-EDF150F79C2F}"/>
              </a:ext>
            </a:extLst>
          </p:cNvPr>
          <p:cNvSpPr txBox="1"/>
          <p:nvPr/>
        </p:nvSpPr>
        <p:spPr>
          <a:xfrm>
            <a:off x="7131857" y="4836210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7B4D4C65-BE65-533E-E042-11C3AE39571C}"/>
              </a:ext>
            </a:extLst>
          </p:cNvPr>
          <p:cNvCxnSpPr>
            <a:cxnSpLocks/>
            <a:stCxn id="6" idx="2"/>
            <a:endCxn id="66" idx="0"/>
          </p:cNvCxnSpPr>
          <p:nvPr/>
        </p:nvCxnSpPr>
        <p:spPr>
          <a:xfrm flipH="1">
            <a:off x="7208514" y="5113209"/>
            <a:ext cx="671" cy="613134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475D35C2-0F5F-4B24-5888-AF10C00F13C9}"/>
              </a:ext>
            </a:extLst>
          </p:cNvPr>
          <p:cNvSpPr txBox="1"/>
          <p:nvPr/>
        </p:nvSpPr>
        <p:spPr>
          <a:xfrm>
            <a:off x="8019297" y="4762423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,</a:t>
            </a:r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5A0BE04-9A87-FB3C-A865-AB46AE2BA85B}"/>
              </a:ext>
            </a:extLst>
          </p:cNvPr>
          <p:cNvSpPr txBox="1"/>
          <p:nvPr/>
        </p:nvSpPr>
        <p:spPr>
          <a:xfrm>
            <a:off x="8211513" y="4762423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(d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30428A5-F856-C458-6078-54F240B7156D}"/>
              </a:ext>
            </a:extLst>
          </p:cNvPr>
          <p:cNvCxnSpPr>
            <a:cxnSpLocks/>
            <a:stCxn id="64" idx="2"/>
            <a:endCxn id="30" idx="0"/>
          </p:cNvCxnSpPr>
          <p:nvPr/>
        </p:nvCxnSpPr>
        <p:spPr>
          <a:xfrm>
            <a:off x="7068260" y="4165877"/>
            <a:ext cx="1008030" cy="596546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7CAA5B3C-E465-AE8D-F7AA-8C72A5BC5DA6}"/>
              </a:ext>
            </a:extLst>
          </p:cNvPr>
          <p:cNvCxnSpPr>
            <a:cxnSpLocks/>
            <a:stCxn id="64" idx="2"/>
            <a:endCxn id="31" idx="0"/>
          </p:cNvCxnSpPr>
          <p:nvPr/>
        </p:nvCxnSpPr>
        <p:spPr>
          <a:xfrm>
            <a:off x="7068260" y="4165877"/>
            <a:ext cx="1373482" cy="596546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5C013DA6-D3E1-52F3-BEFC-DB1198F978E1}"/>
              </a:ext>
            </a:extLst>
          </p:cNvPr>
          <p:cNvSpPr txBox="1"/>
          <p:nvPr/>
        </p:nvSpPr>
        <p:spPr>
          <a:xfrm>
            <a:off x="7387157" y="4750590"/>
            <a:ext cx="71763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F0BC0257-86B9-A2E2-988D-1492B18366E8}"/>
              </a:ext>
            </a:extLst>
          </p:cNvPr>
          <p:cNvSpPr txBox="1"/>
          <p:nvPr/>
        </p:nvSpPr>
        <p:spPr>
          <a:xfrm>
            <a:off x="6279366" y="4585204"/>
            <a:ext cx="1814145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.offset=8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.width=24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4A79AEB5-BF17-499E-ADF1-1DD22E253788}"/>
              </a:ext>
            </a:extLst>
          </p:cNvPr>
          <p:cNvSpPr txBox="1"/>
          <p:nvPr/>
        </p:nvSpPr>
        <p:spPr>
          <a:xfrm>
            <a:off x="10364989" y="4408476"/>
            <a:ext cx="622853" cy="3796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Enter()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.num=1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45F4EE7D-CA08-ED7F-2817-0CD466D2245A}"/>
              </a:ext>
            </a:extLst>
          </p:cNvPr>
          <p:cNvSpPr txBox="1"/>
          <p:nvPr/>
        </p:nvSpPr>
        <p:spPr>
          <a:xfrm>
            <a:off x="8680799" y="4458013"/>
            <a:ext cx="15465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3E98212-4283-7524-F5E8-6BE827CA79D1}"/>
              </a:ext>
            </a:extLst>
          </p:cNvPr>
          <p:cNvSpPr txBox="1"/>
          <p:nvPr/>
        </p:nvSpPr>
        <p:spPr>
          <a:xfrm>
            <a:off x="8819911" y="4400538"/>
            <a:ext cx="802471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034882DC-F910-9F06-3229-0E56CFF0C953}"/>
              </a:ext>
            </a:extLst>
          </p:cNvPr>
          <p:cNvSpPr txBox="1"/>
          <p:nvPr/>
        </p:nvSpPr>
        <p:spPr>
          <a:xfrm>
            <a:off x="10206648" y="4427424"/>
            <a:ext cx="154655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960B3A14-5A06-94EC-0D55-210CECEA8F08}"/>
              </a:ext>
            </a:extLst>
          </p:cNvPr>
          <p:cNvSpPr txBox="1"/>
          <p:nvPr/>
        </p:nvSpPr>
        <p:spPr>
          <a:xfrm>
            <a:off x="11069582" y="4468226"/>
            <a:ext cx="11398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；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9270B6EF-D32D-6794-5981-FE99B4E70937}"/>
              </a:ext>
            </a:extLst>
          </p:cNvPr>
          <p:cNvSpPr txBox="1"/>
          <p:nvPr/>
        </p:nvSpPr>
        <p:spPr>
          <a:xfrm>
            <a:off x="11507496" y="4397234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V</a:t>
            </a:r>
            <a:endParaRPr lang="zh-CN" altLang="en-US" dirty="0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22B1B8C7-6A72-A026-9BB2-4D2E6C7068DB}"/>
              </a:ext>
            </a:extLst>
          </p:cNvPr>
          <p:cNvSpPr txBox="1"/>
          <p:nvPr/>
        </p:nvSpPr>
        <p:spPr>
          <a:xfrm>
            <a:off x="11432687" y="4633453"/>
            <a:ext cx="87291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.type=&lt;&gt;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.width=0</a:t>
            </a:r>
            <a:endParaRPr lang="zh-CN" altLang="en-US" sz="1200" dirty="0">
              <a:solidFill>
                <a:srgbClr val="0000FF"/>
              </a:solidFill>
            </a:endParaRPr>
          </a:p>
        </p:txBody>
      </p: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9B206665-C993-885E-CFC3-17885B56606F}"/>
              </a:ext>
            </a:extLst>
          </p:cNvPr>
          <p:cNvCxnSpPr>
            <a:cxnSpLocks/>
            <a:stCxn id="127" idx="2"/>
            <a:endCxn id="48" idx="0"/>
          </p:cNvCxnSpPr>
          <p:nvPr/>
        </p:nvCxnSpPr>
        <p:spPr>
          <a:xfrm flipH="1">
            <a:off x="8758126" y="4173565"/>
            <a:ext cx="1008114" cy="284448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51CCA55F-6DF8-E25C-1CCF-1B297C4C5B76}"/>
              </a:ext>
            </a:extLst>
          </p:cNvPr>
          <p:cNvCxnSpPr>
            <a:cxnSpLocks/>
            <a:stCxn id="127" idx="2"/>
            <a:endCxn id="51" idx="0"/>
          </p:cNvCxnSpPr>
          <p:nvPr/>
        </p:nvCxnSpPr>
        <p:spPr>
          <a:xfrm>
            <a:off x="9766240" y="4173565"/>
            <a:ext cx="517736" cy="25385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>
            <a:extLst>
              <a:ext uri="{FF2B5EF4-FFF2-40B4-BE49-F238E27FC236}">
                <a16:creationId xmlns:a16="http://schemas.microsoft.com/office/drawing/2014/main" id="{0C563F82-2B77-9CEE-1E26-0DC72355123F}"/>
              </a:ext>
            </a:extLst>
          </p:cNvPr>
          <p:cNvSpPr txBox="1"/>
          <p:nvPr/>
        </p:nvSpPr>
        <p:spPr>
          <a:xfrm>
            <a:off x="8589505" y="5275658"/>
            <a:ext cx="37325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dirty="0"/>
              <a:t>int</a:t>
            </a:r>
            <a:endParaRPr lang="zh-CN" altLang="en-US" dirty="0"/>
          </a:p>
        </p:txBody>
      </p:sp>
      <p:cxnSp>
        <p:nvCxnSpPr>
          <p:cNvPr id="76" name="直接连接符 75">
            <a:extLst>
              <a:ext uri="{FF2B5EF4-FFF2-40B4-BE49-F238E27FC236}">
                <a16:creationId xmlns:a16="http://schemas.microsoft.com/office/drawing/2014/main" id="{474FDE64-346A-D513-9E64-7F1453458F78}"/>
              </a:ext>
            </a:extLst>
          </p:cNvPr>
          <p:cNvCxnSpPr>
            <a:cxnSpLocks/>
            <a:stCxn id="48" idx="2"/>
            <a:endCxn id="73" idx="0"/>
          </p:cNvCxnSpPr>
          <p:nvPr/>
        </p:nvCxnSpPr>
        <p:spPr>
          <a:xfrm>
            <a:off x="8758126" y="4735012"/>
            <a:ext cx="18008" cy="540646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id="{4DEC47BF-098A-56D9-7FF1-4B318D2E03D1}"/>
              </a:ext>
            </a:extLst>
          </p:cNvPr>
          <p:cNvSpPr txBox="1"/>
          <p:nvPr/>
        </p:nvSpPr>
        <p:spPr>
          <a:xfrm>
            <a:off x="10065780" y="5262736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82" name="直接连接符 81">
            <a:extLst>
              <a:ext uri="{FF2B5EF4-FFF2-40B4-BE49-F238E27FC236}">
                <a16:creationId xmlns:a16="http://schemas.microsoft.com/office/drawing/2014/main" id="{9938522A-4770-09E2-255E-4BFDE63DB252}"/>
              </a:ext>
            </a:extLst>
          </p:cNvPr>
          <p:cNvCxnSpPr>
            <a:cxnSpLocks/>
            <a:stCxn id="51" idx="2"/>
            <a:endCxn id="80" idx="0"/>
          </p:cNvCxnSpPr>
          <p:nvPr/>
        </p:nvCxnSpPr>
        <p:spPr>
          <a:xfrm>
            <a:off x="10283976" y="4704423"/>
            <a:ext cx="12033" cy="558313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C3EBD5D5-68EE-D56D-D8AA-0A96F5AA6107}"/>
              </a:ext>
            </a:extLst>
          </p:cNvPr>
          <p:cNvCxnSpPr>
            <a:cxnSpLocks/>
            <a:stCxn id="127" idx="2"/>
            <a:endCxn id="55" idx="0"/>
          </p:cNvCxnSpPr>
          <p:nvPr/>
        </p:nvCxnSpPr>
        <p:spPr>
          <a:xfrm>
            <a:off x="9766240" y="4173565"/>
            <a:ext cx="1826317" cy="223669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本框 91">
            <a:extLst>
              <a:ext uri="{FF2B5EF4-FFF2-40B4-BE49-F238E27FC236}">
                <a16:creationId xmlns:a16="http://schemas.microsoft.com/office/drawing/2014/main" id="{7446F2AF-3078-52CC-040A-5A1BF017364A}"/>
              </a:ext>
            </a:extLst>
          </p:cNvPr>
          <p:cNvSpPr txBox="1"/>
          <p:nvPr/>
        </p:nvSpPr>
        <p:spPr>
          <a:xfrm>
            <a:off x="8828992" y="3964264"/>
            <a:ext cx="849357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.offset=56</a:t>
            </a: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BCB5626D-B67C-F962-8D3D-D3E4364415D2}"/>
              </a:ext>
            </a:extLst>
          </p:cNvPr>
          <p:cNvSpPr txBox="1"/>
          <p:nvPr/>
        </p:nvSpPr>
        <p:spPr>
          <a:xfrm>
            <a:off x="9523487" y="4473591"/>
            <a:ext cx="872915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.offset=56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.width=4</a:t>
            </a:r>
            <a:endParaRPr lang="zh-CN" altLang="en-US" sz="1200" dirty="0">
              <a:solidFill>
                <a:srgbClr val="FF0000"/>
              </a:solidFill>
            </a:endParaRP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571C45DF-F38C-49A8-6391-ACB4138BBF6F}"/>
              </a:ext>
            </a:extLst>
          </p:cNvPr>
          <p:cNvSpPr txBox="1"/>
          <p:nvPr/>
        </p:nvSpPr>
        <p:spPr>
          <a:xfrm>
            <a:off x="11242375" y="4143375"/>
            <a:ext cx="849357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.offset=60</a:t>
            </a:r>
          </a:p>
        </p:txBody>
      </p:sp>
      <p:cxnSp>
        <p:nvCxnSpPr>
          <p:cNvPr id="96" name="直接连接符 95">
            <a:extLst>
              <a:ext uri="{FF2B5EF4-FFF2-40B4-BE49-F238E27FC236}">
                <a16:creationId xmlns:a16="http://schemas.microsoft.com/office/drawing/2014/main" id="{874EA734-03B7-F300-EE41-AC2986D83BCB}"/>
              </a:ext>
            </a:extLst>
          </p:cNvPr>
          <p:cNvCxnSpPr>
            <a:cxnSpLocks/>
            <a:stCxn id="127" idx="2"/>
            <a:endCxn id="52" idx="0"/>
          </p:cNvCxnSpPr>
          <p:nvPr/>
        </p:nvCxnSpPr>
        <p:spPr>
          <a:xfrm>
            <a:off x="9766240" y="4173565"/>
            <a:ext cx="1360335" cy="294661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04959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5B1C5FE-E645-B4DA-399F-EA662FC75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3" y="962270"/>
            <a:ext cx="7543474" cy="1296188"/>
          </a:xfrm>
        </p:spPr>
        <p:txBody>
          <a:bodyPr>
            <a:normAutofit/>
          </a:bodyPr>
          <a:lstStyle/>
          <a:p>
            <a:pPr>
              <a:lnSpc>
                <a:spcPts val="3600"/>
              </a:lnSpc>
            </a:pPr>
            <a:r>
              <a:rPr lang="zh-CN" altLang="en-US" sz="2400" b="0" dirty="0">
                <a:latin typeface="+mn-ea"/>
                <a:ea typeface="+mn-ea"/>
              </a:rPr>
              <a:t>变量声明   </a:t>
            </a:r>
            <a:r>
              <a:rPr lang="en-US" altLang="zh-CN" sz="2400" b="0" dirty="0">
                <a:solidFill>
                  <a:srgbClr val="3333FF"/>
                </a:solidFill>
                <a:latin typeface="+mn-ea"/>
                <a:ea typeface="+mn-ea"/>
              </a:rPr>
              <a:t>array [2] of array [3] of int  c; </a:t>
            </a:r>
          </a:p>
          <a:p>
            <a:pPr>
              <a:lnSpc>
                <a:spcPts val="3600"/>
              </a:lnSpc>
            </a:pPr>
            <a:r>
              <a:rPr lang="zh-CN" altLang="en-US" sz="2400" b="0" dirty="0">
                <a:latin typeface="+mn-ea"/>
                <a:ea typeface="+mn-ea"/>
              </a:rPr>
              <a:t>数组元素引用  </a:t>
            </a:r>
            <a:r>
              <a:rPr lang="en-US" altLang="zh-CN" sz="2400" b="0" dirty="0">
                <a:solidFill>
                  <a:srgbClr val="3333FF"/>
                </a:solidFill>
                <a:latin typeface="+mn-ea"/>
                <a:ea typeface="+mn-ea"/>
              </a:rPr>
              <a:t>PASCAL: c[</a:t>
            </a:r>
            <a:r>
              <a:rPr lang="en-US" altLang="zh-CN" sz="2400" b="0" dirty="0" err="1">
                <a:solidFill>
                  <a:srgbClr val="3333FF"/>
                </a:solidFill>
                <a:latin typeface="+mn-ea"/>
                <a:ea typeface="+mn-ea"/>
              </a:rPr>
              <a:t>i</a:t>
            </a:r>
            <a:r>
              <a:rPr lang="en-US" altLang="zh-CN" sz="2400" b="0" dirty="0">
                <a:solidFill>
                  <a:srgbClr val="3333FF"/>
                </a:solidFill>
                <a:latin typeface="+mn-ea"/>
                <a:ea typeface="+mn-ea"/>
              </a:rPr>
              <a:t>, j]</a:t>
            </a:r>
            <a:endParaRPr lang="zh-CN" altLang="en-US" sz="2400" b="0" dirty="0">
              <a:solidFill>
                <a:srgbClr val="3333FF"/>
              </a:solidFill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49CEEFC-D78E-72B5-8708-BF72213B2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graphicFrame>
        <p:nvGraphicFramePr>
          <p:cNvPr id="4" name="表格 6">
            <a:extLst>
              <a:ext uri="{FF2B5EF4-FFF2-40B4-BE49-F238E27FC236}">
                <a16:creationId xmlns:a16="http://schemas.microsoft.com/office/drawing/2014/main" id="{C7D395BE-91A5-4DA4-8110-FB6E2EE6E2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728539"/>
              </p:ext>
            </p:extLst>
          </p:nvPr>
        </p:nvGraphicFramePr>
        <p:xfrm>
          <a:off x="6407738" y="2590716"/>
          <a:ext cx="5243307" cy="189278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1352436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2571735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1319136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zh-CN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bg1"/>
                          </a:solidFill>
                        </a:rPr>
                        <a:t>类型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solidFill>
                            <a:schemeClr val="bg1"/>
                          </a:solidFill>
                        </a:rPr>
                        <a:t>宽度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49884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c</a:t>
                      </a:r>
                      <a:endParaRPr lang="zh-CN" altLang="en-US" sz="20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array(2,array(3,int))</a:t>
                      </a:r>
                      <a:endParaRPr lang="zh-CN" altLang="en-US" sz="20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24</a:t>
                      </a:r>
                      <a:endParaRPr lang="zh-CN" altLang="en-US" sz="20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49884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c[</a:t>
                      </a:r>
                      <a:r>
                        <a:rPr lang="en-US" altLang="zh-CN" sz="2000" dirty="0" err="1"/>
                        <a:t>i</a:t>
                      </a:r>
                      <a:r>
                        <a:rPr lang="en-US" altLang="zh-CN" sz="2000" dirty="0"/>
                        <a:t>]</a:t>
                      </a:r>
                      <a:endParaRPr lang="zh-CN" altLang="en-US" sz="20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array(3,int)</a:t>
                      </a:r>
                      <a:endParaRPr lang="zh-CN" altLang="en-US" sz="20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12</a:t>
                      </a:r>
                      <a:endParaRPr lang="zh-CN" altLang="en-US" sz="20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49884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c[</a:t>
                      </a:r>
                      <a:r>
                        <a:rPr lang="en-US" altLang="zh-CN" sz="2000" dirty="0" err="1"/>
                        <a:t>i</a:t>
                      </a:r>
                      <a:r>
                        <a:rPr lang="en-US" altLang="zh-CN" sz="2000" dirty="0"/>
                        <a:t>][j]</a:t>
                      </a:r>
                      <a:endParaRPr lang="zh-CN" altLang="en-US" sz="20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int</a:t>
                      </a:r>
                      <a:endParaRPr lang="zh-CN" altLang="en-US" sz="20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4</a:t>
                      </a:r>
                      <a:endParaRPr lang="zh-CN" altLang="en-US" sz="2000" dirty="0"/>
                    </a:p>
                  </a:txBody>
                  <a:tcPr marL="0" marR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1FDE9D1B-524F-F91D-FBE7-A14A5CD02616}"/>
              </a:ext>
            </a:extLst>
          </p:cNvPr>
          <p:cNvSpPr txBox="1"/>
          <p:nvPr/>
        </p:nvSpPr>
        <p:spPr>
          <a:xfrm>
            <a:off x="8152484" y="959277"/>
            <a:ext cx="3199155" cy="1101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ts val="36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C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语言：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int c[2][3];</a:t>
            </a:r>
          </a:p>
          <a:p>
            <a:pPr marL="342900" marR="0" lvl="0" indent="-342900" algn="l" defTabSz="914400" rtl="0" eaLnBrk="1" fontAlgn="auto" latinLnBrk="0" hangingPunct="1">
              <a:lnSpc>
                <a:spcPts val="3600"/>
              </a:lnSpc>
              <a:spcBef>
                <a:spcPts val="1000"/>
              </a:spcBef>
              <a:spcAft>
                <a:spcPts val="0"/>
              </a:spcAft>
              <a:buClr>
                <a:srgbClr val="FFC000"/>
              </a:buClr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lang="en-US" altLang="zh-CN" sz="2400" dirty="0">
                <a:solidFill>
                  <a:srgbClr val="0E7C7E"/>
                </a:solidFill>
                <a:latin typeface="微软雅黑"/>
                <a:ea typeface="微软雅黑"/>
              </a:rPr>
              <a:t>c[</a:t>
            </a:r>
            <a:r>
              <a:rPr lang="en-US" altLang="zh-CN" sz="2400" dirty="0" err="1">
                <a:solidFill>
                  <a:srgbClr val="0E7C7E"/>
                </a:solidFill>
                <a:latin typeface="微软雅黑"/>
                <a:ea typeface="微软雅黑"/>
              </a:rPr>
              <a:t>i</a:t>
            </a:r>
            <a:r>
              <a:rPr lang="en-US" altLang="zh-CN" sz="2400" dirty="0">
                <a:solidFill>
                  <a:srgbClr val="0E7C7E"/>
                </a:solidFill>
                <a:latin typeface="微软雅黑"/>
                <a:ea typeface="微软雅黑"/>
              </a:rPr>
              <a:t>][j]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E7C7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B82F17E-C8E2-010C-8248-18F0AED928CB}"/>
              </a:ext>
            </a:extLst>
          </p:cNvPr>
          <p:cNvSpPr txBox="1"/>
          <p:nvPr/>
        </p:nvSpPr>
        <p:spPr>
          <a:xfrm>
            <a:off x="5290654" y="4776004"/>
            <a:ext cx="6617809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altLang="zh-CN" sz="2000" dirty="0">
                <a:solidFill>
                  <a:srgbClr val="0000FF"/>
                </a:solidFill>
              </a:rPr>
              <a:t>c[1][2] </a:t>
            </a:r>
            <a:r>
              <a:rPr lang="en-US" altLang="zh-CN" sz="2000" dirty="0"/>
              <a:t>= 12;</a:t>
            </a:r>
          </a:p>
          <a:p>
            <a:pPr>
              <a:lnSpc>
                <a:spcPts val="3600"/>
              </a:lnSpc>
            </a:pPr>
            <a:r>
              <a:rPr lang="en-US" altLang="zh-CN" sz="2000" dirty="0"/>
              <a:t>a = </a:t>
            </a:r>
            <a:r>
              <a:rPr lang="en-US" altLang="zh-CN" sz="2000" dirty="0">
                <a:solidFill>
                  <a:srgbClr val="0000FF"/>
                </a:solidFill>
              </a:rPr>
              <a:t>c[1][2] </a:t>
            </a:r>
            <a:r>
              <a:rPr lang="en-US" altLang="zh-CN" sz="2000" dirty="0"/>
              <a:t>*</a:t>
            </a:r>
            <a:r>
              <a:rPr lang="zh-CN" altLang="en-US" sz="2000" dirty="0"/>
              <a:t>ｂ</a:t>
            </a:r>
            <a:r>
              <a:rPr lang="en-US" altLang="zh-CN" sz="2000" dirty="0"/>
              <a:t>;</a:t>
            </a:r>
          </a:p>
          <a:p>
            <a:pPr>
              <a:lnSpc>
                <a:spcPts val="3600"/>
              </a:lnSpc>
            </a:pPr>
            <a:r>
              <a:rPr lang="en-US" altLang="zh-CN" sz="2000" dirty="0"/>
              <a:t>Address(c[</a:t>
            </a:r>
            <a:r>
              <a:rPr lang="en-US" altLang="zh-CN" sz="2000" dirty="0">
                <a:solidFill>
                  <a:srgbClr val="0000FF"/>
                </a:solidFill>
              </a:rPr>
              <a:t>1</a:t>
            </a:r>
            <a:r>
              <a:rPr lang="en-US" altLang="zh-CN" sz="2000" dirty="0"/>
              <a:t>][</a:t>
            </a:r>
            <a:r>
              <a:rPr lang="en-US" altLang="zh-CN" sz="2000" dirty="0">
                <a:solidFill>
                  <a:srgbClr val="0000FF"/>
                </a:solidFill>
              </a:rPr>
              <a:t>2</a:t>
            </a:r>
            <a:r>
              <a:rPr lang="en-US" altLang="zh-CN" sz="2000" dirty="0"/>
              <a:t>])=base+(</a:t>
            </a:r>
            <a:r>
              <a:rPr lang="en-US" altLang="zh-CN" sz="2000" dirty="0">
                <a:solidFill>
                  <a:srgbClr val="0000FF"/>
                </a:solidFill>
              </a:rPr>
              <a:t>1</a:t>
            </a:r>
            <a:r>
              <a:rPr lang="en-US" altLang="zh-CN" sz="2000" dirty="0"/>
              <a:t>*3+</a:t>
            </a:r>
            <a:r>
              <a:rPr lang="en-US" altLang="zh-CN" sz="2000" dirty="0">
                <a:solidFill>
                  <a:srgbClr val="0000FF"/>
                </a:solidFill>
              </a:rPr>
              <a:t>2)</a:t>
            </a:r>
            <a:r>
              <a:rPr lang="en-US" altLang="zh-CN" sz="2000" dirty="0"/>
              <a:t>*4=base+1*12+2*4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B4BF0168-5268-EB8B-36BD-9D190951F9D2}"/>
              </a:ext>
            </a:extLst>
          </p:cNvPr>
          <p:cNvSpPr txBox="1"/>
          <p:nvPr/>
        </p:nvSpPr>
        <p:spPr>
          <a:xfrm>
            <a:off x="512262" y="2147870"/>
            <a:ext cx="53591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47900" marR="0" lvl="0" indent="-2247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E  E</a:t>
            </a:r>
            <a:r>
              <a:rPr kumimoji="0" lang="en-US" altLang="zh-CN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1 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[E</a:t>
            </a:r>
            <a:r>
              <a:rPr kumimoji="0" lang="en-US" altLang="zh-CN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    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{ 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E.type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:= if E</a:t>
            </a:r>
            <a:r>
              <a:rPr kumimoji="0" lang="en-US" altLang="zh-CN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.type= int and E</a:t>
            </a:r>
            <a:r>
              <a:rPr kumimoji="0" lang="en-US" altLang="zh-CN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1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.type=array(n, 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 then 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 else </a:t>
            </a:r>
            <a:r>
              <a:rPr kumimoji="0" lang="en-US" altLang="zh-CN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type_error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}</a:t>
            </a:r>
          </a:p>
        </p:txBody>
      </p: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771C7668-A121-BE34-7766-BDA250027085}"/>
              </a:ext>
            </a:extLst>
          </p:cNvPr>
          <p:cNvGrpSpPr/>
          <p:nvPr/>
        </p:nvGrpSpPr>
        <p:grpSpPr>
          <a:xfrm>
            <a:off x="282033" y="3544490"/>
            <a:ext cx="4490173" cy="2286105"/>
            <a:chOff x="282033" y="3424170"/>
            <a:chExt cx="4490173" cy="2286105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023CB66F-186A-7E08-F446-434702600CDA}"/>
                </a:ext>
              </a:extLst>
            </p:cNvPr>
            <p:cNvSpPr txBox="1"/>
            <p:nvPr/>
          </p:nvSpPr>
          <p:spPr>
            <a:xfrm>
              <a:off x="1885746" y="3424170"/>
              <a:ext cx="170121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E</a:t>
              </a:r>
              <a:endParaRPr lang="zh-CN" altLang="en-US" dirty="0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9FF8E04-A5B6-DD02-A542-DFE0BCBF31C2}"/>
                </a:ext>
              </a:extLst>
            </p:cNvPr>
            <p:cNvSpPr txBox="1"/>
            <p:nvPr/>
          </p:nvSpPr>
          <p:spPr>
            <a:xfrm>
              <a:off x="1459228" y="4058231"/>
              <a:ext cx="170121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E</a:t>
              </a:r>
              <a:endParaRPr lang="zh-CN" altLang="en-US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4CBE5DE-4BAF-9C6E-20C8-29A8F202C237}"/>
                </a:ext>
              </a:extLst>
            </p:cNvPr>
            <p:cNvSpPr txBox="1"/>
            <p:nvPr/>
          </p:nvSpPr>
          <p:spPr>
            <a:xfrm>
              <a:off x="3704826" y="4058231"/>
              <a:ext cx="170121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E</a:t>
              </a:r>
              <a:endParaRPr lang="zh-CN" altLang="en-US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4F264F5-BD06-4876-95DB-F1F9EA244624}"/>
                </a:ext>
              </a:extLst>
            </p:cNvPr>
            <p:cNvSpPr txBox="1"/>
            <p:nvPr/>
          </p:nvSpPr>
          <p:spPr>
            <a:xfrm>
              <a:off x="3115717" y="4058231"/>
              <a:ext cx="170121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[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C902769D-8820-2215-0E75-3EBDCAC81B72}"/>
                </a:ext>
              </a:extLst>
            </p:cNvPr>
            <p:cNvSpPr txBox="1"/>
            <p:nvPr/>
          </p:nvSpPr>
          <p:spPr>
            <a:xfrm>
              <a:off x="4675953" y="4058231"/>
              <a:ext cx="96253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]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59DB202-572F-CC87-F64C-0EEE04587BFF}"/>
                </a:ext>
              </a:extLst>
            </p:cNvPr>
            <p:cNvSpPr txBox="1"/>
            <p:nvPr/>
          </p:nvSpPr>
          <p:spPr>
            <a:xfrm>
              <a:off x="427202" y="4664890"/>
              <a:ext cx="170121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E</a:t>
              </a:r>
              <a:endParaRPr lang="zh-CN" altLang="en-US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1C7A8BE-8386-8ABB-AF85-E75668EBC692}"/>
                </a:ext>
              </a:extLst>
            </p:cNvPr>
            <p:cNvSpPr txBox="1"/>
            <p:nvPr/>
          </p:nvSpPr>
          <p:spPr>
            <a:xfrm>
              <a:off x="2311854" y="4664890"/>
              <a:ext cx="170121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E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CC2B61D-9A02-6033-E7FA-97990886DF2D}"/>
                </a:ext>
              </a:extLst>
            </p:cNvPr>
            <p:cNvSpPr txBox="1"/>
            <p:nvPr/>
          </p:nvSpPr>
          <p:spPr>
            <a:xfrm>
              <a:off x="2073680" y="4664890"/>
              <a:ext cx="170121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[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6D67348-A0C1-5B01-AEFE-E0A259FCE393}"/>
                </a:ext>
              </a:extLst>
            </p:cNvPr>
            <p:cNvSpPr txBox="1"/>
            <p:nvPr/>
          </p:nvSpPr>
          <p:spPr>
            <a:xfrm>
              <a:off x="3200234" y="4664890"/>
              <a:ext cx="170121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]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A8735B2-FF78-1952-29E9-E3854A5F30D9}"/>
                </a:ext>
              </a:extLst>
            </p:cNvPr>
            <p:cNvSpPr txBox="1"/>
            <p:nvPr/>
          </p:nvSpPr>
          <p:spPr>
            <a:xfrm>
              <a:off x="282033" y="5433276"/>
              <a:ext cx="460458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id</a:t>
              </a:r>
              <a:r>
                <a:rPr lang="en-US" altLang="zh-CN" dirty="0">
                  <a:solidFill>
                    <a:prstClr val="black"/>
                  </a:solidFill>
                  <a:latin typeface="微软雅黑"/>
                  <a:ea typeface="微软雅黑"/>
                  <a:sym typeface="Symbol" pitchFamily="18" charset="2"/>
                </a:rPr>
                <a:t>(</a:t>
              </a:r>
              <a:r>
                <a:rPr lang="en-US" altLang="zh-CN" dirty="0">
                  <a:solidFill>
                    <a:srgbClr val="FF0000"/>
                  </a:solidFill>
                  <a:latin typeface="微软雅黑"/>
                  <a:ea typeface="微软雅黑"/>
                  <a:sym typeface="Symbol" pitchFamily="18" charset="2"/>
                </a:rPr>
                <a:t>c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)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CC920E5-7545-FD4E-CF8D-D11123B09307}"/>
                </a:ext>
              </a:extLst>
            </p:cNvPr>
            <p:cNvSpPr txBox="1"/>
            <p:nvPr/>
          </p:nvSpPr>
          <p:spPr>
            <a:xfrm>
              <a:off x="2097110" y="5433276"/>
              <a:ext cx="599608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int</a:t>
              </a:r>
              <a:r>
                <a:rPr lang="en-US" altLang="zh-CN" dirty="0">
                  <a:solidFill>
                    <a:prstClr val="black"/>
                  </a:solidFill>
                  <a:latin typeface="微软雅黑"/>
                  <a:ea typeface="微软雅黑"/>
                  <a:sym typeface="Symbol" pitchFamily="18" charset="2"/>
                </a:rPr>
                <a:t>(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1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)</a:t>
              </a:r>
              <a:endParaRPr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CEBE5F56-6672-B071-29E3-FE706F280BBF}"/>
                </a:ext>
              </a:extLst>
            </p:cNvPr>
            <p:cNvSpPr txBox="1"/>
            <p:nvPr/>
          </p:nvSpPr>
          <p:spPr>
            <a:xfrm>
              <a:off x="3491587" y="4664890"/>
              <a:ext cx="599608" cy="276999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int</a:t>
              </a:r>
              <a:r>
                <a:rPr lang="en-US" altLang="zh-CN" dirty="0">
                  <a:solidFill>
                    <a:prstClr val="black"/>
                  </a:solidFill>
                  <a:latin typeface="微软雅黑"/>
                  <a:ea typeface="微软雅黑"/>
                  <a:sym typeface="Symbol" pitchFamily="18" charset="2"/>
                </a:rPr>
                <a:t>(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2</a:t>
              </a:r>
              <a:r>
                <a:rPr kumimoji="0" lang="en-US" altLang="zh-C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  <a:sym typeface="Symbol" pitchFamily="18" charset="2"/>
                </a:rPr>
                <a:t>)</a:t>
              </a:r>
              <a:endParaRPr lang="zh-CN" altLang="en-US" dirty="0"/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456400D4-E455-097E-260E-8E91B59E67CA}"/>
                </a:ext>
              </a:extLst>
            </p:cNvPr>
            <p:cNvCxnSpPr>
              <a:stCxn id="10" idx="2"/>
              <a:endCxn id="11" idx="0"/>
            </p:cNvCxnSpPr>
            <p:nvPr/>
          </p:nvCxnSpPr>
          <p:spPr>
            <a:xfrm flipH="1">
              <a:off x="1544289" y="3701169"/>
              <a:ext cx="426518" cy="357062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CAA1A3E-AC58-0693-9879-52B6401F5340}"/>
                </a:ext>
              </a:extLst>
            </p:cNvPr>
            <p:cNvCxnSpPr>
              <a:cxnSpLocks/>
              <a:stCxn id="10" idx="2"/>
              <a:endCxn id="13" idx="0"/>
            </p:cNvCxnSpPr>
            <p:nvPr/>
          </p:nvCxnSpPr>
          <p:spPr>
            <a:xfrm>
              <a:off x="1970807" y="3701169"/>
              <a:ext cx="1229971" cy="357062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1207D949-222B-8A25-CFDD-812757591BA4}"/>
                </a:ext>
              </a:extLst>
            </p:cNvPr>
            <p:cNvCxnSpPr>
              <a:cxnSpLocks/>
              <a:stCxn id="10" idx="2"/>
              <a:endCxn id="12" idx="0"/>
            </p:cNvCxnSpPr>
            <p:nvPr/>
          </p:nvCxnSpPr>
          <p:spPr>
            <a:xfrm>
              <a:off x="1970807" y="3701169"/>
              <a:ext cx="1819080" cy="357062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B2D6FC4-2441-CC01-F0BE-8469F23DDEB5}"/>
                </a:ext>
              </a:extLst>
            </p:cNvPr>
            <p:cNvCxnSpPr>
              <a:cxnSpLocks/>
              <a:stCxn id="10" idx="2"/>
              <a:endCxn id="14" idx="0"/>
            </p:cNvCxnSpPr>
            <p:nvPr/>
          </p:nvCxnSpPr>
          <p:spPr>
            <a:xfrm>
              <a:off x="1970807" y="3701169"/>
              <a:ext cx="2753273" cy="357062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0E4D842F-6734-87AB-5DAA-34A9522BFBE4}"/>
                </a:ext>
              </a:extLst>
            </p:cNvPr>
            <p:cNvCxnSpPr>
              <a:cxnSpLocks/>
              <a:stCxn id="11" idx="2"/>
              <a:endCxn id="15" idx="0"/>
            </p:cNvCxnSpPr>
            <p:nvPr/>
          </p:nvCxnSpPr>
          <p:spPr>
            <a:xfrm flipH="1">
              <a:off x="512263" y="4335230"/>
              <a:ext cx="1032026" cy="3296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74EE849D-4F59-E0D4-8FC5-91C10CE00A8D}"/>
                </a:ext>
              </a:extLst>
            </p:cNvPr>
            <p:cNvCxnSpPr>
              <a:cxnSpLocks/>
              <a:stCxn id="11" idx="2"/>
              <a:endCxn id="17" idx="0"/>
            </p:cNvCxnSpPr>
            <p:nvPr/>
          </p:nvCxnSpPr>
          <p:spPr>
            <a:xfrm>
              <a:off x="1544289" y="4335230"/>
              <a:ext cx="614452" cy="3296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7822DEED-770B-72AB-8C02-3BFC4A9E105B}"/>
                </a:ext>
              </a:extLst>
            </p:cNvPr>
            <p:cNvCxnSpPr>
              <a:cxnSpLocks/>
              <a:stCxn id="11" idx="2"/>
              <a:endCxn id="16" idx="0"/>
            </p:cNvCxnSpPr>
            <p:nvPr/>
          </p:nvCxnSpPr>
          <p:spPr>
            <a:xfrm>
              <a:off x="1544289" y="4335230"/>
              <a:ext cx="852626" cy="3296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9024296F-371A-2B13-BE98-69C793B5B331}"/>
                </a:ext>
              </a:extLst>
            </p:cNvPr>
            <p:cNvCxnSpPr>
              <a:cxnSpLocks/>
              <a:stCxn id="12" idx="2"/>
              <a:endCxn id="21" idx="0"/>
            </p:cNvCxnSpPr>
            <p:nvPr/>
          </p:nvCxnSpPr>
          <p:spPr>
            <a:xfrm>
              <a:off x="3789887" y="4335230"/>
              <a:ext cx="1504" cy="3296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D9DAEDBA-555D-3369-9B30-0861862AB14C}"/>
                </a:ext>
              </a:extLst>
            </p:cNvPr>
            <p:cNvCxnSpPr>
              <a:cxnSpLocks/>
              <a:stCxn id="15" idx="2"/>
              <a:endCxn id="19" idx="0"/>
            </p:cNvCxnSpPr>
            <p:nvPr/>
          </p:nvCxnSpPr>
          <p:spPr>
            <a:xfrm flipH="1">
              <a:off x="512262" y="4941889"/>
              <a:ext cx="1" cy="491387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C74E2A30-F43C-F75F-DB2F-0AA1805392C6}"/>
                </a:ext>
              </a:extLst>
            </p:cNvPr>
            <p:cNvCxnSpPr>
              <a:cxnSpLocks/>
              <a:stCxn id="16" idx="2"/>
              <a:endCxn id="20" idx="0"/>
            </p:cNvCxnSpPr>
            <p:nvPr/>
          </p:nvCxnSpPr>
          <p:spPr>
            <a:xfrm flipH="1">
              <a:off x="2396914" y="4941889"/>
              <a:ext cx="1" cy="491387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257EFC1-6827-6A56-9A71-9FB7AB0E5F2C}"/>
                </a:ext>
              </a:extLst>
            </p:cNvPr>
            <p:cNvSpPr txBox="1"/>
            <p:nvPr/>
          </p:nvSpPr>
          <p:spPr>
            <a:xfrm>
              <a:off x="617965" y="4712493"/>
              <a:ext cx="1608829" cy="553998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lang="en-US" altLang="zh-CN" sz="1200" dirty="0">
                  <a:solidFill>
                    <a:srgbClr val="0000FF"/>
                  </a:solidFill>
                  <a:latin typeface="微软雅黑"/>
                  <a:ea typeface="微软雅黑"/>
                  <a:sym typeface="Symbol" pitchFamily="18" charset="2"/>
                </a:rPr>
                <a:t>.type=</a:t>
              </a:r>
            </a:p>
            <a:p>
              <a:r>
                <a:rPr lang="en-US" altLang="zh-CN" sz="1200" dirty="0">
                  <a:solidFill>
                    <a:srgbClr val="0000FF"/>
                  </a:solidFill>
                  <a:latin typeface="微软雅黑"/>
                  <a:ea typeface="微软雅黑"/>
                  <a:sym typeface="Symbol" pitchFamily="18" charset="2"/>
                </a:rPr>
                <a:t>array(2,array(3,int))</a:t>
              </a:r>
            </a:p>
            <a:p>
              <a:endPara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3F3AAA3B-CA0C-8516-C3CF-26D2CD351113}"/>
                </a:ext>
              </a:extLst>
            </p:cNvPr>
            <p:cNvSpPr txBox="1"/>
            <p:nvPr/>
          </p:nvSpPr>
          <p:spPr>
            <a:xfrm>
              <a:off x="2432390" y="4707767"/>
              <a:ext cx="696220" cy="184666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lang="en-US" altLang="zh-CN" sz="1200" dirty="0">
                  <a:solidFill>
                    <a:srgbClr val="0000FF"/>
                  </a:solidFill>
                  <a:latin typeface="微软雅黑"/>
                  <a:ea typeface="微软雅黑"/>
                  <a:sym typeface="Symbol" pitchFamily="18" charset="2"/>
                </a:rPr>
                <a:t>.type=int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A7872CED-6F56-4F63-3F13-40662E3B0050}"/>
                </a:ext>
              </a:extLst>
            </p:cNvPr>
            <p:cNvSpPr txBox="1"/>
            <p:nvPr/>
          </p:nvSpPr>
          <p:spPr>
            <a:xfrm>
              <a:off x="3860027" y="4130728"/>
              <a:ext cx="696220" cy="184666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lang="en-US" altLang="zh-CN" sz="1200" dirty="0">
                  <a:solidFill>
                    <a:srgbClr val="0000FF"/>
                  </a:solidFill>
                  <a:latin typeface="微软雅黑"/>
                  <a:ea typeface="微软雅黑"/>
                  <a:sym typeface="Symbol" pitchFamily="18" charset="2"/>
                </a:rPr>
                <a:t>.type=int</a:t>
              </a: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C2A788D6-61A0-6E0D-6D21-463DC0ABE68F}"/>
                </a:ext>
              </a:extLst>
            </p:cNvPr>
            <p:cNvSpPr txBox="1"/>
            <p:nvPr/>
          </p:nvSpPr>
          <p:spPr>
            <a:xfrm>
              <a:off x="1660714" y="4119333"/>
              <a:ext cx="1395705" cy="184666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lang="en-US" altLang="zh-CN" sz="1200" dirty="0">
                  <a:solidFill>
                    <a:srgbClr val="0000FF"/>
                  </a:solidFill>
                  <a:latin typeface="微软雅黑"/>
                  <a:ea typeface="微软雅黑"/>
                  <a:sym typeface="Symbol" pitchFamily="18" charset="2"/>
                </a:rPr>
                <a:t>.type=array(3,int)</a:t>
              </a: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F3E62101-D1D5-BF6C-E399-B8567ACFF8A3}"/>
                </a:ext>
              </a:extLst>
            </p:cNvPr>
            <p:cNvSpPr txBox="1"/>
            <p:nvPr/>
          </p:nvSpPr>
          <p:spPr>
            <a:xfrm>
              <a:off x="2084280" y="3476759"/>
              <a:ext cx="696220" cy="184666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r>
                <a:rPr lang="en-US" altLang="zh-CN" sz="1200" dirty="0">
                  <a:solidFill>
                    <a:srgbClr val="0000FF"/>
                  </a:solidFill>
                  <a:latin typeface="微软雅黑"/>
                  <a:ea typeface="微软雅黑"/>
                  <a:sym typeface="Symbol" pitchFamily="18" charset="2"/>
                </a:rPr>
                <a:t>.type=int</a:t>
              </a:r>
            </a:p>
          </p:txBody>
        </p: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08B85EAE-453D-A2C6-C63B-591B2541CAD8}"/>
                </a:ext>
              </a:extLst>
            </p:cNvPr>
            <p:cNvCxnSpPr>
              <a:cxnSpLocks/>
              <a:stCxn id="11" idx="2"/>
              <a:endCxn id="18" idx="0"/>
            </p:cNvCxnSpPr>
            <p:nvPr/>
          </p:nvCxnSpPr>
          <p:spPr>
            <a:xfrm>
              <a:off x="1544289" y="4335230"/>
              <a:ext cx="1741006" cy="32966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28952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C35D575D-0423-7E27-1E1C-CC85CF503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b="0" dirty="0"/>
              <a:t> 数组元素</a:t>
            </a:r>
            <a:endParaRPr lang="en-US" altLang="zh-CN" b="0" dirty="0"/>
          </a:p>
          <a:p>
            <a:pPr lvl="1" algn="just">
              <a:lnSpc>
                <a:spcPts val="3200"/>
              </a:lnSpc>
              <a:spcBef>
                <a:spcPts val="0"/>
              </a:spcBef>
              <a:buClr>
                <a:schemeClr val="accent4"/>
              </a:buClr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X :=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a[i</a:t>
            </a:r>
            <a:r>
              <a:rPr kumimoji="0" lang="en-US" altLang="zh-CN" sz="2000" b="0" i="0" u="none" strike="noStrike" kern="1200" cap="none" spc="0" normalizeH="0" baseline="-30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1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,i</a:t>
            </a:r>
            <a:r>
              <a:rPr kumimoji="0" lang="en-US" altLang="zh-CN" sz="2000" b="0" i="0" u="none" strike="noStrike" kern="1200" cap="none" spc="0" normalizeH="0" baseline="-30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,…,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-3000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k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]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 Y</a:t>
            </a:r>
          </a:p>
          <a:p>
            <a:pPr lvl="1" algn="just">
              <a:lnSpc>
                <a:spcPts val="3200"/>
              </a:lnSpc>
              <a:spcBef>
                <a:spcPts val="0"/>
              </a:spcBef>
              <a:buClr>
                <a:schemeClr val="accent4"/>
              </a:buClr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a[i</a:t>
            </a:r>
            <a:r>
              <a:rPr kumimoji="0" lang="en-US" altLang="zh-CN" sz="2000" b="0" i="0" u="none" strike="noStrike" kern="1200" cap="none" spc="0" normalizeH="0" baseline="-30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1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,i</a:t>
            </a:r>
            <a:r>
              <a:rPr kumimoji="0" lang="en-US" altLang="zh-CN" sz="2000" b="0" i="0" u="none" strike="noStrike" kern="1200" cap="none" spc="0" normalizeH="0" baseline="-30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,…,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-3000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k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]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:= X + Y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444500" indent="-457200"/>
            <a:r>
              <a:rPr lang="zh-CN" altLang="en-US" b="0" dirty="0"/>
              <a:t>内情向量</a:t>
            </a:r>
            <a:r>
              <a:rPr lang="en-US" altLang="zh-CN" b="0" dirty="0"/>
              <a:t>: </a:t>
            </a:r>
            <a:r>
              <a:rPr kumimoji="0" lang="en-US" altLang="zh-CN" sz="20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a[l</a:t>
            </a:r>
            <a:r>
              <a:rPr kumimoji="0" lang="en-US" altLang="zh-CN" sz="20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:u</a:t>
            </a:r>
            <a:r>
              <a:rPr kumimoji="0" lang="en-US" altLang="zh-CN" sz="20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,l</a:t>
            </a:r>
            <a:r>
              <a:rPr kumimoji="0" lang="en-US" altLang="zh-CN" sz="20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:u</a:t>
            </a:r>
            <a:r>
              <a:rPr kumimoji="0" lang="en-US" altLang="zh-CN" sz="20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,…,</a:t>
            </a:r>
            <a:r>
              <a:rPr kumimoji="0" lang="en-US" altLang="zh-CN" sz="2000" b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l</a:t>
            </a:r>
            <a:r>
              <a:rPr kumimoji="0" lang="en-US" altLang="zh-CN" sz="2000" b="0" u="none" strike="noStrike" kern="1200" cap="none" spc="0" normalizeH="0" baseline="-30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n</a:t>
            </a:r>
            <a:r>
              <a:rPr kumimoji="0" lang="en-US" altLang="zh-CN" sz="2000" b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:u</a:t>
            </a:r>
            <a:r>
              <a:rPr kumimoji="0" lang="en-US" altLang="zh-CN" sz="2000" b="0" u="none" strike="noStrike" kern="1200" cap="none" spc="0" normalizeH="0" baseline="-30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n</a:t>
            </a:r>
            <a:r>
              <a:rPr kumimoji="0" lang="en-US" altLang="zh-CN" sz="20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]</a:t>
            </a:r>
          </a:p>
          <a:p>
            <a:pPr marL="755650" lvl="1" indent="-285750">
              <a:lnSpc>
                <a:spcPts val="3200"/>
              </a:lnSpc>
              <a:spcBef>
                <a:spcPts val="600"/>
              </a:spcBef>
              <a:buClr>
                <a:schemeClr val="accent4"/>
              </a:buClr>
              <a:defRPr/>
            </a:pPr>
            <a:r>
              <a:rPr kumimoji="0" lang="en-US" altLang="zh-CN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l</a:t>
            </a:r>
            <a:r>
              <a:rPr kumimoji="0" lang="en-US" altLang="zh-CN" sz="220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i </a:t>
            </a:r>
            <a:r>
              <a:rPr kumimoji="0" lang="en-US" altLang="zh-CN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:  </a:t>
            </a:r>
            <a:r>
              <a:rPr kumimoji="0" lang="zh-CN" altLang="en-US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第 </a:t>
            </a:r>
            <a:r>
              <a:rPr kumimoji="0" lang="en-US" altLang="zh-CN" sz="220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i</a:t>
            </a:r>
            <a:r>
              <a:rPr kumimoji="0" lang="en-US" altLang="zh-CN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 </a:t>
            </a:r>
            <a:r>
              <a:rPr kumimoji="0" lang="zh-CN" altLang="en-US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维的下界</a:t>
            </a:r>
          </a:p>
          <a:p>
            <a:pPr marL="755650" lvl="1" indent="-285750">
              <a:lnSpc>
                <a:spcPts val="3200"/>
              </a:lnSpc>
              <a:spcBef>
                <a:spcPts val="600"/>
              </a:spcBef>
              <a:buClr>
                <a:schemeClr val="accent4"/>
              </a:buClr>
              <a:defRPr/>
            </a:pPr>
            <a:r>
              <a:rPr kumimoji="0" lang="en-US" altLang="zh-CN" sz="220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u</a:t>
            </a:r>
            <a:r>
              <a:rPr kumimoji="0" lang="en-US" altLang="zh-CN" sz="2200" u="none" strike="noStrike" kern="1200" cap="none" spc="0" normalizeH="0" baseline="-30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i</a:t>
            </a:r>
            <a:r>
              <a:rPr kumimoji="0" lang="en-US" altLang="zh-CN" sz="220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: </a:t>
            </a:r>
            <a:r>
              <a:rPr kumimoji="0" lang="zh-CN" altLang="en-US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第 </a:t>
            </a:r>
            <a:r>
              <a:rPr kumimoji="0" lang="en-US" altLang="zh-CN" sz="220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i</a:t>
            </a:r>
            <a:r>
              <a:rPr kumimoji="0" lang="en-US" altLang="zh-CN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 </a:t>
            </a:r>
            <a:r>
              <a:rPr kumimoji="0" lang="zh-CN" altLang="en-US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维的上界</a:t>
            </a:r>
          </a:p>
          <a:p>
            <a:pPr marL="755650" lvl="1" indent="-285750">
              <a:lnSpc>
                <a:spcPts val="3200"/>
              </a:lnSpc>
              <a:spcBef>
                <a:spcPts val="600"/>
              </a:spcBef>
              <a:buClr>
                <a:schemeClr val="accent4"/>
              </a:buClr>
              <a:defRPr/>
            </a:pPr>
            <a:r>
              <a:rPr kumimoji="0" lang="en-US" altLang="zh-CN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type: </a:t>
            </a:r>
            <a:r>
              <a:rPr kumimoji="0" lang="zh-CN" altLang="en-US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数组元素的类型</a:t>
            </a:r>
          </a:p>
          <a:p>
            <a:pPr marL="755650" lvl="1" indent="-285750">
              <a:lnSpc>
                <a:spcPts val="3200"/>
              </a:lnSpc>
              <a:spcBef>
                <a:spcPts val="600"/>
              </a:spcBef>
              <a:buClr>
                <a:schemeClr val="accent4"/>
              </a:buClr>
              <a:defRPr/>
            </a:pPr>
            <a:r>
              <a:rPr kumimoji="0" lang="en-US" altLang="zh-CN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base:  </a:t>
            </a:r>
            <a:r>
              <a:rPr kumimoji="0" lang="zh-CN" altLang="en-US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数组首元素的地址</a:t>
            </a:r>
          </a:p>
          <a:p>
            <a:pPr marL="755650" lvl="1" indent="-285750">
              <a:lnSpc>
                <a:spcPts val="3200"/>
              </a:lnSpc>
              <a:spcBef>
                <a:spcPts val="600"/>
              </a:spcBef>
              <a:buClr>
                <a:schemeClr val="accent4"/>
              </a:buClr>
              <a:defRPr/>
            </a:pPr>
            <a:r>
              <a:rPr kumimoji="0" lang="en-US" altLang="zh-CN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n: </a:t>
            </a:r>
            <a:r>
              <a:rPr kumimoji="0" lang="zh-CN" altLang="en-US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数组维数</a:t>
            </a:r>
          </a:p>
          <a:p>
            <a:pPr marL="755650" lvl="1" indent="-285750">
              <a:lnSpc>
                <a:spcPts val="3200"/>
              </a:lnSpc>
              <a:spcBef>
                <a:spcPts val="600"/>
              </a:spcBef>
              <a:buClr>
                <a:schemeClr val="accent4"/>
              </a:buClr>
              <a:defRPr/>
            </a:pPr>
            <a:r>
              <a:rPr kumimoji="0" lang="en-US" altLang="zh-CN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C: </a:t>
            </a:r>
            <a:r>
              <a:rPr kumimoji="0" lang="zh-CN" altLang="en-US" sz="22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Symbol" pitchFamily="18" charset="2"/>
              </a:rPr>
              <a:t>随后解释</a:t>
            </a:r>
            <a:endParaRPr lang="zh-CN" altLang="en-US" sz="2200" dirty="0"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92F6C47-B952-5C81-8C7C-91925EEBD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2058973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2D563FC-1E62-0C5A-4740-9623B99EB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926688"/>
          </a:xfrm>
        </p:spPr>
        <p:txBody>
          <a:bodyPr/>
          <a:lstStyle/>
          <a:p>
            <a:r>
              <a:rPr lang="zh-CN" altLang="en-US" dirty="0"/>
              <a:t>中间代码 </a:t>
            </a:r>
            <a:r>
              <a:rPr lang="en-US" altLang="zh-CN" dirty="0"/>
              <a:t>- TAC</a:t>
            </a:r>
            <a:r>
              <a:rPr lang="zh-CN" altLang="en-US" dirty="0"/>
              <a:t>与四元式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9BDEA9-0676-0386-829B-1D55879A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6411810-2AA6-0CF4-6DF3-FF06D4D33FBB}"/>
              </a:ext>
            </a:extLst>
          </p:cNvPr>
          <p:cNvSpPr txBox="1"/>
          <p:nvPr/>
        </p:nvSpPr>
        <p:spPr>
          <a:xfrm>
            <a:off x="820103" y="1725930"/>
            <a:ext cx="60979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zh-CN" sz="2000" dirty="0">
                <a:solidFill>
                  <a:srgbClr val="0000FF"/>
                </a:solidFill>
              </a:rPr>
              <a:t>A + B * ( C - D ) + E / ( C - D ) ^N</a:t>
            </a:r>
          </a:p>
        </p:txBody>
      </p:sp>
      <p:sp>
        <p:nvSpPr>
          <p:cNvPr id="5" name="Rectangle 104">
            <a:extLst>
              <a:ext uri="{FF2B5EF4-FFF2-40B4-BE49-F238E27FC236}">
                <a16:creationId xmlns:a16="http://schemas.microsoft.com/office/drawing/2014/main" id="{DBC8EDD5-A3F7-77D6-AA73-F417D4CB86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820" y="2506830"/>
            <a:ext cx="7632033" cy="2462213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1">
                <a:shade val="15000"/>
              </a:schemeClr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l">
              <a:buFontTx/>
              <a:buNone/>
            </a:pPr>
            <a:r>
              <a:rPr lang="zh-CN" altLang="en-US" sz="2200" dirty="0">
                <a:latin typeface="+mn-ea"/>
                <a:cs typeface="Times New Roman" pitchFamily="18" charset="0"/>
              </a:rPr>
              <a:t> </a:t>
            </a:r>
            <a:r>
              <a:rPr lang="en-US" altLang="zh-CN" sz="2200" dirty="0">
                <a:latin typeface="+mn-ea"/>
              </a:rPr>
              <a:t>(1)  ( -    C     D     T1 )            	T1 := C - D </a:t>
            </a:r>
          </a:p>
          <a:p>
            <a:pPr algn="l">
              <a:buFontTx/>
              <a:buNone/>
            </a:pPr>
            <a:r>
              <a:rPr lang="en-US" altLang="zh-CN" sz="2200" dirty="0">
                <a:latin typeface="+mn-ea"/>
              </a:rPr>
              <a:t> (2)  ( *    B     T1    T2)             	T2 := B * T1 </a:t>
            </a:r>
          </a:p>
          <a:p>
            <a:pPr algn="l">
              <a:buFontTx/>
              <a:buNone/>
            </a:pPr>
            <a:r>
              <a:rPr lang="en-US" altLang="zh-CN" sz="2200" dirty="0">
                <a:latin typeface="+mn-ea"/>
              </a:rPr>
              <a:t> (3)  ( +   A     T2    </a:t>
            </a:r>
            <a:r>
              <a:rPr lang="en-US" altLang="zh-CN" sz="2200" dirty="0">
                <a:solidFill>
                  <a:srgbClr val="FF0000"/>
                </a:solidFill>
                <a:latin typeface="+mn-ea"/>
              </a:rPr>
              <a:t>T3</a:t>
            </a:r>
            <a:r>
              <a:rPr lang="en-US" altLang="zh-CN" sz="2200" dirty="0">
                <a:latin typeface="+mn-ea"/>
              </a:rPr>
              <a:t>)              	</a:t>
            </a:r>
            <a:r>
              <a:rPr lang="en-US" altLang="zh-CN" sz="2200" dirty="0">
                <a:solidFill>
                  <a:srgbClr val="FF0000"/>
                </a:solidFill>
                <a:latin typeface="+mn-ea"/>
              </a:rPr>
              <a:t>T3</a:t>
            </a:r>
            <a:r>
              <a:rPr lang="en-US" altLang="zh-CN" sz="2200" dirty="0">
                <a:latin typeface="+mn-ea"/>
              </a:rPr>
              <a:t> := A + T2 </a:t>
            </a:r>
          </a:p>
          <a:p>
            <a:pPr algn="l">
              <a:buFontTx/>
              <a:buNone/>
            </a:pPr>
            <a:r>
              <a:rPr lang="en-US" altLang="zh-CN" sz="2200" dirty="0">
                <a:latin typeface="+mn-ea"/>
              </a:rPr>
              <a:t> (4)  ( -    C     D     T4)     </a:t>
            </a:r>
            <a:r>
              <a:rPr lang="zh-CN" altLang="en-US" sz="2200" dirty="0">
                <a:latin typeface="+mn-ea"/>
              </a:rPr>
              <a:t>或      </a:t>
            </a:r>
            <a:r>
              <a:rPr lang="en-US" altLang="zh-CN" sz="2200" dirty="0">
                <a:latin typeface="+mn-ea"/>
              </a:rPr>
              <a:t>	T4 := C - D </a:t>
            </a:r>
          </a:p>
          <a:p>
            <a:pPr algn="l">
              <a:buFontTx/>
              <a:buNone/>
            </a:pPr>
            <a:r>
              <a:rPr lang="en-US" altLang="zh-CN" sz="2200" dirty="0">
                <a:latin typeface="+mn-ea"/>
              </a:rPr>
              <a:t> (5)  ( ^   T4    N     T5)              	T5 := T4 ^ N </a:t>
            </a:r>
          </a:p>
          <a:p>
            <a:pPr algn="l">
              <a:buFontTx/>
              <a:buNone/>
            </a:pPr>
            <a:r>
              <a:rPr lang="en-US" altLang="zh-CN" sz="2200" dirty="0">
                <a:latin typeface="+mn-ea"/>
              </a:rPr>
              <a:t> (6)  ( /    E     T5    </a:t>
            </a:r>
            <a:r>
              <a:rPr lang="en-US" altLang="zh-CN" sz="2200" dirty="0">
                <a:solidFill>
                  <a:srgbClr val="FF0000"/>
                </a:solidFill>
                <a:latin typeface="+mn-ea"/>
              </a:rPr>
              <a:t>T6</a:t>
            </a:r>
            <a:r>
              <a:rPr lang="en-US" altLang="zh-CN" sz="2200" dirty="0">
                <a:latin typeface="+mn-ea"/>
              </a:rPr>
              <a:t>)             	</a:t>
            </a:r>
            <a:r>
              <a:rPr lang="en-US" altLang="zh-CN" sz="2200" dirty="0">
                <a:solidFill>
                  <a:srgbClr val="FF0000"/>
                </a:solidFill>
                <a:latin typeface="+mn-ea"/>
              </a:rPr>
              <a:t>T6</a:t>
            </a:r>
            <a:r>
              <a:rPr lang="en-US" altLang="zh-CN" sz="2200" dirty="0">
                <a:latin typeface="+mn-ea"/>
              </a:rPr>
              <a:t> := E / T5 </a:t>
            </a:r>
          </a:p>
          <a:p>
            <a:pPr algn="l">
              <a:buFontTx/>
              <a:buNone/>
            </a:pPr>
            <a:r>
              <a:rPr lang="en-US" altLang="zh-CN" sz="2200" dirty="0">
                <a:latin typeface="+mn-ea"/>
              </a:rPr>
              <a:t> (7)  (+    </a:t>
            </a:r>
            <a:r>
              <a:rPr lang="en-US" altLang="zh-CN" sz="2200" dirty="0">
                <a:solidFill>
                  <a:srgbClr val="FF0000"/>
                </a:solidFill>
                <a:latin typeface="+mn-ea"/>
              </a:rPr>
              <a:t>T3</a:t>
            </a:r>
            <a:r>
              <a:rPr lang="en-US" altLang="zh-CN" sz="2200" dirty="0">
                <a:latin typeface="+mn-ea"/>
              </a:rPr>
              <a:t>   T6     T7)              	T7 := T3 + T6 </a:t>
            </a:r>
          </a:p>
        </p:txBody>
      </p:sp>
    </p:spTree>
    <p:extLst>
      <p:ext uri="{BB962C8B-B14F-4D97-AF65-F5344CB8AC3E}">
        <p14:creationId xmlns:p14="http://schemas.microsoft.com/office/powerpoint/2010/main" val="38442077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E72E5E21-86C9-D950-8852-FDE81F74B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507662" cy="5531380"/>
          </a:xfrm>
        </p:spPr>
        <p:txBody>
          <a:bodyPr/>
          <a:lstStyle/>
          <a:p>
            <a:pPr marL="0" indent="0">
              <a:buNone/>
            </a:pPr>
            <a:r>
              <a:rPr lang="zh-CN" altLang="en-US" b="0" dirty="0"/>
              <a:t>数组元素地址的计算</a:t>
            </a:r>
            <a:endParaRPr lang="en-US" altLang="zh-CN" b="0" dirty="0"/>
          </a:p>
          <a:p>
            <a:pPr>
              <a:lnSpc>
                <a:spcPct val="80000"/>
              </a:lnSpc>
              <a:spcBef>
                <a:spcPct val="50000"/>
              </a:spcBef>
              <a:buClr>
                <a:schemeClr val="accent4"/>
              </a:buClr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A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为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维数组，按行存放，每个元素宽度为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w</a:t>
            </a:r>
          </a:p>
          <a:p>
            <a:pPr lvl="1">
              <a:lnSpc>
                <a:spcPct val="80000"/>
              </a:lnSpc>
              <a:spcBef>
                <a:spcPct val="50000"/>
              </a:spcBef>
              <a:buClr>
                <a:schemeClr val="accent4"/>
              </a:buClr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l</a:t>
            </a:r>
            <a:r>
              <a:rPr kumimoji="0" lang="en-US" altLang="zh-CN" sz="2000" b="0" i="0" u="none" strike="noStrike" kern="1200" cap="none" spc="0" normalizeH="0" baseline="-30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为第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维的下界</a:t>
            </a:r>
          </a:p>
          <a:p>
            <a:pPr lvl="1">
              <a:lnSpc>
                <a:spcPct val="80000"/>
              </a:lnSpc>
              <a:spcBef>
                <a:spcPct val="50000"/>
              </a:spcBef>
              <a:buClr>
                <a:schemeClr val="accent4"/>
              </a:buClr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u</a:t>
            </a:r>
            <a:r>
              <a:rPr kumimoji="0" lang="en-US" altLang="zh-CN" sz="2000" b="0" i="0" u="none" strike="noStrike" kern="1200" cap="none" spc="0" normalizeH="0" baseline="-3000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为第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维的上界</a:t>
            </a:r>
          </a:p>
          <a:p>
            <a:pPr lvl="1">
              <a:lnSpc>
                <a:spcPct val="80000"/>
              </a:lnSpc>
              <a:spcBef>
                <a:spcPct val="50000"/>
              </a:spcBef>
              <a:buClr>
                <a:schemeClr val="accent4"/>
              </a:buClr>
              <a:defRPr/>
            </a:pP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000" b="0" i="0" u="none" strike="noStrike" kern="1200" cap="none" spc="0" normalizeH="0" baseline="-3000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为第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维可取值的个数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(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000" b="0" i="0" u="none" strike="noStrike" kern="1200" cap="none" spc="0" normalizeH="0" baseline="-3000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-30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=</a:t>
            </a:r>
            <a:r>
              <a:rPr kumimoji="0" lang="en-US" altLang="zh-CN" sz="2000" b="0" i="0" u="none" strike="noStrike" kern="1200" cap="none" spc="0" normalizeH="0" baseline="-30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u</a:t>
            </a:r>
            <a:r>
              <a:rPr kumimoji="0" lang="en-US" altLang="zh-CN" sz="2000" b="0" i="0" u="none" strike="noStrike" kern="1200" cap="none" spc="0" normalizeH="0" baseline="-3000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kumimoji="0" lang="en-US" altLang="zh-CN" sz="2000" b="0" i="0" u="none" strike="noStrike" kern="1200" cap="none" spc="0" normalizeH="0" baseline="-30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-l</a:t>
            </a:r>
            <a:r>
              <a:rPr kumimoji="0" lang="en-US" altLang="zh-CN" sz="2000" b="0" i="0" u="none" strike="noStrike" kern="1200" cap="none" spc="0" normalizeH="0" baseline="-30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+ 1)</a:t>
            </a:r>
          </a:p>
          <a:p>
            <a:pPr lvl="1">
              <a:lnSpc>
                <a:spcPct val="80000"/>
              </a:lnSpc>
              <a:spcBef>
                <a:spcPct val="50000"/>
              </a:spcBef>
              <a:buClr>
                <a:schemeClr val="accent4"/>
              </a:buClr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base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为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A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的第一个元素相对地址</a:t>
            </a:r>
          </a:p>
          <a:p>
            <a:pPr>
              <a:lnSpc>
                <a:spcPct val="90000"/>
              </a:lnSpc>
              <a:spcBef>
                <a:spcPct val="50000"/>
              </a:spcBef>
              <a:buClr>
                <a:schemeClr val="accent4"/>
              </a:buClr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元素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A[i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1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,i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,…,i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]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相对地址公式 </a:t>
            </a:r>
          </a:p>
          <a:p>
            <a:pPr marL="0" lvl="0" indent="0">
              <a:lnSpc>
                <a:spcPct val="90000"/>
              </a:lnSpc>
              <a:spcBef>
                <a:spcPct val="50000"/>
              </a:spcBef>
              <a:buClr>
                <a:srgbClr val="4F81BD"/>
              </a:buClr>
              <a:buNone/>
              <a:defRPr/>
            </a:pPr>
            <a:r>
              <a:rPr lang="en-US" altLang="zh-CN" sz="2200" b="0" dirty="0">
                <a:solidFill>
                  <a:srgbClr val="00B050"/>
                </a:solidFill>
                <a:latin typeface="微软雅黑"/>
                <a:ea typeface="微软雅黑"/>
              </a:rPr>
              <a:t>Base </a:t>
            </a:r>
            <a:r>
              <a:rPr lang="en-US" altLang="zh-CN" sz="2200" b="0" dirty="0">
                <a:solidFill>
                  <a:sysClr val="windowText" lastClr="000000"/>
                </a:solidFill>
                <a:latin typeface="微软雅黑"/>
                <a:ea typeface="微软雅黑"/>
              </a:rPr>
              <a:t>+  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((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1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×n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+i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) ×n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3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+i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3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)…) ×</a:t>
            </a:r>
            <a:r>
              <a:rPr kumimoji="0" lang="en-US" altLang="zh-CN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200" b="0" i="0" u="none" strike="noStrike" kern="1200" cap="none" spc="0" normalizeH="0" baseline="-3000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+i</a:t>
            </a:r>
            <a:r>
              <a:rPr kumimoji="0" lang="en-US" altLang="zh-CN" sz="2200" b="0" i="0" u="none" strike="noStrike" kern="1200" cap="none" spc="0" normalizeH="0" baseline="-3000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)×w 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-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((((l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1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×n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+l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) ×n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3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+l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3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)…+l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n-1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) ×</a:t>
            </a:r>
            <a:r>
              <a:rPr kumimoji="0" lang="en-US" altLang="zh-CN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200" b="0" i="0" u="none" strike="noStrike" kern="1200" cap="none" spc="0" normalizeH="0" baseline="-30000" noProof="0" dirty="0" err="1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+l</a:t>
            </a:r>
            <a:r>
              <a:rPr kumimoji="0" lang="en-US" altLang="zh-CN" sz="2200" b="0" i="0" u="none" strike="noStrike" kern="1200" cap="none" spc="0" normalizeH="0" baseline="-30000" noProof="0" dirty="0" err="1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)×w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4F81BD"/>
              </a:buClr>
              <a:buSzTx/>
              <a:buFontTx/>
              <a:buNone/>
              <a:tabLst/>
              <a:defRPr/>
            </a:pP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C 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cs"/>
              </a:rPr>
              <a:t>=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((((l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1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×n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+l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) ×n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3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+l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3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)…+ l</a:t>
            </a:r>
            <a:r>
              <a:rPr kumimoji="0" lang="en-US" altLang="zh-CN" sz="2200" b="0" i="0" u="none" strike="noStrike" kern="1200" cap="none" spc="0" normalizeH="0" baseline="-3000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n-1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) ×</a:t>
            </a:r>
            <a:r>
              <a:rPr kumimoji="0" lang="en-US" altLang="zh-CN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200" b="0" i="0" u="none" strike="noStrike" kern="1200" cap="none" spc="0" normalizeH="0" baseline="-30000" noProof="0" dirty="0" err="1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200" b="0" i="0" u="none" strike="noStrike" kern="1200" cap="none" spc="0" normalizeH="0" baseline="0" noProof="0" dirty="0" err="1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+l</a:t>
            </a:r>
            <a:r>
              <a:rPr kumimoji="0" lang="en-US" altLang="zh-CN" sz="2200" b="0" i="0" u="none" strike="noStrike" kern="1200" cap="none" spc="0" normalizeH="0" baseline="-30000" noProof="0" dirty="0" err="1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n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)×w </a:t>
            </a:r>
          </a:p>
          <a:p>
            <a:pPr marL="0" lvl="0" indent="0">
              <a:lnSpc>
                <a:spcPct val="90000"/>
              </a:lnSpc>
              <a:spcBef>
                <a:spcPct val="50000"/>
              </a:spcBef>
              <a:buClr>
                <a:srgbClr val="4F81BD"/>
              </a:buClr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D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cs"/>
              </a:rPr>
              <a:t>=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base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+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V </a:t>
            </a:r>
            <a:r>
              <a:rPr lang="en-US" altLang="zh-CN" sz="2200" b="0" dirty="0">
                <a:solidFill>
                  <a:prstClr val="black"/>
                </a:solidFill>
                <a:latin typeface="微软雅黑"/>
                <a:ea typeface="微软雅黑"/>
              </a:rPr>
              <a:t>–</a:t>
            </a:r>
            <a:r>
              <a:rPr lang="en-US" altLang="zh-CN" sz="2200" b="0" dirty="0">
                <a:solidFill>
                  <a:srgbClr val="0070C0"/>
                </a:solidFill>
                <a:latin typeface="微软雅黑"/>
                <a:ea typeface="微软雅黑"/>
              </a:rPr>
              <a:t> </a:t>
            </a:r>
            <a:r>
              <a:rPr lang="en-US" altLang="zh-CN" sz="2200" b="0" dirty="0">
                <a:solidFill>
                  <a:srgbClr val="3333FF"/>
                </a:solidFill>
                <a:latin typeface="微软雅黑"/>
                <a:ea typeface="微软雅黑"/>
              </a:rPr>
              <a:t>C</a:t>
            </a:r>
            <a:endParaRPr kumimoji="0" lang="zh-CN" altLang="en-US" sz="22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E6DCB13-9E30-060A-4066-E698A5288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3400066D-7C9F-BE62-115D-D3BDF2C6C8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2853" y="3211749"/>
            <a:ext cx="1729264" cy="539933"/>
          </a:xfrm>
          <a:prstGeom prst="wedgeRoundRectCallout">
            <a:avLst>
              <a:gd name="adj1" fmla="val -135831"/>
              <a:gd name="adj2" fmla="val 140191"/>
              <a:gd name="adj3" fmla="val 16667"/>
            </a:avLst>
          </a:prstGeom>
          <a:solidFill>
            <a:srgbClr val="C0504D"/>
          </a:solidFill>
          <a:ln w="25400" cap="rnd" cmpd="sng" algn="ctr">
            <a:solidFill>
              <a:sysClr val="window" lastClr="FFFFFF"/>
            </a:solidFill>
            <a:prstDash val="solid"/>
            <a:headEnd/>
            <a:tailEnd type="none" w="lg" len="lg"/>
          </a:ln>
          <a:effectLst/>
        </p:spPr>
        <p:txBody>
          <a:bodyPr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zh-CN" altLang="en-GB" sz="2800" kern="0" dirty="0">
                <a:solidFill>
                  <a:prstClr val="white"/>
                </a:solidFill>
              </a:rPr>
              <a:t>可变部分</a:t>
            </a:r>
            <a:endParaRPr lang="en-GB" altLang="zh-CN" sz="2800" kern="0" dirty="0">
              <a:solidFill>
                <a:prstClr val="white"/>
              </a:solidFill>
            </a:endParaRPr>
          </a:p>
        </p:txBody>
      </p:sp>
      <p:sp>
        <p:nvSpPr>
          <p:cNvPr id="5" name="AutoShape 5">
            <a:extLst>
              <a:ext uri="{FF2B5EF4-FFF2-40B4-BE49-F238E27FC236}">
                <a16:creationId xmlns:a16="http://schemas.microsoft.com/office/drawing/2014/main" id="{60FE8ECD-DC14-A225-4F6E-4FF4585C33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74158" y="5196533"/>
            <a:ext cx="1729264" cy="539933"/>
          </a:xfrm>
          <a:prstGeom prst="wedgeRoundRectCallout">
            <a:avLst>
              <a:gd name="adj1" fmla="val -58819"/>
              <a:gd name="adj2" fmla="val -152836"/>
              <a:gd name="adj3" fmla="val 16667"/>
            </a:avLst>
          </a:prstGeom>
          <a:solidFill>
            <a:srgbClr val="0000FF"/>
          </a:solidFill>
          <a:ln w="25400" cap="rnd" cmpd="sng" algn="ctr">
            <a:solidFill>
              <a:sysClr val="window" lastClr="FFFFFF"/>
            </a:solidFill>
            <a:prstDash val="solid"/>
            <a:headEnd/>
            <a:tailEnd type="none" w="lg" len="lg"/>
          </a:ln>
          <a:effectLst/>
        </p:spPr>
        <p:txBody>
          <a:bodyPr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zh-CN" altLang="en-GB" sz="2800" kern="0" dirty="0">
                <a:solidFill>
                  <a:prstClr val="white"/>
                </a:solidFill>
              </a:rPr>
              <a:t>不变部分</a:t>
            </a:r>
            <a:endParaRPr lang="en-GB" altLang="zh-CN" sz="2800" kern="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30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F62B05F-FAC0-5677-50E3-99DB36F29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0" dirty="0"/>
              <a:t>数组元素地址的计算</a:t>
            </a:r>
            <a:r>
              <a:rPr lang="en-US" altLang="zh-CN" b="0" dirty="0"/>
              <a:t>:  </a:t>
            </a:r>
            <a:r>
              <a:rPr lang="en-US" altLang="zh-CN" b="0" dirty="0">
                <a:solidFill>
                  <a:srgbClr val="3333FF"/>
                </a:solidFill>
              </a:rPr>
              <a:t>int a[3][5][8]</a:t>
            </a:r>
          </a:p>
          <a:p>
            <a:r>
              <a:rPr lang="en-US" altLang="zh-CN" b="0" dirty="0"/>
              <a:t>a[i</a:t>
            </a:r>
            <a:r>
              <a:rPr lang="en-US" altLang="zh-CN" b="0" baseline="-25000" dirty="0"/>
              <a:t>1</a:t>
            </a:r>
            <a:r>
              <a:rPr lang="en-US" altLang="zh-CN" b="0" dirty="0"/>
              <a:t>][i</a:t>
            </a:r>
            <a:r>
              <a:rPr lang="en-US" altLang="zh-CN" b="0" baseline="-25000" dirty="0"/>
              <a:t>2</a:t>
            </a:r>
            <a:r>
              <a:rPr lang="en-US" altLang="zh-CN" b="0" dirty="0"/>
              <a:t>][i</a:t>
            </a:r>
            <a:r>
              <a:rPr lang="en-US" altLang="zh-CN" b="0" baseline="-25000" dirty="0"/>
              <a:t>3</a:t>
            </a:r>
            <a:r>
              <a:rPr lang="en-US" altLang="zh-CN" b="0" dirty="0"/>
              <a:t>]</a:t>
            </a:r>
            <a:r>
              <a:rPr lang="zh-CN" altLang="en-US" b="0" dirty="0"/>
              <a:t>的地址？</a:t>
            </a:r>
          </a:p>
          <a:p>
            <a:pPr marL="0" lvl="0" indent="0">
              <a:lnSpc>
                <a:spcPct val="90000"/>
              </a:lnSpc>
              <a:spcBef>
                <a:spcPct val="50000"/>
              </a:spcBef>
              <a:buClr>
                <a:srgbClr val="4F81BD"/>
              </a:buClr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D = </a:t>
            </a:r>
            <a:r>
              <a:rPr lang="en-US" altLang="zh-CN" sz="2400" b="0" dirty="0">
                <a:solidFill>
                  <a:srgbClr val="00B050"/>
                </a:solidFill>
                <a:latin typeface="+mn-ea"/>
                <a:ea typeface="+mn-ea"/>
                <a:cs typeface="Times New Roman" panose="02020603050405020304" pitchFamily="18" charset="0"/>
              </a:rPr>
              <a:t>base </a:t>
            </a:r>
            <a:r>
              <a:rPr lang="en-US" altLang="zh-CN" sz="2400" b="0" dirty="0">
                <a:solidFill>
                  <a:sysClr val="windowText" lastClr="000000"/>
                </a:solidFill>
                <a:latin typeface="+mn-ea"/>
                <a:ea typeface="+mn-ea"/>
                <a:cs typeface="Times New Roman" panose="02020603050405020304" pitchFamily="18" charset="0"/>
              </a:rPr>
              <a:t>+</a:t>
            </a:r>
            <a:r>
              <a:rPr lang="en-US" altLang="zh-CN" sz="2400" b="0" dirty="0">
                <a:solidFill>
                  <a:srgbClr val="00B050"/>
                </a:solidFill>
                <a:latin typeface="+mn-ea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((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i</a:t>
            </a:r>
            <a:r>
              <a:rPr kumimoji="0" lang="en-US" altLang="zh-CN" sz="2400" b="0" i="0" u="none" strike="noStrike" kern="1200" cap="none" spc="0" normalizeH="0" baseline="-30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1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 ×n</a:t>
            </a:r>
            <a:r>
              <a:rPr kumimoji="0" lang="en-US" altLang="zh-CN" sz="2400" b="0" i="0" u="none" strike="noStrike" kern="1200" cap="none" spc="0" normalizeH="0" baseline="-30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2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+i</a:t>
            </a:r>
            <a:r>
              <a:rPr kumimoji="0" lang="en-US" altLang="zh-CN" sz="2400" b="0" i="0" u="none" strike="noStrike" kern="1200" cap="none" spc="0" normalizeH="0" baseline="-30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2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) ×n</a:t>
            </a:r>
            <a:r>
              <a:rPr kumimoji="0" lang="en-US" altLang="zh-CN" sz="2400" b="0" i="0" u="none" strike="noStrike" kern="1200" cap="none" spc="0" normalizeH="0" baseline="-30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3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+i</a:t>
            </a:r>
            <a:r>
              <a:rPr kumimoji="0" lang="en-US" altLang="zh-CN" sz="2400" b="0" i="0" u="none" strike="noStrike" kern="1200" cap="none" spc="0" normalizeH="0" baseline="-3000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3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)…) ×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n</a:t>
            </a:r>
            <a:r>
              <a:rPr kumimoji="0" lang="en-US" altLang="zh-CN" sz="2400" b="0" i="0" u="none" strike="noStrike" kern="1200" cap="none" spc="0" normalizeH="0" baseline="-3000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n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+i</a:t>
            </a:r>
            <a:r>
              <a:rPr kumimoji="0" lang="en-US" altLang="zh-CN" sz="2400" b="0" i="0" u="none" strike="noStrike" kern="1200" cap="none" spc="0" normalizeH="0" baseline="-3000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n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)×w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ea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50000"/>
              </a:spcBef>
              <a:spcAft>
                <a:spcPts val="0"/>
              </a:spcAft>
              <a:buClr>
                <a:srgbClr val="4F81BD"/>
              </a:buClr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      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n</a:t>
            </a:r>
            <a:r>
              <a:rPr kumimoji="0" lang="en-US" altLang="zh-CN" sz="24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1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=3, n</a:t>
            </a:r>
            <a:r>
              <a:rPr kumimoji="0" lang="en-US" altLang="zh-CN" sz="24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2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=5, n</a:t>
            </a:r>
            <a:r>
              <a:rPr kumimoji="0" lang="en-US" altLang="zh-CN" sz="24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3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=8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Address(a[i</a:t>
            </a:r>
            <a:r>
              <a:rPr kumimoji="0" lang="en-US" altLang="zh-CN" sz="24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1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][i</a:t>
            </a:r>
            <a:r>
              <a:rPr kumimoji="0" lang="en-US" altLang="zh-CN" sz="24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2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][i</a:t>
            </a:r>
            <a:r>
              <a:rPr kumimoji="0" lang="en-US" altLang="zh-CN" sz="24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3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]) =  base +((i</a:t>
            </a:r>
            <a:r>
              <a:rPr kumimoji="0" lang="en-US" altLang="zh-CN" sz="2400" b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1 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* n</a:t>
            </a:r>
            <a:r>
              <a:rPr kumimoji="0" lang="en-US" altLang="zh-CN" sz="24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2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+i</a:t>
            </a:r>
            <a:r>
              <a:rPr kumimoji="0" lang="en-US" altLang="zh-CN" sz="2400" b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2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)*n</a:t>
            </a:r>
            <a:r>
              <a:rPr kumimoji="0" lang="en-US" altLang="zh-CN" sz="2400" b="0" u="none" strike="noStrike" kern="1200" cap="none" spc="0" normalizeH="0" baseline="-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</a:rPr>
              <a:t>3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 +i</a:t>
            </a:r>
            <a:r>
              <a:rPr kumimoji="0" lang="en-US" altLang="zh-CN" sz="2400" b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3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 )*w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                               = base +((i</a:t>
            </a:r>
            <a:r>
              <a:rPr kumimoji="0" lang="en-US" altLang="zh-CN" sz="2400" b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1 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* 5+i</a:t>
            </a:r>
            <a:r>
              <a:rPr kumimoji="0" lang="en-US" altLang="zh-CN" sz="2400" b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2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)*8 +i</a:t>
            </a:r>
            <a:r>
              <a:rPr kumimoji="0" lang="en-US" altLang="zh-CN" sz="2400" b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3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 )*4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                               =  base + i</a:t>
            </a:r>
            <a:r>
              <a:rPr kumimoji="0" lang="en-US" altLang="zh-CN" sz="2400" b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1 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* 160 + +i</a:t>
            </a:r>
            <a:r>
              <a:rPr kumimoji="0" lang="en-US" altLang="zh-CN" sz="2400" b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2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*32 + i</a:t>
            </a:r>
            <a:r>
              <a:rPr kumimoji="0" lang="en-US" altLang="zh-CN" sz="2400" b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3</a:t>
            </a:r>
            <a:r>
              <a:rPr kumimoji="0" lang="en-US" altLang="zh-CN" sz="2400" b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Times New Roman" pitchFamily="18" charset="0"/>
              </a:rPr>
              <a:t> *4</a:t>
            </a:r>
          </a:p>
          <a:p>
            <a:pPr marR="0" lvl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Tx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int a[3][5]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indent="-12700" algn="just">
              <a:lnSpc>
                <a:spcPct val="100000"/>
              </a:lnSpc>
              <a:spcBef>
                <a:spcPts val="0"/>
              </a:spcBef>
              <a:buClr>
                <a:srgbClr val="4F81BD"/>
              </a:buClr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a[1][4] 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的地址？ 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(1*5+4)*4=36</a:t>
            </a:r>
            <a:endParaRPr kumimoji="0" lang="zh-CN" altLang="zh-CN" sz="2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endParaRPr lang="en-US" altLang="zh-CN" b="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E986358-4E3B-3EB7-1D2A-9454A47A0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graphicFrame>
        <p:nvGraphicFramePr>
          <p:cNvPr id="4" name="表格 24">
            <a:extLst>
              <a:ext uri="{FF2B5EF4-FFF2-40B4-BE49-F238E27FC236}">
                <a16:creationId xmlns:a16="http://schemas.microsoft.com/office/drawing/2014/main" id="{31251667-8BC5-2A39-F669-D7A3931DBD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11809"/>
              </p:ext>
            </p:extLst>
          </p:nvPr>
        </p:nvGraphicFramePr>
        <p:xfrm>
          <a:off x="5745622" y="5437665"/>
          <a:ext cx="1752600" cy="11430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350520">
                  <a:extLst>
                    <a:ext uri="{9D8B030D-6E8A-4147-A177-3AD203B41FA5}">
                      <a16:colId xmlns:a16="http://schemas.microsoft.com/office/drawing/2014/main" val="2311371996"/>
                    </a:ext>
                  </a:extLst>
                </a:gridCol>
                <a:gridCol w="350520">
                  <a:extLst>
                    <a:ext uri="{9D8B030D-6E8A-4147-A177-3AD203B41FA5}">
                      <a16:colId xmlns:a16="http://schemas.microsoft.com/office/drawing/2014/main" val="2816494746"/>
                    </a:ext>
                  </a:extLst>
                </a:gridCol>
                <a:gridCol w="350520">
                  <a:extLst>
                    <a:ext uri="{9D8B030D-6E8A-4147-A177-3AD203B41FA5}">
                      <a16:colId xmlns:a16="http://schemas.microsoft.com/office/drawing/2014/main" val="871802137"/>
                    </a:ext>
                  </a:extLst>
                </a:gridCol>
                <a:gridCol w="350520">
                  <a:extLst>
                    <a:ext uri="{9D8B030D-6E8A-4147-A177-3AD203B41FA5}">
                      <a16:colId xmlns:a16="http://schemas.microsoft.com/office/drawing/2014/main" val="505969440"/>
                    </a:ext>
                  </a:extLst>
                </a:gridCol>
                <a:gridCol w="350520">
                  <a:extLst>
                    <a:ext uri="{9D8B030D-6E8A-4147-A177-3AD203B41FA5}">
                      <a16:colId xmlns:a16="http://schemas.microsoft.com/office/drawing/2014/main" val="1824114790"/>
                    </a:ext>
                  </a:extLst>
                </a:gridCol>
              </a:tblGrid>
              <a:tr h="376429"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9695576"/>
                  </a:ext>
                </a:extLst>
              </a:tr>
              <a:tr h="376429"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3322622"/>
                  </a:ext>
                </a:extLst>
              </a:tr>
              <a:tr h="376429"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3094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26829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FA35F84-0232-25A7-1F56-DD53673F8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4062144" cy="617641"/>
          </a:xfrm>
        </p:spPr>
        <p:txBody>
          <a:bodyPr/>
          <a:lstStyle/>
          <a:p>
            <a:r>
              <a:rPr lang="zh-CN" altLang="en-US" b="0" dirty="0"/>
              <a:t>数组元素的引用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7CC837E-0E44-9288-8829-E607C3E23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22" y="257614"/>
            <a:ext cx="4381633" cy="617641"/>
          </a:xfrm>
        </p:spPr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12">
            <a:extLst>
              <a:ext uri="{FF2B5EF4-FFF2-40B4-BE49-F238E27FC236}">
                <a16:creationId xmlns:a16="http://schemas.microsoft.com/office/drawing/2014/main" id="{2CC81246-1C83-D7EB-BA2F-0B4F407AB2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100" y="1756611"/>
            <a:ext cx="10800000" cy="2862322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1">
                <a:shade val="15000"/>
              </a:schemeClr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S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:= A  </a:t>
            </a:r>
            <a:r>
              <a:rPr lang="en-US" altLang="zh-CN" sz="2000" dirty="0">
                <a:solidFill>
                  <a:schemeClr val="tx1">
                    <a:alpha val="35000"/>
                  </a:schemeClr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>
                    <a:alpha val="35000"/>
                  </a:srgbClr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000" dirty="0">
                <a:solidFill>
                  <a:srgbClr val="0000FF">
                    <a:alpha val="35000"/>
                  </a:srgbClr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>
                    <a:alpha val="35000"/>
                  </a:srgbClr>
                </a:solidFill>
                <a:latin typeface="+mn-ea"/>
                <a:sym typeface="Symbol" pitchFamily="18" charset="2"/>
              </a:rPr>
              <a:t>A.code</a:t>
            </a:r>
            <a:r>
              <a:rPr lang="en-US" altLang="zh-CN" sz="2000" dirty="0">
                <a:solidFill>
                  <a:srgbClr val="0000FF">
                    <a:alpha val="35000"/>
                  </a:srgbClr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chemeClr val="tx1">
                    <a:alpha val="35000"/>
                  </a:schemeClr>
                </a:solidFill>
                <a:latin typeface="+mn-ea"/>
                <a:sym typeface="Symbol" pitchFamily="18" charset="2"/>
              </a:rPr>
              <a:t>|| </a:t>
            </a:r>
            <a:r>
              <a:rPr lang="en-US" altLang="zh-CN" sz="2000" dirty="0">
                <a:solidFill>
                  <a:srgbClr val="FF0000">
                    <a:alpha val="35000"/>
                  </a:srgbClr>
                </a:solidFill>
                <a:latin typeface="+mn-ea"/>
                <a:sym typeface="Symbol" pitchFamily="18" charset="2"/>
              </a:rPr>
              <a:t> gen(</a:t>
            </a:r>
            <a:r>
              <a:rPr lang="en-US" altLang="zh-CN" sz="2000" u="sng" dirty="0">
                <a:solidFill>
                  <a:srgbClr val="FF0000">
                    <a:alpha val="35000"/>
                  </a:srgbClr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solidFill>
                  <a:srgbClr val="FF0000">
                    <a:alpha val="35000"/>
                  </a:srgbClr>
                </a:solidFill>
                <a:latin typeface="+mn-ea"/>
                <a:sym typeface="Symbol" pitchFamily="18" charset="2"/>
              </a:rPr>
              <a:t> 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>
                    <a:alpha val="3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en-US" altLang="zh-CN" sz="2000" dirty="0">
                <a:solidFill>
                  <a:srgbClr val="FF0000">
                    <a:alpha val="35000"/>
                  </a:srgbClr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>
                    <a:alpha val="3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en-US" altLang="zh-CN" sz="2000" dirty="0">
                <a:solidFill>
                  <a:srgbClr val="FF0000">
                    <a:alpha val="35000"/>
                  </a:srgbClr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 err="1">
                <a:solidFill>
                  <a:srgbClr val="FF0000">
                    <a:alpha val="35000"/>
                  </a:srgbClr>
                </a:solidFill>
                <a:latin typeface="+mn-ea"/>
                <a:sym typeface="Symbol" pitchFamily="18" charset="2"/>
              </a:rPr>
              <a:t>A.place</a:t>
            </a:r>
            <a:r>
              <a:rPr lang="en-US" altLang="zh-CN" sz="2000" dirty="0">
                <a:solidFill>
                  <a:srgbClr val="FF0000">
                    <a:alpha val="35000"/>
                  </a:srgbClr>
                </a:solidFill>
                <a:latin typeface="+mn-ea"/>
                <a:sym typeface="Symbol" pitchFamily="18" charset="2"/>
              </a:rPr>
              <a:t>)</a:t>
            </a:r>
            <a:r>
              <a:rPr lang="en-US" altLang="zh-CN" sz="2000" dirty="0">
                <a:solidFill>
                  <a:schemeClr val="tx1">
                    <a:alpha val="35000"/>
                  </a:schemeClr>
                </a:solidFill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   | L := A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latin typeface="+mn-ea"/>
                <a:sym typeface="Symbol" pitchFamily="18" charset="2"/>
              </a:rPr>
              <a:t>||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gen(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L.arr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'['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L.addr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]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'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A.place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)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latin typeface="+mn-ea"/>
                <a:sym typeface="Symbol" pitchFamily="18" charset="2"/>
              </a:rPr>
              <a:t>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</a:t>
            </a:r>
            <a:r>
              <a:rPr lang="pt-BR" altLang="zh-CN" sz="2000" dirty="0">
                <a:latin typeface="+mn-ea"/>
                <a:sym typeface="Symbol" pitchFamily="18" charset="2"/>
              </a:rPr>
              <a:t> L  {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</a:t>
            </a:r>
            <a:r>
              <a:rPr lang="pt-BR" altLang="zh-CN" sz="2000" dirty="0">
                <a:latin typeface="+mn-ea"/>
                <a:sym typeface="Symbol" pitchFamily="18" charset="2"/>
              </a:rPr>
              <a:t>; A.code := L.code || 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(A.place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 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L.arr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'['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L.addr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]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 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)</a:t>
            </a:r>
            <a:r>
              <a:rPr lang="fr-FR" altLang="zh-CN" sz="2000" dirty="0">
                <a:latin typeface="+mn-ea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r>
              <a:rPr lang="pt-BR" altLang="zh-CN" sz="2000" dirty="0">
                <a:latin typeface="+mn-ea"/>
                <a:sym typeface="Symbol" pitchFamily="18" charset="2"/>
              </a:rPr>
              <a:t>L </a:t>
            </a:r>
            <a:r>
              <a:rPr lang="en-US" altLang="zh-CN" sz="2000" dirty="0">
                <a:latin typeface="+mn-ea"/>
                <a:sym typeface="Symbol" pitchFamily="18" charset="2"/>
              </a:rPr>
              <a:t>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[A]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{L.arr := </a:t>
            </a:r>
            <a:r>
              <a:rPr lang="pt-BR" altLang="zh-CN" sz="20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.name</a:t>
            </a:r>
            <a:r>
              <a:rPr lang="pt-BR" altLang="zh-CN" sz="2000" dirty="0">
                <a:latin typeface="+mn-ea"/>
                <a:sym typeface="Symbol" pitchFamily="18" charset="2"/>
              </a:rPr>
              <a:t>;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:= get_type(id).elem;  L.addr:=newtemp; </a:t>
            </a:r>
          </a:p>
          <a:p>
            <a:pPr algn="l">
              <a:buFont typeface="Wingdings" pitchFamily="2" charset="2"/>
              <a:buNone/>
            </a:pP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L.code :=A.code </a:t>
            </a:r>
            <a:r>
              <a:rPr lang="fr-FR" altLang="zh-CN" sz="2000" dirty="0">
                <a:latin typeface="+mn-ea"/>
                <a:sym typeface="Symbol" pitchFamily="18" charset="2"/>
              </a:rPr>
              <a:t>||    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(L.addr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' 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'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A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*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.type.width)</a:t>
            </a:r>
            <a:r>
              <a:rPr lang="fr-FR" altLang="zh-CN" sz="2000" dirty="0">
                <a:latin typeface="+mn-ea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      |</a:t>
            </a:r>
            <a:r>
              <a:rPr lang="pt-BR" altLang="zh-CN" sz="2000" dirty="0">
                <a:latin typeface="+mn-ea"/>
                <a:sym typeface="Symbol" pitchFamily="18" charset="2"/>
              </a:rPr>
              <a:t> L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latin typeface="+mn-ea"/>
                <a:sym typeface="Symbol" pitchFamily="18" charset="2"/>
              </a:rPr>
              <a:t>[A]   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{L.arr := L</a:t>
            </a:r>
            <a:r>
              <a:rPr lang="pt-B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.arr</a:t>
            </a:r>
            <a:r>
              <a:rPr lang="pt-BR" altLang="zh-CN" sz="2000" dirty="0">
                <a:latin typeface="+mn-ea"/>
                <a:sym typeface="Symbol" pitchFamily="18" charset="2"/>
              </a:rPr>
              <a:t>;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:= L</a:t>
            </a:r>
            <a:r>
              <a:rPr lang="fr-F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.type.elem; t := newtemp; L.addr:=newtemp; </a:t>
            </a:r>
          </a:p>
          <a:p>
            <a:pPr algn="l">
              <a:buFont typeface="Wingdings" pitchFamily="2" charset="2"/>
              <a:buNone/>
            </a:pP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L.code :=L</a:t>
            </a:r>
            <a:r>
              <a:rPr lang="fr-F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|| A.code </a:t>
            </a:r>
            <a:r>
              <a:rPr lang="fr-FR" altLang="zh-CN" sz="2000" dirty="0">
                <a:latin typeface="+mn-ea"/>
                <a:sym typeface="Symbol" pitchFamily="18" charset="2"/>
              </a:rPr>
              <a:t>||    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' 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'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A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*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.type.width)</a:t>
            </a:r>
            <a:r>
              <a:rPr lang="fr-FR" altLang="zh-CN" sz="2000" dirty="0">
                <a:latin typeface="+mn-ea"/>
                <a:sym typeface="Symbol" pitchFamily="18" charset="2"/>
              </a:rPr>
              <a:t> ||</a:t>
            </a:r>
          </a:p>
          <a:p>
            <a:pPr algn="l">
              <a:buFont typeface="Wingdings" pitchFamily="2" charset="2"/>
              <a:buNone/>
            </a:pPr>
            <a:r>
              <a:rPr lang="fr-FR" altLang="zh-CN" sz="2000" dirty="0">
                <a:latin typeface="+mn-ea"/>
                <a:sym typeface="Symbol" pitchFamily="18" charset="2"/>
              </a:rPr>
              <a:t>                   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.addr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'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.addr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+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t )</a:t>
            </a:r>
            <a:r>
              <a:rPr lang="fr-FR" altLang="zh-CN" sz="2000" dirty="0">
                <a:latin typeface="+mn-ea"/>
                <a:sym typeface="Symbol" pitchFamily="18" charset="2"/>
              </a:rPr>
              <a:t> }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D62310C-02C4-6408-FDCF-4763F8085B65}"/>
              </a:ext>
            </a:extLst>
          </p:cNvPr>
          <p:cNvSpPr txBox="1"/>
          <p:nvPr/>
        </p:nvSpPr>
        <p:spPr>
          <a:xfrm>
            <a:off x="673100" y="4978400"/>
            <a:ext cx="289694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.</a:t>
            </a:r>
            <a:r>
              <a:rPr lang="en-US" altLang="zh-CN" sz="2000" dirty="0" err="1"/>
              <a:t>arr</a:t>
            </a:r>
            <a:r>
              <a:rPr lang="en-US" altLang="zh-CN" sz="2000" dirty="0"/>
              <a:t> – </a:t>
            </a:r>
            <a:r>
              <a:rPr lang="zh-CN" altLang="en-US" sz="2000" dirty="0"/>
              <a:t>数组名</a:t>
            </a:r>
            <a:endParaRPr lang="en-US" altLang="zh-CN" sz="2000" dirty="0"/>
          </a:p>
          <a:p>
            <a:r>
              <a:rPr lang="en-US" altLang="zh-CN" sz="2000" dirty="0"/>
              <a:t>.type – </a:t>
            </a:r>
            <a:r>
              <a:rPr lang="zh-CN" altLang="en-US" sz="2000" dirty="0"/>
              <a:t>类型</a:t>
            </a:r>
            <a:endParaRPr lang="en-US" altLang="zh-CN" sz="2000" dirty="0"/>
          </a:p>
          <a:p>
            <a:r>
              <a:rPr lang="en-US" altLang="zh-CN" sz="2000" dirty="0"/>
              <a:t>.</a:t>
            </a:r>
            <a:r>
              <a:rPr lang="en-US" altLang="zh-CN" sz="2000" dirty="0" err="1"/>
              <a:t>addr</a:t>
            </a:r>
            <a:r>
              <a:rPr lang="en-US" altLang="zh-CN" sz="2000" dirty="0"/>
              <a:t> – </a:t>
            </a:r>
            <a:r>
              <a:rPr lang="zh-CN" altLang="en-US" sz="2000" dirty="0"/>
              <a:t>元素的偏移地址</a:t>
            </a:r>
            <a:endParaRPr lang="en-US" altLang="zh-CN" sz="2000" dirty="0"/>
          </a:p>
          <a:p>
            <a:r>
              <a:rPr lang="en-US" altLang="zh-CN" sz="2000" dirty="0"/>
              <a:t>.code – TAC</a:t>
            </a:r>
            <a:r>
              <a:rPr lang="zh-CN" altLang="en-US" sz="2000" dirty="0"/>
              <a:t>代码</a:t>
            </a:r>
          </a:p>
        </p:txBody>
      </p:sp>
    </p:spTree>
    <p:extLst>
      <p:ext uri="{BB962C8B-B14F-4D97-AF65-F5344CB8AC3E}">
        <p14:creationId xmlns:p14="http://schemas.microsoft.com/office/powerpoint/2010/main" val="1833304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FA35F84-0232-25A7-1F56-DD53673F8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617641"/>
          </a:xfrm>
        </p:spPr>
        <p:txBody>
          <a:bodyPr/>
          <a:lstStyle/>
          <a:p>
            <a:r>
              <a:rPr lang="en-US" altLang="zh-CN" b="0" dirty="0">
                <a:solidFill>
                  <a:srgbClr val="0000FF"/>
                </a:solidFill>
              </a:rPr>
              <a:t>a + c[1][2]    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cs"/>
              </a:rPr>
              <a:t>array [2] of array [3] of int</a:t>
            </a:r>
            <a:r>
              <a:rPr lang="en-US" altLang="zh-CN" b="0" dirty="0"/>
              <a:t>  c   </a:t>
            </a:r>
            <a:endParaRPr lang="zh-CN" altLang="en-US" b="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7CC837E-0E44-9288-8829-E607C3E23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5ADE0CC-7E52-E113-E1EE-E572B0F43075}"/>
              </a:ext>
            </a:extLst>
          </p:cNvPr>
          <p:cNvSpPr txBox="1"/>
          <p:nvPr/>
        </p:nvSpPr>
        <p:spPr>
          <a:xfrm>
            <a:off x="3206546" y="364490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FB11B82-67F7-37B0-574D-484180F24D29}"/>
              </a:ext>
            </a:extLst>
          </p:cNvPr>
          <p:cNvSpPr txBox="1"/>
          <p:nvPr/>
        </p:nvSpPr>
        <p:spPr>
          <a:xfrm>
            <a:off x="2602228" y="463456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L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645DA6-B480-72A4-5517-D57A9521A545}"/>
              </a:ext>
            </a:extLst>
          </p:cNvPr>
          <p:cNvSpPr txBox="1"/>
          <p:nvPr/>
        </p:nvSpPr>
        <p:spPr>
          <a:xfrm>
            <a:off x="5025626" y="455836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745497D-FF29-52FD-98F9-B9BE05DDC596}"/>
              </a:ext>
            </a:extLst>
          </p:cNvPr>
          <p:cNvSpPr txBox="1"/>
          <p:nvPr/>
        </p:nvSpPr>
        <p:spPr>
          <a:xfrm>
            <a:off x="4436517" y="455836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8B38CF0-9D45-CE9D-BD7A-97EC7E1AA8A1}"/>
              </a:ext>
            </a:extLst>
          </p:cNvPr>
          <p:cNvSpPr txBox="1"/>
          <p:nvPr/>
        </p:nvSpPr>
        <p:spPr>
          <a:xfrm>
            <a:off x="5996753" y="4558361"/>
            <a:ext cx="9625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403D17C-27C6-4E6D-4705-512D74EA6D07}"/>
              </a:ext>
            </a:extLst>
          </p:cNvPr>
          <p:cNvSpPr txBox="1"/>
          <p:nvPr/>
        </p:nvSpPr>
        <p:spPr>
          <a:xfrm>
            <a:off x="3594554" y="541902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BF131AC-98FA-D008-E0DD-3208C48FB22C}"/>
              </a:ext>
            </a:extLst>
          </p:cNvPr>
          <p:cNvSpPr txBox="1"/>
          <p:nvPr/>
        </p:nvSpPr>
        <p:spPr>
          <a:xfrm>
            <a:off x="3394480" y="541902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[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C452157-AC86-040D-EDBA-841523C6512B}"/>
              </a:ext>
            </a:extLst>
          </p:cNvPr>
          <p:cNvSpPr txBox="1"/>
          <p:nvPr/>
        </p:nvSpPr>
        <p:spPr>
          <a:xfrm>
            <a:off x="4521034" y="5419020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]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0D085BA-0FF3-E865-42C2-7BA791215803}"/>
              </a:ext>
            </a:extLst>
          </p:cNvPr>
          <p:cNvSpPr txBox="1"/>
          <p:nvPr/>
        </p:nvSpPr>
        <p:spPr>
          <a:xfrm>
            <a:off x="1449228" y="5474416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lang="en-US" altLang="zh-CN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c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660762A-7CF7-F937-56C6-DF0F06BF7DD5}"/>
              </a:ext>
            </a:extLst>
          </p:cNvPr>
          <p:cNvSpPr txBox="1"/>
          <p:nvPr/>
        </p:nvSpPr>
        <p:spPr>
          <a:xfrm>
            <a:off x="3405210" y="6187406"/>
            <a:ext cx="5996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int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1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828E200-42C4-0E64-C338-D0D2DE1947BF}"/>
              </a:ext>
            </a:extLst>
          </p:cNvPr>
          <p:cNvSpPr txBox="1"/>
          <p:nvPr/>
        </p:nvSpPr>
        <p:spPr>
          <a:xfrm>
            <a:off x="4812387" y="5419020"/>
            <a:ext cx="59960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int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2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736AD3DF-7160-044B-5ECB-BBD07CE08BB4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687289" y="3921899"/>
            <a:ext cx="604318" cy="7126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E4549770-1AEB-8EB0-50FF-10068F7AD834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>
            <a:off x="3291607" y="3921899"/>
            <a:ext cx="1229971" cy="6364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5766D2A1-9357-EE94-C416-3DC67F7B1C89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>
            <a:off x="3291607" y="3921899"/>
            <a:ext cx="1819080" cy="6364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1978E972-D729-723E-7025-11FD93EF3B87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>
            <a:off x="3291607" y="3921899"/>
            <a:ext cx="2753273" cy="63646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063C4516-1625-7DE9-A85C-324EBBDC4EC4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flipH="1">
            <a:off x="1679457" y="4911560"/>
            <a:ext cx="1007832" cy="56285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95EC92BE-EA20-76C6-B5B5-E888EEAC66E1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>
          <a:xfrm>
            <a:off x="2687289" y="4911560"/>
            <a:ext cx="792252" cy="5074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31D7DC24-2C99-CDE9-E997-A383DA5E8EC8}"/>
              </a:ext>
            </a:extLst>
          </p:cNvPr>
          <p:cNvCxnSpPr>
            <a:cxnSpLocks/>
            <a:stCxn id="6" idx="2"/>
            <a:endCxn id="12" idx="0"/>
          </p:cNvCxnSpPr>
          <p:nvPr/>
        </p:nvCxnSpPr>
        <p:spPr>
          <a:xfrm>
            <a:off x="2687289" y="4911560"/>
            <a:ext cx="992326" cy="5074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E66D935B-F612-F279-534E-6C3FC1DD95CE}"/>
              </a:ext>
            </a:extLst>
          </p:cNvPr>
          <p:cNvCxnSpPr>
            <a:cxnSpLocks/>
            <a:stCxn id="8" idx="2"/>
            <a:endCxn id="17" idx="0"/>
          </p:cNvCxnSpPr>
          <p:nvPr/>
        </p:nvCxnSpPr>
        <p:spPr>
          <a:xfrm>
            <a:off x="5110687" y="4835360"/>
            <a:ext cx="1504" cy="5836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D7C72CCA-CD08-486F-9542-7A0685F2C3A4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3679615" y="5696019"/>
            <a:ext cx="12699" cy="49138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C0869E0D-5235-CB04-10DD-6C3E9A643823}"/>
              </a:ext>
            </a:extLst>
          </p:cNvPr>
          <p:cNvSpPr txBox="1"/>
          <p:nvPr/>
        </p:nvSpPr>
        <p:spPr>
          <a:xfrm>
            <a:off x="1427675" y="5738896"/>
            <a:ext cx="1937224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.type=array(2,array(3,int))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63CD84E-451A-3E97-CF34-6D06E9704641}"/>
              </a:ext>
            </a:extLst>
          </p:cNvPr>
          <p:cNvSpPr txBox="1"/>
          <p:nvPr/>
        </p:nvSpPr>
        <p:spPr>
          <a:xfrm>
            <a:off x="3753190" y="5461897"/>
            <a:ext cx="69622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.place=t1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D0EADE33-E533-5FAF-4BA2-BC0229B949BA}"/>
              </a:ext>
            </a:extLst>
          </p:cNvPr>
          <p:cNvSpPr txBox="1"/>
          <p:nvPr/>
        </p:nvSpPr>
        <p:spPr>
          <a:xfrm>
            <a:off x="5180827" y="4630858"/>
            <a:ext cx="69622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.place=t3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DFC0A5E-18A3-1454-C475-CE8F0716539A}"/>
              </a:ext>
            </a:extLst>
          </p:cNvPr>
          <p:cNvSpPr txBox="1"/>
          <p:nvPr/>
        </p:nvSpPr>
        <p:spPr>
          <a:xfrm>
            <a:off x="2854102" y="4401144"/>
            <a:ext cx="1395705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</a:t>
            </a:r>
            <a:r>
              <a:rPr lang="en-US" altLang="zh-CN" sz="1200" dirty="0" err="1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arr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=c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.type=array(3,int)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</a:t>
            </a:r>
            <a:r>
              <a:rPr lang="en-US" altLang="zh-CN" sz="1200" dirty="0" err="1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addr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=t2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A30512D0-9F81-E92C-FFBF-1823B09DDCA2}"/>
              </a:ext>
            </a:extLst>
          </p:cNvPr>
          <p:cNvSpPr txBox="1"/>
          <p:nvPr/>
        </p:nvSpPr>
        <p:spPr>
          <a:xfrm>
            <a:off x="3405079" y="3443489"/>
            <a:ext cx="1004829" cy="7386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</a:t>
            </a:r>
            <a:r>
              <a:rPr lang="en-US" altLang="zh-CN" sz="1200" dirty="0" err="1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arr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=c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.t=t4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</a:t>
            </a:r>
            <a:r>
              <a:rPr lang="en-US" altLang="zh-CN" sz="1200" dirty="0" err="1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addr</a:t>
            </a:r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=t5</a:t>
            </a: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22500533-365C-5EC4-C640-673866667797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>
            <a:off x="2687289" y="4911560"/>
            <a:ext cx="1918806" cy="5074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E2E52A8D-7A22-C1E6-7BCA-919105FA4D58}"/>
              </a:ext>
            </a:extLst>
          </p:cNvPr>
          <p:cNvSpPr txBox="1"/>
          <p:nvPr/>
        </p:nvSpPr>
        <p:spPr>
          <a:xfrm>
            <a:off x="689528" y="2909556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</a:t>
            </a:r>
            <a:endParaRPr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37222833-6366-BC55-0A6B-73F17DC9FC0F}"/>
              </a:ext>
            </a:extLst>
          </p:cNvPr>
          <p:cNvSpPr txBox="1"/>
          <p:nvPr/>
        </p:nvSpPr>
        <p:spPr>
          <a:xfrm>
            <a:off x="544360" y="3721471"/>
            <a:ext cx="460458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id</a:t>
            </a:r>
            <a:r>
              <a:rPr lang="en-US" altLang="zh-CN" dirty="0">
                <a:solidFill>
                  <a:prstClr val="black"/>
                </a:solidFill>
                <a:latin typeface="微软雅黑"/>
                <a:ea typeface="微软雅黑"/>
                <a:sym typeface="Symbol" pitchFamily="18" charset="2"/>
              </a:rPr>
              <a:t>(</a:t>
            </a:r>
            <a:r>
              <a:rPr lang="en-US" altLang="zh-CN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)</a:t>
            </a:r>
            <a:endParaRPr lang="zh-CN" altLang="en-US" dirty="0"/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16AEC413-8645-2A88-9AA1-600EB22627FD}"/>
              </a:ext>
            </a:extLst>
          </p:cNvPr>
          <p:cNvCxnSpPr>
            <a:cxnSpLocks/>
            <a:stCxn id="34" idx="2"/>
            <a:endCxn id="35" idx="0"/>
          </p:cNvCxnSpPr>
          <p:nvPr/>
        </p:nvCxnSpPr>
        <p:spPr>
          <a:xfrm>
            <a:off x="774589" y="3186555"/>
            <a:ext cx="0" cy="53491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A4B86E64-B1B5-E9CB-5EC0-185B97B1954E}"/>
              </a:ext>
            </a:extLst>
          </p:cNvPr>
          <p:cNvSpPr txBox="1"/>
          <p:nvPr/>
        </p:nvSpPr>
        <p:spPr>
          <a:xfrm>
            <a:off x="1918123" y="2859104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+</a:t>
            </a:r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493D358-C812-E08F-5F43-6A4BA5DEBC61}"/>
              </a:ext>
            </a:extLst>
          </p:cNvPr>
          <p:cNvSpPr txBox="1"/>
          <p:nvPr/>
        </p:nvSpPr>
        <p:spPr>
          <a:xfrm>
            <a:off x="3777375" y="5902436"/>
            <a:ext cx="69622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t1 := 1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6525A17-6053-8618-5390-E8DC6AE1B399}"/>
              </a:ext>
            </a:extLst>
          </p:cNvPr>
          <p:cNvSpPr txBox="1"/>
          <p:nvPr/>
        </p:nvSpPr>
        <p:spPr>
          <a:xfrm>
            <a:off x="5248851" y="5148125"/>
            <a:ext cx="69622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t3 := 2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447A73F-93A9-743A-31B0-11C116D889F3}"/>
              </a:ext>
            </a:extLst>
          </p:cNvPr>
          <p:cNvSpPr txBox="1"/>
          <p:nvPr/>
        </p:nvSpPr>
        <p:spPr>
          <a:xfrm>
            <a:off x="3212691" y="2834917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</a:t>
            </a:r>
            <a:endParaRPr lang="zh-CN" altLang="en-US" dirty="0"/>
          </a:p>
        </p:txBody>
      </p: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2F852C17-06B6-D8E3-9275-9CEF35A53287}"/>
              </a:ext>
            </a:extLst>
          </p:cNvPr>
          <p:cNvCxnSpPr>
            <a:cxnSpLocks/>
            <a:stCxn id="42" idx="2"/>
            <a:endCxn id="5" idx="0"/>
          </p:cNvCxnSpPr>
          <p:nvPr/>
        </p:nvCxnSpPr>
        <p:spPr>
          <a:xfrm flipH="1">
            <a:off x="3291607" y="3111916"/>
            <a:ext cx="6145" cy="53298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3294666B-C028-E36F-E368-E4BDD7E58C6C}"/>
              </a:ext>
            </a:extLst>
          </p:cNvPr>
          <p:cNvSpPr txBox="1"/>
          <p:nvPr/>
        </p:nvSpPr>
        <p:spPr>
          <a:xfrm>
            <a:off x="1919641" y="2004461"/>
            <a:ext cx="17012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A</a:t>
            </a:r>
            <a:endParaRPr lang="zh-CN" altLang="en-US" dirty="0"/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8254087F-46E9-03E9-B517-8CE508725B13}"/>
              </a:ext>
            </a:extLst>
          </p:cNvPr>
          <p:cNvCxnSpPr>
            <a:cxnSpLocks/>
            <a:stCxn id="47" idx="2"/>
            <a:endCxn id="34" idx="0"/>
          </p:cNvCxnSpPr>
          <p:nvPr/>
        </p:nvCxnSpPr>
        <p:spPr>
          <a:xfrm flipH="1">
            <a:off x="774589" y="2281460"/>
            <a:ext cx="1230113" cy="62809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1E3F7FA8-D53A-B326-A3E2-59B69D5C6813}"/>
              </a:ext>
            </a:extLst>
          </p:cNvPr>
          <p:cNvCxnSpPr>
            <a:cxnSpLocks/>
            <a:stCxn id="47" idx="2"/>
            <a:endCxn id="37" idx="0"/>
          </p:cNvCxnSpPr>
          <p:nvPr/>
        </p:nvCxnSpPr>
        <p:spPr>
          <a:xfrm flipH="1">
            <a:off x="2003184" y="2281460"/>
            <a:ext cx="1518" cy="57764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B1AF0D29-13E9-F201-269C-62B8914B6DBE}"/>
              </a:ext>
            </a:extLst>
          </p:cNvPr>
          <p:cNvCxnSpPr>
            <a:cxnSpLocks/>
            <a:stCxn id="47" idx="2"/>
            <a:endCxn id="42" idx="0"/>
          </p:cNvCxnSpPr>
          <p:nvPr/>
        </p:nvCxnSpPr>
        <p:spPr>
          <a:xfrm>
            <a:off x="2004702" y="2281460"/>
            <a:ext cx="1293050" cy="55345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02345985-DC96-D4BA-12A6-254A05A90D2F}"/>
              </a:ext>
            </a:extLst>
          </p:cNvPr>
          <p:cNvSpPr txBox="1"/>
          <p:nvPr/>
        </p:nvSpPr>
        <p:spPr>
          <a:xfrm>
            <a:off x="894649" y="2860469"/>
            <a:ext cx="69622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.place=a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40A935D0-E661-5325-ECB9-2B453E28BF53}"/>
              </a:ext>
            </a:extLst>
          </p:cNvPr>
          <p:cNvSpPr txBox="1"/>
          <p:nvPr/>
        </p:nvSpPr>
        <p:spPr>
          <a:xfrm>
            <a:off x="3480967" y="2762562"/>
            <a:ext cx="76883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.place=t6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D5FFA35A-312D-0C53-9381-F02F9D46227B}"/>
              </a:ext>
            </a:extLst>
          </p:cNvPr>
          <p:cNvSpPr txBox="1"/>
          <p:nvPr/>
        </p:nvSpPr>
        <p:spPr>
          <a:xfrm>
            <a:off x="3521796" y="3205836"/>
            <a:ext cx="888112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t6 := c[t5]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0D5F8EAF-A042-77DF-1274-7693EE01FAA1}"/>
              </a:ext>
            </a:extLst>
          </p:cNvPr>
          <p:cNvSpPr txBox="1"/>
          <p:nvPr/>
        </p:nvSpPr>
        <p:spPr>
          <a:xfrm>
            <a:off x="2153967" y="1935941"/>
            <a:ext cx="69622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.type=int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微软雅黑"/>
                <a:ea typeface="微软雅黑"/>
                <a:sym typeface="Symbol" pitchFamily="18" charset="2"/>
              </a:rPr>
              <a:t>.place=t7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E5027071-D4FF-5BDA-7A08-91C678FE4E39}"/>
              </a:ext>
            </a:extLst>
          </p:cNvPr>
          <p:cNvSpPr txBox="1"/>
          <p:nvPr/>
        </p:nvSpPr>
        <p:spPr>
          <a:xfrm>
            <a:off x="2873956" y="5056668"/>
            <a:ext cx="99861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t1 := 1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t2 := t1 * 12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A713076A-8609-0BAF-2549-61FA0CEAB4D7}"/>
              </a:ext>
            </a:extLst>
          </p:cNvPr>
          <p:cNvSpPr txBox="1"/>
          <p:nvPr/>
        </p:nvSpPr>
        <p:spPr>
          <a:xfrm>
            <a:off x="4409908" y="3492899"/>
            <a:ext cx="99861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t1 := 1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t2 := t1 * 12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E29A3F4D-15F9-7DB3-7652-A2B688445AE8}"/>
              </a:ext>
            </a:extLst>
          </p:cNvPr>
          <p:cNvSpPr txBox="1"/>
          <p:nvPr/>
        </p:nvSpPr>
        <p:spPr>
          <a:xfrm>
            <a:off x="4411117" y="3929164"/>
            <a:ext cx="696220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t3 := 2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7EB8452-4586-A9A5-F6C0-99F1BEBC86DC}"/>
              </a:ext>
            </a:extLst>
          </p:cNvPr>
          <p:cNvSpPr txBox="1"/>
          <p:nvPr/>
        </p:nvSpPr>
        <p:spPr>
          <a:xfrm>
            <a:off x="4425491" y="4156707"/>
            <a:ext cx="983035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t4 := t3 * 4</a:t>
            </a:r>
          </a:p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t5 := t2 + t4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7A46A29B-32EB-190E-EB00-A1543ABBF6D2}"/>
              </a:ext>
            </a:extLst>
          </p:cNvPr>
          <p:cNvGrpSpPr/>
          <p:nvPr/>
        </p:nvGrpSpPr>
        <p:grpSpPr>
          <a:xfrm>
            <a:off x="8595961" y="3131894"/>
            <a:ext cx="2745396" cy="3095828"/>
            <a:chOff x="404955" y="2288072"/>
            <a:chExt cx="2745396" cy="3095828"/>
          </a:xfrm>
        </p:grpSpPr>
        <p:sp>
          <p:nvSpPr>
            <p:cNvPr id="66" name="流程图: 文档 65">
              <a:extLst>
                <a:ext uri="{FF2B5EF4-FFF2-40B4-BE49-F238E27FC236}">
                  <a16:creationId xmlns:a16="http://schemas.microsoft.com/office/drawing/2014/main" id="{32E3090B-DAB8-2625-C3C0-A7BAA850C3FF}"/>
                </a:ext>
              </a:extLst>
            </p:cNvPr>
            <p:cNvSpPr/>
            <p:nvPr/>
          </p:nvSpPr>
          <p:spPr bwMode="auto">
            <a:xfrm>
              <a:off x="404955" y="2418942"/>
              <a:ext cx="2745396" cy="2964958"/>
            </a:xfrm>
            <a:prstGeom prst="flowChartDocument">
              <a:avLst/>
            </a:prstGeom>
            <a:solidFill>
              <a:srgbClr val="FFFFFF"/>
            </a:solidFill>
            <a:ln w="12700" cap="flat" cmpd="sng" algn="ctr">
              <a:solidFill>
                <a:srgbClr val="0E7C7E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50800" dir="2700000" algn="ctr" rotWithShape="0">
                <a:schemeClr val="tx1">
                  <a:alpha val="40000"/>
                </a:schemeClr>
              </a:outerShdw>
            </a:effec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r>
                <a:rPr lang="en-US" altLang="zh-CN" sz="1800" dirty="0">
                  <a:solidFill>
                    <a:srgbClr val="FF0000"/>
                  </a:solidFill>
                  <a:latin typeface="微软雅黑"/>
                  <a:ea typeface="微软雅黑"/>
                  <a:sym typeface="Symbol" pitchFamily="18" charset="2"/>
                </a:rPr>
                <a:t>t1 := 1</a:t>
              </a:r>
            </a:p>
            <a:p>
              <a:r>
                <a:rPr lang="en-US" altLang="zh-CN" sz="1800" dirty="0">
                  <a:solidFill>
                    <a:srgbClr val="FF0000"/>
                  </a:solidFill>
                  <a:latin typeface="微软雅黑"/>
                  <a:ea typeface="微软雅黑"/>
                  <a:sym typeface="Symbol" pitchFamily="18" charset="2"/>
                </a:rPr>
                <a:t>t2 := t1 * 12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800" dirty="0">
                  <a:solidFill>
                    <a:srgbClr val="FF0000"/>
                  </a:solidFill>
                  <a:latin typeface="微软雅黑"/>
                  <a:ea typeface="微软雅黑"/>
                  <a:sym typeface="Symbol" pitchFamily="18" charset="2"/>
                </a:rPr>
                <a:t>t3 := 2</a:t>
              </a:r>
            </a:p>
            <a:p>
              <a:r>
                <a:rPr lang="en-US" altLang="zh-CN" sz="1800" dirty="0">
                  <a:solidFill>
                    <a:srgbClr val="FF0000"/>
                  </a:solidFill>
                  <a:latin typeface="微软雅黑"/>
                  <a:ea typeface="微软雅黑"/>
                  <a:sym typeface="Symbol" pitchFamily="18" charset="2"/>
                </a:rPr>
                <a:t>t4 := t3 * 4</a:t>
              </a:r>
            </a:p>
            <a:p>
              <a:r>
                <a:rPr lang="en-US" altLang="zh-CN" sz="1800" dirty="0">
                  <a:solidFill>
                    <a:srgbClr val="FF0000"/>
                  </a:solidFill>
                  <a:latin typeface="微软雅黑"/>
                  <a:ea typeface="微软雅黑"/>
                  <a:sym typeface="Symbol" pitchFamily="18" charset="2"/>
                </a:rPr>
                <a:t>t5 := t2 + t4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800" dirty="0">
                  <a:solidFill>
                    <a:srgbClr val="FF0000"/>
                  </a:solidFill>
                  <a:latin typeface="微软雅黑"/>
                  <a:ea typeface="微软雅黑"/>
                  <a:sym typeface="Symbol" pitchFamily="18" charset="2"/>
                </a:rPr>
                <a:t>t6 := c[t5]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dirty="0">
                  <a:solidFill>
                    <a:srgbClr val="FF0000"/>
                  </a:solidFill>
                  <a:latin typeface="Arial" charset="0"/>
                  <a:ea typeface="微软雅黑" pitchFamily="34" charset="-122"/>
                </a:rPr>
                <a:t>t7:= a +t6 </a:t>
              </a:r>
              <a:endParaRPr lang="zh-CN" altLang="en-US" dirty="0">
                <a:solidFill>
                  <a:srgbClr val="FF0000"/>
                </a:solidFill>
                <a:latin typeface="Arial" charset="0"/>
                <a:ea typeface="微软雅黑" pitchFamily="34" charset="-122"/>
              </a:endParaRPr>
            </a:p>
          </p:txBody>
        </p:sp>
        <p:sp>
          <p:nvSpPr>
            <p:cNvPr id="67" name="矩形: 圆角 66">
              <a:extLst>
                <a:ext uri="{FF2B5EF4-FFF2-40B4-BE49-F238E27FC236}">
                  <a16:creationId xmlns:a16="http://schemas.microsoft.com/office/drawing/2014/main" id="{2700C8F6-0C17-9334-4EB0-C04F8F890A66}"/>
                </a:ext>
              </a:extLst>
            </p:cNvPr>
            <p:cNvSpPr/>
            <p:nvPr/>
          </p:nvSpPr>
          <p:spPr>
            <a:xfrm>
              <a:off x="1229137" y="2288072"/>
              <a:ext cx="1428020" cy="335084"/>
            </a:xfrm>
            <a:prstGeom prst="roundRect">
              <a:avLst/>
            </a:prstGeom>
            <a:solidFill>
              <a:srgbClr val="0E7C7E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IR</a:t>
              </a:r>
              <a:r>
                <a:rPr lang="zh-CN" altLang="en-US" sz="2000" dirty="0"/>
                <a:t>文件</a:t>
              </a:r>
            </a:p>
          </p:txBody>
        </p:sp>
      </p:grpSp>
      <p:sp>
        <p:nvSpPr>
          <p:cNvPr id="69" name="文本框 68">
            <a:extLst>
              <a:ext uri="{FF2B5EF4-FFF2-40B4-BE49-F238E27FC236}">
                <a16:creationId xmlns:a16="http://schemas.microsoft.com/office/drawing/2014/main" id="{39DCEC32-ED4E-8810-D806-85E9CD9C78E4}"/>
              </a:ext>
            </a:extLst>
          </p:cNvPr>
          <p:cNvSpPr txBox="1"/>
          <p:nvPr/>
        </p:nvSpPr>
        <p:spPr>
          <a:xfrm>
            <a:off x="2153823" y="2389894"/>
            <a:ext cx="983035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200" dirty="0">
                <a:solidFill>
                  <a:srgbClr val="FF0000"/>
                </a:solidFill>
                <a:latin typeface="微软雅黑"/>
                <a:ea typeface="微软雅黑"/>
                <a:sym typeface="Symbol" pitchFamily="18" charset="2"/>
              </a:rPr>
              <a:t>t7 := a  + t6</a:t>
            </a:r>
          </a:p>
        </p:txBody>
      </p:sp>
      <p:sp>
        <p:nvSpPr>
          <p:cNvPr id="70" name="Text Box 12">
            <a:extLst>
              <a:ext uri="{FF2B5EF4-FFF2-40B4-BE49-F238E27FC236}">
                <a16:creationId xmlns:a16="http://schemas.microsoft.com/office/drawing/2014/main" id="{D21D9D10-3ACD-2A0C-22DE-DEEEB8F177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95747" y="1640917"/>
            <a:ext cx="6449325" cy="1374735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1">
                <a:shade val="15000"/>
              </a:schemeClr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1200" dirty="0">
                <a:latin typeface="+mn-ea"/>
                <a:sym typeface="Symbol" pitchFamily="18" charset="2"/>
              </a:rPr>
              <a:t>A </a:t>
            </a:r>
            <a:r>
              <a:rPr lang="en-US" altLang="zh-CN" sz="1200" dirty="0">
                <a:latin typeface="+mn-ea"/>
                <a:sym typeface="Symbol" pitchFamily="18" charset="2"/>
              </a:rPr>
              <a:t></a:t>
            </a:r>
            <a:r>
              <a:rPr lang="pt-BR" altLang="zh-CN" sz="1200" dirty="0">
                <a:latin typeface="+mn-ea"/>
                <a:sym typeface="Symbol" pitchFamily="18" charset="2"/>
              </a:rPr>
              <a:t> L  { </a:t>
            </a:r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</a:t>
            </a:r>
            <a:r>
              <a:rPr lang="pt-BR" altLang="zh-CN" sz="1200" dirty="0">
                <a:latin typeface="+mn-ea"/>
                <a:sym typeface="Symbol" pitchFamily="18" charset="2"/>
              </a:rPr>
              <a:t>; A.code := L.code || 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(A.place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 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12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L.arr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'[' </a:t>
            </a:r>
            <a:r>
              <a:rPr lang="en-US" altLang="zh-CN" sz="12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L.addr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]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 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)</a:t>
            </a:r>
            <a:r>
              <a:rPr lang="fr-FR" altLang="zh-CN" sz="1200" dirty="0">
                <a:latin typeface="+mn-ea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r>
              <a:rPr lang="pt-BR" altLang="zh-CN" sz="1200" dirty="0">
                <a:latin typeface="+mn-ea"/>
                <a:sym typeface="Symbol" pitchFamily="18" charset="2"/>
              </a:rPr>
              <a:t>L </a:t>
            </a:r>
            <a:r>
              <a:rPr lang="en-US" altLang="zh-CN" sz="1200" dirty="0">
                <a:latin typeface="+mn-ea"/>
                <a:sym typeface="Symbol" pitchFamily="18" charset="2"/>
              </a:rPr>
              <a:t></a:t>
            </a:r>
            <a:r>
              <a:rPr lang="en-US" altLang="zh-CN" sz="12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1200" dirty="0">
                <a:latin typeface="+mn-ea"/>
                <a:sym typeface="Symbol" pitchFamily="18" charset="2"/>
              </a:rPr>
              <a:t>[A]</a:t>
            </a:r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{L.arr := </a:t>
            </a:r>
            <a:r>
              <a:rPr lang="pt-BR" altLang="zh-CN" sz="12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.name</a:t>
            </a:r>
            <a:r>
              <a:rPr lang="pt-BR" altLang="zh-CN" sz="1200" dirty="0">
                <a:latin typeface="+mn-ea"/>
                <a:sym typeface="Symbol" pitchFamily="18" charset="2"/>
              </a:rPr>
              <a:t>; </a:t>
            </a:r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:= get_type(id).elem;  L.addr:=newtemp; </a:t>
            </a:r>
          </a:p>
          <a:p>
            <a:pPr algn="l">
              <a:buFont typeface="Wingdings" pitchFamily="2" charset="2"/>
              <a:buNone/>
            </a:pPr>
            <a:r>
              <a:rPr lang="fr-F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L.code :=A.code </a:t>
            </a:r>
            <a:r>
              <a:rPr lang="fr-FR" altLang="zh-CN" sz="1200" dirty="0">
                <a:latin typeface="+mn-ea"/>
                <a:sym typeface="Symbol" pitchFamily="18" charset="2"/>
              </a:rPr>
              <a:t>||    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(L.addr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' 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'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A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*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.type.width)</a:t>
            </a:r>
            <a:r>
              <a:rPr lang="fr-FR" altLang="zh-CN" sz="1200" dirty="0">
                <a:latin typeface="+mn-ea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1200" dirty="0">
                <a:latin typeface="+mn-ea"/>
                <a:sym typeface="Symbol" pitchFamily="18" charset="2"/>
              </a:rPr>
              <a:t>      |</a:t>
            </a:r>
            <a:r>
              <a:rPr lang="pt-BR" altLang="zh-CN" sz="1200" dirty="0">
                <a:latin typeface="+mn-ea"/>
                <a:sym typeface="Symbol" pitchFamily="18" charset="2"/>
              </a:rPr>
              <a:t> L</a:t>
            </a:r>
            <a:r>
              <a:rPr lang="pt-BR" altLang="zh-CN" sz="12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1200" dirty="0">
                <a:latin typeface="+mn-ea"/>
                <a:sym typeface="Symbol" pitchFamily="18" charset="2"/>
              </a:rPr>
              <a:t>[A]    </a:t>
            </a:r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{L.arr := L</a:t>
            </a:r>
            <a:r>
              <a:rPr lang="pt-BR" altLang="zh-CN" sz="12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.arr</a:t>
            </a:r>
            <a:r>
              <a:rPr lang="pt-BR" altLang="zh-CN" sz="1200" dirty="0">
                <a:latin typeface="+mn-ea"/>
                <a:sym typeface="Symbol" pitchFamily="18" charset="2"/>
              </a:rPr>
              <a:t>; </a:t>
            </a:r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:= L</a:t>
            </a:r>
            <a:r>
              <a:rPr lang="fr-FR" altLang="zh-CN" sz="12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.type.elem; t := newtemp; L.addr:=newtemp; </a:t>
            </a:r>
          </a:p>
          <a:p>
            <a:pPr algn="l">
              <a:buFont typeface="Wingdings" pitchFamily="2" charset="2"/>
              <a:buNone/>
            </a:pPr>
            <a:r>
              <a:rPr lang="fr-F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L.code :=L</a:t>
            </a:r>
            <a:r>
              <a:rPr lang="fr-FR" altLang="zh-CN" sz="12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|| A.code </a:t>
            </a:r>
            <a:r>
              <a:rPr lang="fr-FR" altLang="zh-CN" sz="1200" dirty="0">
                <a:latin typeface="+mn-ea"/>
                <a:sym typeface="Symbol" pitchFamily="18" charset="2"/>
              </a:rPr>
              <a:t>||    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(t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' 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'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A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.place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*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.type.width)</a:t>
            </a:r>
            <a:r>
              <a:rPr lang="fr-FR" altLang="zh-CN" sz="1200" dirty="0">
                <a:latin typeface="+mn-ea"/>
                <a:sym typeface="Symbol" pitchFamily="18" charset="2"/>
              </a:rPr>
              <a:t> ||</a:t>
            </a:r>
          </a:p>
          <a:p>
            <a:pPr algn="l">
              <a:buFont typeface="Wingdings" pitchFamily="2" charset="2"/>
              <a:buNone/>
            </a:pPr>
            <a:r>
              <a:rPr lang="fr-FR" altLang="zh-CN" sz="1200" dirty="0">
                <a:latin typeface="+mn-ea"/>
                <a:sym typeface="Symbol" pitchFamily="18" charset="2"/>
              </a:rPr>
              <a:t>                   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gen (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.addr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'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L</a:t>
            </a:r>
            <a:r>
              <a:rPr lang="fr-FR" altLang="zh-CN" sz="12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.addr 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+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12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t )</a:t>
            </a:r>
            <a:r>
              <a:rPr lang="fr-FR" altLang="zh-CN" sz="1200" dirty="0">
                <a:latin typeface="+mn-ea"/>
                <a:sym typeface="Symbol" pitchFamily="18" charset="2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60834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  <p:bldP spid="39" grpId="0"/>
      <p:bldP spid="40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9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1D8EAE4-BE0D-17AE-C16F-5F6B9E0BB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9402136" cy="5531380"/>
          </a:xfrm>
        </p:spPr>
        <p:txBody>
          <a:bodyPr/>
          <a:lstStyle/>
          <a:p>
            <a:pPr marL="0" indent="0">
              <a:buNone/>
            </a:pPr>
            <a:r>
              <a:rPr lang="zh-CN" altLang="en-US" b="0" dirty="0"/>
              <a:t>布尔表达式的翻译</a:t>
            </a:r>
            <a:endParaRPr lang="en-US" altLang="zh-CN" b="0" dirty="0"/>
          </a:p>
          <a:p>
            <a:r>
              <a:rPr lang="zh-CN" altLang="en-US" b="0" dirty="0"/>
              <a:t>文法</a:t>
            </a:r>
          </a:p>
          <a:p>
            <a:pPr marL="0" indent="0">
              <a:buNone/>
            </a:pPr>
            <a:r>
              <a:rPr lang="zh-CN" altLang="en-US" b="0" dirty="0"/>
              <a:t> </a:t>
            </a:r>
            <a:r>
              <a:rPr lang="fr-FR" altLang="zh-CN" b="0" dirty="0">
                <a:solidFill>
                  <a:srgbClr val="3333FF"/>
                </a:solidFill>
              </a:rPr>
              <a:t>E → E</a:t>
            </a:r>
            <a:r>
              <a:rPr lang="fr-FR" altLang="zh-CN" b="0" baseline="-25000" dirty="0">
                <a:solidFill>
                  <a:srgbClr val="3333FF"/>
                </a:solidFill>
              </a:rPr>
              <a:t>1</a:t>
            </a:r>
            <a:r>
              <a:rPr lang="fr-FR" altLang="zh-CN" b="0" dirty="0">
                <a:solidFill>
                  <a:srgbClr val="3333FF"/>
                </a:solidFill>
              </a:rPr>
              <a:t> or E</a:t>
            </a:r>
            <a:r>
              <a:rPr lang="fr-FR" altLang="zh-CN" b="0" baseline="-25000" dirty="0">
                <a:solidFill>
                  <a:srgbClr val="3333FF"/>
                </a:solidFill>
              </a:rPr>
              <a:t>2</a:t>
            </a:r>
            <a:r>
              <a:rPr lang="fr-FR" altLang="zh-CN" b="0" dirty="0">
                <a:solidFill>
                  <a:srgbClr val="3333FF"/>
                </a:solidFill>
              </a:rPr>
              <a:t> | E</a:t>
            </a:r>
            <a:r>
              <a:rPr lang="fr-FR" altLang="zh-CN" b="0" baseline="-25000" dirty="0">
                <a:solidFill>
                  <a:srgbClr val="3333FF"/>
                </a:solidFill>
              </a:rPr>
              <a:t>1</a:t>
            </a:r>
            <a:r>
              <a:rPr lang="fr-FR" altLang="zh-CN" b="0" dirty="0">
                <a:solidFill>
                  <a:srgbClr val="3333FF"/>
                </a:solidFill>
              </a:rPr>
              <a:t> and E</a:t>
            </a:r>
            <a:r>
              <a:rPr lang="fr-FR" altLang="zh-CN" b="0" baseline="-25000" dirty="0">
                <a:solidFill>
                  <a:srgbClr val="3333FF"/>
                </a:solidFill>
              </a:rPr>
              <a:t>2</a:t>
            </a:r>
            <a:r>
              <a:rPr lang="fr-FR" altLang="zh-CN" b="0" dirty="0">
                <a:solidFill>
                  <a:srgbClr val="3333FF"/>
                </a:solidFill>
              </a:rPr>
              <a:t> | not E | (E) | A</a:t>
            </a:r>
            <a:r>
              <a:rPr lang="fr-FR" altLang="zh-CN" b="0" baseline="-25000" dirty="0">
                <a:solidFill>
                  <a:srgbClr val="3333FF"/>
                </a:solidFill>
              </a:rPr>
              <a:t>1</a:t>
            </a:r>
            <a:r>
              <a:rPr lang="fr-FR" altLang="zh-CN" b="0" dirty="0">
                <a:solidFill>
                  <a:srgbClr val="3333FF"/>
                </a:solidFill>
              </a:rPr>
              <a:t> rop </a:t>
            </a:r>
            <a:r>
              <a:rPr lang="en-US" altLang="zh-CN" b="0" dirty="0">
                <a:solidFill>
                  <a:srgbClr val="3333FF"/>
                </a:solidFill>
              </a:rPr>
              <a:t>A</a:t>
            </a:r>
            <a:r>
              <a:rPr lang="en-US" altLang="zh-CN" b="0" baseline="-25000" dirty="0">
                <a:solidFill>
                  <a:srgbClr val="3333FF"/>
                </a:solidFill>
              </a:rPr>
              <a:t>2</a:t>
            </a:r>
            <a:r>
              <a:rPr lang="fr-FR" altLang="zh-CN" b="0" dirty="0">
                <a:solidFill>
                  <a:srgbClr val="3333FF"/>
                </a:solidFill>
              </a:rPr>
              <a:t> |true | false</a:t>
            </a:r>
          </a:p>
          <a:p>
            <a:r>
              <a:rPr lang="zh-CN" altLang="en-US" b="0" dirty="0"/>
              <a:t>用途</a:t>
            </a:r>
          </a:p>
          <a:p>
            <a:pPr lvl="1"/>
            <a:r>
              <a:rPr lang="zh-CN" altLang="en-US" b="0" dirty="0">
                <a:solidFill>
                  <a:schemeClr val="tx1"/>
                </a:solidFill>
              </a:rPr>
              <a:t>用于逻辑演算，计算逻辑值</a:t>
            </a:r>
          </a:p>
          <a:p>
            <a:pPr lvl="1"/>
            <a:r>
              <a:rPr lang="en-US" altLang="zh-CN" b="0" dirty="0">
                <a:solidFill>
                  <a:schemeClr val="tx1"/>
                </a:solidFill>
              </a:rPr>
              <a:t>if/while/for</a:t>
            </a:r>
            <a:r>
              <a:rPr lang="zh-CN" altLang="en-US" b="0" dirty="0">
                <a:solidFill>
                  <a:schemeClr val="tx1"/>
                </a:solidFill>
              </a:rPr>
              <a:t>语句的控制条件</a:t>
            </a:r>
            <a:endParaRPr lang="en-US" altLang="zh-CN" b="0" dirty="0">
              <a:solidFill>
                <a:schemeClr val="tx1"/>
              </a:solidFill>
            </a:endParaRPr>
          </a:p>
          <a:p>
            <a:r>
              <a:rPr lang="zh-CN" altLang="en-US" b="0" dirty="0">
                <a:solidFill>
                  <a:schemeClr val="tx1"/>
                </a:solidFill>
              </a:rPr>
              <a:t>计算</a:t>
            </a:r>
            <a:endParaRPr lang="en-US" altLang="zh-CN" b="0" dirty="0">
              <a:solidFill>
                <a:schemeClr val="tx1"/>
              </a:solidFill>
            </a:endParaRP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根据真值表直接计算； 短路法</a:t>
            </a:r>
            <a:endParaRPr lang="zh-CN" altLang="en-US" b="0" dirty="0">
              <a:solidFill>
                <a:schemeClr val="tx1"/>
              </a:solidFill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C7F264-1C00-485C-D6F6-BFE102BCF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6C392D5-A5CE-E27E-67B9-9F549CEA38FC}"/>
              </a:ext>
            </a:extLst>
          </p:cNvPr>
          <p:cNvSpPr txBox="1"/>
          <p:nvPr/>
        </p:nvSpPr>
        <p:spPr>
          <a:xfrm>
            <a:off x="3372393" y="2222774"/>
            <a:ext cx="415090" cy="410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itchFamily="2" charset="-122"/>
                <a:ea typeface="宋体" pitchFamily="2" charset="-122"/>
                <a:cs typeface="+mn-cs"/>
                <a:sym typeface="Symbol" pitchFamily="18" charset="2"/>
              </a:rPr>
              <a:t>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C50F601-C687-B866-DB3C-071E4086ACC5}"/>
              </a:ext>
            </a:extLst>
          </p:cNvPr>
          <p:cNvSpPr txBox="1"/>
          <p:nvPr/>
        </p:nvSpPr>
        <p:spPr>
          <a:xfrm>
            <a:off x="4589086" y="2210742"/>
            <a:ext cx="415090" cy="410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itchFamily="2" charset="-122"/>
                <a:ea typeface="宋体" pitchFamily="2" charset="-122"/>
                <a:cs typeface="+mn-cs"/>
                <a:sym typeface="Symbol" pitchFamily="18" charset="2"/>
              </a:rPr>
              <a:t>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64EDC89-E44A-7F1D-0C02-4366F643DC6A}"/>
              </a:ext>
            </a:extLst>
          </p:cNvPr>
          <p:cNvSpPr txBox="1"/>
          <p:nvPr/>
        </p:nvSpPr>
        <p:spPr>
          <a:xfrm>
            <a:off x="1740610" y="2234806"/>
            <a:ext cx="378995" cy="3985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itchFamily="2" charset="-122"/>
                <a:ea typeface="宋体" pitchFamily="2" charset="-122"/>
                <a:cs typeface="+mn-cs"/>
                <a:sym typeface="Symbol" pitchFamily="18" charset="2"/>
              </a:rPr>
              <a:t>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752753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95D28F7-21E9-FF6B-2771-237459794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带优化的翻译法</a:t>
            </a:r>
            <a:r>
              <a:rPr lang="en-US" altLang="zh-CN" b="0" dirty="0"/>
              <a:t>(</a:t>
            </a:r>
            <a:r>
              <a:rPr lang="zh-CN" altLang="en-US" b="0" dirty="0"/>
              <a:t>短路，避免不必要的求值）</a:t>
            </a:r>
          </a:p>
          <a:p>
            <a:pPr lvl="1"/>
            <a:r>
              <a:rPr lang="zh-CN" altLang="en-US" b="0" dirty="0"/>
              <a:t> </a:t>
            </a:r>
            <a:r>
              <a:rPr lang="zh-CN" altLang="en-US" b="0" dirty="0">
                <a:solidFill>
                  <a:schemeClr val="tx1"/>
                </a:solidFill>
              </a:rPr>
              <a:t>把</a:t>
            </a:r>
            <a:r>
              <a:rPr lang="en-US" altLang="zh-CN" b="0" dirty="0">
                <a:solidFill>
                  <a:schemeClr val="tx1"/>
                </a:solidFill>
              </a:rPr>
              <a:t>E</a:t>
            </a:r>
            <a:r>
              <a:rPr lang="en-US" altLang="zh-CN" b="0" baseline="-25000" dirty="0">
                <a:solidFill>
                  <a:schemeClr val="tx1"/>
                </a:solidFill>
              </a:rPr>
              <a:t>1</a:t>
            </a:r>
            <a:r>
              <a:rPr lang="fr-FR" altLang="zh-CN" b="0" dirty="0">
                <a:solidFill>
                  <a:schemeClr val="tx1"/>
                </a:solidFill>
              </a:rPr>
              <a:t> or </a:t>
            </a:r>
            <a:r>
              <a:rPr lang="en-US" altLang="zh-CN" b="0" dirty="0">
                <a:solidFill>
                  <a:schemeClr val="tx1"/>
                </a:solidFill>
              </a:rPr>
              <a:t>E</a:t>
            </a:r>
            <a:r>
              <a:rPr lang="en-US" altLang="zh-CN" b="0" baseline="-25000" dirty="0">
                <a:solidFill>
                  <a:schemeClr val="tx1"/>
                </a:solidFill>
              </a:rPr>
              <a:t>2</a:t>
            </a:r>
            <a:r>
              <a:rPr lang="zh-CN" altLang="en-US" b="0" dirty="0">
                <a:solidFill>
                  <a:schemeClr val="tx1"/>
                </a:solidFill>
              </a:rPr>
              <a:t>解释成  	</a:t>
            </a:r>
            <a:r>
              <a:rPr lang="fr-FR" altLang="zh-CN" b="0" dirty="0">
                <a:solidFill>
                  <a:schemeClr val="tx1"/>
                </a:solidFill>
              </a:rPr>
              <a:t>if E</a:t>
            </a:r>
            <a:r>
              <a:rPr lang="fr-FR" altLang="zh-CN" b="0" baseline="-25000" dirty="0">
                <a:solidFill>
                  <a:schemeClr val="tx1"/>
                </a:solidFill>
              </a:rPr>
              <a:t>1</a:t>
            </a:r>
            <a:r>
              <a:rPr lang="fr-FR" altLang="zh-CN" b="0" dirty="0">
                <a:solidFill>
                  <a:schemeClr val="tx1"/>
                </a:solidFill>
              </a:rPr>
              <a:t> then true else E</a:t>
            </a:r>
            <a:r>
              <a:rPr lang="fr-FR" altLang="zh-CN" b="0" baseline="-25000" dirty="0">
                <a:solidFill>
                  <a:schemeClr val="tx1"/>
                </a:solidFill>
              </a:rPr>
              <a:t>2</a:t>
            </a:r>
          </a:p>
          <a:p>
            <a:pPr lvl="1"/>
            <a:r>
              <a:rPr lang="fr-FR" altLang="zh-CN" b="0" dirty="0">
                <a:solidFill>
                  <a:schemeClr val="tx1"/>
                </a:solidFill>
              </a:rPr>
              <a:t> </a:t>
            </a:r>
            <a:r>
              <a:rPr lang="zh-CN" altLang="en-US" b="0" dirty="0">
                <a:solidFill>
                  <a:schemeClr val="tx1"/>
                </a:solidFill>
              </a:rPr>
              <a:t>把</a:t>
            </a:r>
            <a:r>
              <a:rPr lang="en-US" altLang="zh-CN" b="0" dirty="0">
                <a:solidFill>
                  <a:schemeClr val="tx1"/>
                </a:solidFill>
              </a:rPr>
              <a:t>E</a:t>
            </a:r>
            <a:r>
              <a:rPr lang="en-US" altLang="zh-CN" b="0" baseline="-25000" dirty="0">
                <a:solidFill>
                  <a:schemeClr val="tx1"/>
                </a:solidFill>
              </a:rPr>
              <a:t>1</a:t>
            </a:r>
            <a:r>
              <a:rPr lang="fr-FR" altLang="zh-CN" b="0" dirty="0">
                <a:solidFill>
                  <a:schemeClr val="tx1"/>
                </a:solidFill>
              </a:rPr>
              <a:t> and E</a:t>
            </a:r>
            <a:r>
              <a:rPr lang="fr-FR" altLang="zh-CN" b="0" baseline="-25000" dirty="0">
                <a:solidFill>
                  <a:schemeClr val="tx1"/>
                </a:solidFill>
              </a:rPr>
              <a:t>2</a:t>
            </a:r>
            <a:r>
              <a:rPr lang="zh-CN" altLang="en-US" b="0" dirty="0">
                <a:solidFill>
                  <a:schemeClr val="tx1"/>
                </a:solidFill>
              </a:rPr>
              <a:t>解释成    </a:t>
            </a:r>
            <a:r>
              <a:rPr lang="fr-FR" altLang="zh-CN" b="0" dirty="0">
                <a:solidFill>
                  <a:schemeClr val="tx1"/>
                </a:solidFill>
              </a:rPr>
              <a:t>if E</a:t>
            </a:r>
            <a:r>
              <a:rPr lang="fr-FR" altLang="zh-CN" b="0" baseline="-25000" dirty="0">
                <a:solidFill>
                  <a:schemeClr val="tx1"/>
                </a:solidFill>
              </a:rPr>
              <a:t>1</a:t>
            </a:r>
            <a:r>
              <a:rPr lang="fr-FR" altLang="zh-CN" b="0" dirty="0">
                <a:solidFill>
                  <a:schemeClr val="tx1"/>
                </a:solidFill>
              </a:rPr>
              <a:t> then E</a:t>
            </a:r>
            <a:r>
              <a:rPr lang="fr-FR" altLang="zh-CN" b="0" baseline="-25000" dirty="0">
                <a:solidFill>
                  <a:schemeClr val="tx1"/>
                </a:solidFill>
              </a:rPr>
              <a:t>2</a:t>
            </a:r>
            <a:r>
              <a:rPr lang="fr-FR" altLang="zh-CN" b="0" dirty="0">
                <a:solidFill>
                  <a:schemeClr val="tx1"/>
                </a:solidFill>
              </a:rPr>
              <a:t> else false</a:t>
            </a:r>
          </a:p>
          <a:p>
            <a:pPr lvl="1"/>
            <a:r>
              <a:rPr lang="fr-FR" altLang="zh-CN" b="0" dirty="0">
                <a:solidFill>
                  <a:schemeClr val="tx1"/>
                </a:solidFill>
              </a:rPr>
              <a:t> </a:t>
            </a:r>
            <a:r>
              <a:rPr lang="zh-CN" altLang="en-US" b="0" dirty="0">
                <a:solidFill>
                  <a:schemeClr val="tx1"/>
                </a:solidFill>
              </a:rPr>
              <a:t>把</a:t>
            </a:r>
            <a:r>
              <a:rPr lang="fr-FR" altLang="zh-CN" b="0" dirty="0">
                <a:solidFill>
                  <a:schemeClr val="tx1"/>
                </a:solidFill>
              </a:rPr>
              <a:t>not E</a:t>
            </a:r>
            <a:r>
              <a:rPr lang="zh-CN" altLang="en-US" b="0" dirty="0">
                <a:solidFill>
                  <a:schemeClr val="tx1"/>
                </a:solidFill>
              </a:rPr>
              <a:t>解释成	</a:t>
            </a:r>
            <a:r>
              <a:rPr lang="fr-FR" altLang="zh-CN" b="0" dirty="0">
                <a:solidFill>
                  <a:schemeClr val="tx1"/>
                </a:solidFill>
              </a:rPr>
              <a:t>if E then false else true</a:t>
            </a:r>
          </a:p>
          <a:p>
            <a:r>
              <a:rPr lang="zh-CN" altLang="en-US" b="0" dirty="0"/>
              <a:t>被很多高级语言采用，用于条件表达式中布尔表达式的计算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32B1023-3A01-F906-2B95-77AA9C5FE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19635755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366110A-ABD1-AEE8-B342-3A0E58A4E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zh-CN" altLang="en-US" dirty="0"/>
              <a:t>布尔表达式的优化翻译</a:t>
            </a:r>
            <a:endParaRPr lang="en-US" altLang="zh-CN" dirty="0"/>
          </a:p>
          <a:p>
            <a:pPr marL="0" indent="0">
              <a:spcBef>
                <a:spcPts val="0"/>
              </a:spcBef>
            </a:pPr>
            <a:r>
              <a:rPr lang="zh-CN" altLang="en-US" b="0" dirty="0"/>
              <a:t>属性与语义计算的设计</a:t>
            </a:r>
            <a:endParaRPr lang="en-US" altLang="zh-CN" b="0" dirty="0"/>
          </a:p>
          <a:p>
            <a:pPr marL="469900" lvl="1" indent="0">
              <a:spcBef>
                <a:spcPts val="0"/>
              </a:spcBef>
            </a:pPr>
            <a:r>
              <a:rPr lang="en-US" altLang="zh-CN" b="0" dirty="0" err="1">
                <a:solidFill>
                  <a:schemeClr val="tx1"/>
                </a:solidFill>
              </a:rPr>
              <a:t>E.code</a:t>
            </a:r>
            <a:r>
              <a:rPr lang="en-US" altLang="zh-CN" b="0" dirty="0">
                <a:solidFill>
                  <a:schemeClr val="tx1"/>
                </a:solidFill>
              </a:rPr>
              <a:t>, </a:t>
            </a:r>
            <a:r>
              <a:rPr lang="en-US" altLang="zh-CN" b="0" dirty="0" err="1">
                <a:solidFill>
                  <a:schemeClr val="tx1"/>
                </a:solidFill>
              </a:rPr>
              <a:t>E.place</a:t>
            </a:r>
            <a:endParaRPr lang="en-US" altLang="zh-CN" b="0" dirty="0">
              <a:solidFill>
                <a:schemeClr val="tx1"/>
              </a:solidFill>
            </a:endParaRPr>
          </a:p>
          <a:p>
            <a:pPr marL="469900" lvl="1" indent="0">
              <a:spcBef>
                <a:spcPts val="0"/>
              </a:spcBef>
            </a:pPr>
            <a:r>
              <a:rPr lang="en-US" altLang="zh-CN" b="0" dirty="0" err="1">
                <a:solidFill>
                  <a:schemeClr val="tx1"/>
                </a:solidFill>
              </a:rPr>
              <a:t>newtemp</a:t>
            </a:r>
            <a:r>
              <a:rPr lang="en-US" altLang="zh-CN" b="0" dirty="0">
                <a:solidFill>
                  <a:schemeClr val="tx1"/>
                </a:solidFill>
              </a:rPr>
              <a:t>,</a:t>
            </a:r>
            <a:r>
              <a:rPr lang="en-US" altLang="zh-CN" dirty="0">
                <a:solidFill>
                  <a:schemeClr val="tx1"/>
                </a:solidFill>
              </a:rPr>
              <a:t> gen(),</a:t>
            </a:r>
            <a:r>
              <a:rPr lang="en-US" altLang="zh-CN" b="0" dirty="0">
                <a:solidFill>
                  <a:schemeClr val="tx1"/>
                </a:solidFill>
              </a:rPr>
              <a:t> ||</a:t>
            </a:r>
          </a:p>
          <a:p>
            <a:pPr marL="0" indent="0">
              <a:spcBef>
                <a:spcPts val="0"/>
              </a:spcBef>
            </a:pPr>
            <a:r>
              <a:rPr lang="zh-CN" altLang="en-US" b="0" dirty="0"/>
              <a:t>语义函数</a:t>
            </a:r>
            <a:r>
              <a:rPr lang="en-US" altLang="zh-CN" b="0" dirty="0" err="1"/>
              <a:t>newlabel</a:t>
            </a:r>
            <a:r>
              <a:rPr lang="zh-CN" altLang="en-US" b="0" dirty="0"/>
              <a:t>，返回一个新的符号标号</a:t>
            </a:r>
          </a:p>
          <a:p>
            <a:pPr marL="0" indent="0">
              <a:spcBef>
                <a:spcPts val="0"/>
              </a:spcBef>
            </a:pPr>
            <a:r>
              <a:rPr lang="zh-CN" altLang="en-US" b="0" dirty="0"/>
              <a:t>对布尔表达式</a:t>
            </a:r>
            <a:r>
              <a:rPr lang="en-US" altLang="zh-CN" b="0" dirty="0"/>
              <a:t>E</a:t>
            </a:r>
            <a:r>
              <a:rPr lang="zh-CN" altLang="en-US" b="0" dirty="0"/>
              <a:t>，设置两个继承属性</a:t>
            </a:r>
          </a:p>
          <a:p>
            <a:pPr marL="469900" lvl="1" indent="0">
              <a:spcBef>
                <a:spcPts val="0"/>
              </a:spcBef>
            </a:pPr>
            <a:r>
              <a:rPr lang="en-US" altLang="zh-CN" b="0" dirty="0" err="1">
                <a:solidFill>
                  <a:schemeClr val="tx1"/>
                </a:solidFill>
              </a:rPr>
              <a:t>E.true</a:t>
            </a:r>
            <a:r>
              <a:rPr lang="zh-CN" altLang="en-US" b="0" dirty="0">
                <a:solidFill>
                  <a:schemeClr val="tx1"/>
                </a:solidFill>
              </a:rPr>
              <a:t>是</a:t>
            </a:r>
            <a:r>
              <a:rPr lang="en-US" altLang="zh-CN" b="0" dirty="0">
                <a:solidFill>
                  <a:schemeClr val="tx1"/>
                </a:solidFill>
              </a:rPr>
              <a:t>E</a:t>
            </a:r>
            <a:r>
              <a:rPr lang="zh-CN" altLang="en-US" b="0" dirty="0">
                <a:solidFill>
                  <a:schemeClr val="tx1"/>
                </a:solidFill>
              </a:rPr>
              <a:t>为‘真’时控制流转向的标号</a:t>
            </a:r>
          </a:p>
          <a:p>
            <a:pPr marL="469900" lvl="1" indent="0">
              <a:spcBef>
                <a:spcPts val="0"/>
              </a:spcBef>
            </a:pPr>
            <a:r>
              <a:rPr lang="en-US" altLang="zh-CN" b="0" dirty="0" err="1">
                <a:solidFill>
                  <a:schemeClr val="tx1"/>
                </a:solidFill>
              </a:rPr>
              <a:t>E.false</a:t>
            </a:r>
            <a:r>
              <a:rPr lang="zh-CN" altLang="en-US" b="0" dirty="0">
                <a:solidFill>
                  <a:schemeClr val="tx1"/>
                </a:solidFill>
              </a:rPr>
              <a:t>是</a:t>
            </a:r>
            <a:r>
              <a:rPr lang="en-US" altLang="zh-CN" b="0" dirty="0">
                <a:solidFill>
                  <a:schemeClr val="tx1"/>
                </a:solidFill>
              </a:rPr>
              <a:t>E</a:t>
            </a:r>
            <a:r>
              <a:rPr lang="zh-CN" altLang="en-US" b="0" dirty="0">
                <a:solidFill>
                  <a:schemeClr val="tx1"/>
                </a:solidFill>
              </a:rPr>
              <a:t>为‘假’时控制流转向的标号</a:t>
            </a:r>
          </a:p>
          <a:p>
            <a:pPr marL="0" indent="0">
              <a:lnSpc>
                <a:spcPts val="3200"/>
              </a:lnSpc>
              <a:spcBef>
                <a:spcPts val="0"/>
              </a:spcBef>
            </a:pPr>
            <a:endParaRPr lang="zh-CN" altLang="en-US" b="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99163F5-1E9A-4A72-E70F-881B80FDC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13616935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366110A-ABD1-AEE8-B342-3A0E58A4E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7862094" cy="71517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zh-CN" altLang="en-US" b="0" dirty="0"/>
              <a:t>布尔表达式的优化翻译方案</a:t>
            </a:r>
            <a:r>
              <a:rPr lang="en-US" altLang="zh-CN" b="0" dirty="0"/>
              <a:t>(L-</a:t>
            </a:r>
            <a:r>
              <a:rPr lang="zh-CN" altLang="en-US" b="0" dirty="0"/>
              <a:t>翻译模式</a:t>
            </a:r>
            <a:r>
              <a:rPr lang="en-US" altLang="zh-CN" b="0" dirty="0"/>
              <a:t>)</a:t>
            </a:r>
          </a:p>
          <a:p>
            <a:pPr marL="0" indent="0">
              <a:lnSpc>
                <a:spcPts val="3200"/>
              </a:lnSpc>
              <a:spcBef>
                <a:spcPts val="0"/>
              </a:spcBef>
              <a:buNone/>
            </a:pPr>
            <a:endParaRPr lang="zh-CN" altLang="en-US" b="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99163F5-1E9A-4A72-E70F-881B80FDC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462CEA3-0F9C-9125-EF4E-F7E73E0EFDF3}"/>
              </a:ext>
            </a:extLst>
          </p:cNvPr>
          <p:cNvSpPr txBox="1"/>
          <p:nvPr/>
        </p:nvSpPr>
        <p:spPr>
          <a:xfrm>
            <a:off x="487822" y="1677441"/>
            <a:ext cx="10800000" cy="486287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Times New Roman" pitchFamily="18" charset="0"/>
                <a:sym typeface="Symbol" pitchFamily="18" charset="2"/>
              </a:rPr>
              <a:t>E  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.true := E.true;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.false := newlabel }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Times New Roman" pitchFamily="18" charset="0"/>
                <a:sym typeface="Symbol" pitchFamily="18" charset="2"/>
              </a:rPr>
              <a:t>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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     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.true := E.true;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.false := E.false  }</a:t>
            </a:r>
            <a:r>
              <a:rPr lang="en-US" altLang="zh-CN" sz="2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baseline="-25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        </a:t>
            </a:r>
            <a:r>
              <a:rPr kumimoji="0" lang="pt-BR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E.code := E</a:t>
            </a:r>
            <a:r>
              <a:rPr kumimoji="0" lang="pt-BR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pt-BR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.code || gen (E</a:t>
            </a:r>
            <a:r>
              <a:rPr kumimoji="0" lang="pt-BR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pt-BR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.false ‘:’) || E</a:t>
            </a:r>
            <a:r>
              <a:rPr kumimoji="0" lang="pt-BR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pt-BR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.code }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E  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.true := newlabel;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.false := E.false }</a:t>
            </a:r>
            <a:r>
              <a:rPr lang="en-US" altLang="zh-CN" sz="2000" dirty="0">
                <a:latin typeface="+mn-ea"/>
                <a:sym typeface="Symbol" pitchFamily="18" charset="2"/>
              </a:rPr>
              <a:t>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 </a:t>
            </a:r>
          </a:p>
          <a:p>
            <a:pPr>
              <a:spcBef>
                <a:spcPts val="600"/>
              </a:spcBef>
            </a:pP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    {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.true := E.true;  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.false := E.false }</a:t>
            </a:r>
            <a:r>
              <a:rPr lang="pt-BR" altLang="zh-CN" sz="2000" dirty="0"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latin typeface="+mn-ea"/>
                <a:sym typeface="Symbol" pitchFamily="18" charset="2"/>
              </a:rPr>
              <a:t>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2</a:t>
            </a:r>
          </a:p>
          <a:p>
            <a:pPr>
              <a:spcBef>
                <a:spcPts val="600"/>
              </a:spcBef>
            </a:pPr>
            <a:r>
              <a:rPr kumimoji="0" lang="pt-BR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{ E.code := E</a:t>
            </a:r>
            <a:r>
              <a:rPr kumimoji="0" lang="pt-BR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pt-BR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.code || gen (E</a:t>
            </a:r>
            <a:r>
              <a:rPr kumimoji="0" lang="pt-BR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pt-BR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.true ‘:’) || E</a:t>
            </a:r>
            <a:r>
              <a:rPr kumimoji="0" lang="pt-BR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pt-BR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.code }</a:t>
            </a:r>
            <a:endParaRPr lang="en-US" altLang="zh-CN" sz="2000" baseline="-25000" dirty="0">
              <a:solidFill>
                <a:srgbClr val="0000FF"/>
              </a:solidFill>
              <a:latin typeface="+mn-ea"/>
              <a:sym typeface="Symbol" pitchFamily="18" charset="2"/>
            </a:endParaRP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E   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.true := E.false;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.false := E.true }</a:t>
            </a:r>
            <a:r>
              <a:rPr lang="pt-BR" altLang="zh-CN" sz="2000" dirty="0"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latin typeface="+mn-ea"/>
                <a:sym typeface="Symbol" pitchFamily="18" charset="2"/>
              </a:rPr>
              <a:t>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  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E.code := E</a:t>
            </a:r>
            <a:r>
              <a:rPr lang="pt-B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}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E  (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.true := E.true; E</a:t>
            </a:r>
            <a:r>
              <a:rPr lang="pt-BR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.false := E.false }</a:t>
            </a:r>
            <a:r>
              <a:rPr lang="pt-BR" altLang="zh-CN" sz="2000" dirty="0">
                <a:solidFill>
                  <a:srgbClr val="80008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latin typeface="+mn-ea"/>
                <a:sym typeface="Symbol" pitchFamily="18" charset="2"/>
              </a:rPr>
              <a:t>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 </a:t>
            </a:r>
            <a:r>
              <a:rPr lang="en-US" altLang="zh-CN" sz="2000" dirty="0">
                <a:latin typeface="+mn-ea"/>
                <a:sym typeface="Symbol" pitchFamily="18" charset="2"/>
              </a:rPr>
              <a:t>)</a:t>
            </a:r>
            <a:r>
              <a:rPr lang="pt-BR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E.code := E</a:t>
            </a:r>
            <a:r>
              <a:rPr lang="pt-B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sng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rop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E.code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gen (‘if‘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.place </a:t>
            </a:r>
            <a:r>
              <a:rPr kumimoji="0" lang="en-US" altLang="zh-CN" sz="2000" u="sng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rop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.op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.place 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’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E.true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)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|| gen (‘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’ E. false)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true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E.code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gen (‘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’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E.true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false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E.code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gen (‘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’ E. false) }</a:t>
            </a:r>
          </a:p>
        </p:txBody>
      </p:sp>
    </p:spTree>
    <p:extLst>
      <p:ext uri="{BB962C8B-B14F-4D97-AF65-F5344CB8AC3E}">
        <p14:creationId xmlns:p14="http://schemas.microsoft.com/office/powerpoint/2010/main" val="188351814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E45D9D1A-548E-8FEA-012F-796BBEBD9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69"/>
            <a:ext cx="3462765" cy="100768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sz="2400" dirty="0">
                <a:latin typeface="+mn-ea"/>
              </a:rPr>
              <a:t>布尔</a:t>
            </a:r>
            <a:r>
              <a:rPr lang="zh-CN" altLang="en-US" sz="2400" b="1" dirty="0">
                <a:latin typeface="+mn-ea"/>
              </a:rPr>
              <a:t>表达式翻译举例</a:t>
            </a:r>
            <a:endParaRPr lang="en-US" altLang="zh-CN" sz="2400" b="1" dirty="0">
              <a:latin typeface="+mn-ea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000" b="1" dirty="0">
                <a:solidFill>
                  <a:srgbClr val="0000FF"/>
                </a:solidFill>
                <a:latin typeface="+mn-ea"/>
              </a:rPr>
              <a:t>     a&lt;b or c&lt;d and e&lt;f </a:t>
            </a:r>
            <a:endParaRPr lang="zh-CN" altLang="en-US" sz="2000" dirty="0">
              <a:solidFill>
                <a:srgbClr val="0000FF"/>
              </a:solidFill>
            </a:endParaRPr>
          </a:p>
          <a:p>
            <a:pPr>
              <a:lnSpc>
                <a:spcPct val="100000"/>
              </a:lnSpc>
            </a:pPr>
            <a:endParaRPr lang="zh-CN" altLang="en-US" sz="20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AE632CD-518A-6365-F558-1E8CBF345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699017-A393-BD38-4A76-9B56BFB18668}"/>
              </a:ext>
            </a:extLst>
          </p:cNvPr>
          <p:cNvSpPr txBox="1"/>
          <p:nvPr/>
        </p:nvSpPr>
        <p:spPr>
          <a:xfrm>
            <a:off x="2051870" y="4145355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E502D95-9C47-720E-64FE-86AEB6DF46A3}"/>
              </a:ext>
            </a:extLst>
          </p:cNvPr>
          <p:cNvSpPr txBox="1"/>
          <p:nvPr/>
        </p:nvSpPr>
        <p:spPr>
          <a:xfrm>
            <a:off x="1496072" y="4901176"/>
            <a:ext cx="306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5E9E4CD-F9B4-46DC-6CC8-C283B943F534}"/>
              </a:ext>
            </a:extLst>
          </p:cNvPr>
          <p:cNvSpPr txBox="1"/>
          <p:nvPr/>
        </p:nvSpPr>
        <p:spPr>
          <a:xfrm>
            <a:off x="5253277" y="4878540"/>
            <a:ext cx="333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53D965B-7FEF-2420-430E-7F208651CAA6}"/>
              </a:ext>
            </a:extLst>
          </p:cNvPr>
          <p:cNvSpPr txBox="1"/>
          <p:nvPr/>
        </p:nvSpPr>
        <p:spPr>
          <a:xfrm>
            <a:off x="3340987" y="4940824"/>
            <a:ext cx="465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or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68E959D-C69D-6EAF-ADF9-985BA7D2EB83}"/>
              </a:ext>
            </a:extLst>
          </p:cNvPr>
          <p:cNvSpPr txBox="1"/>
          <p:nvPr/>
        </p:nvSpPr>
        <p:spPr>
          <a:xfrm>
            <a:off x="3236474" y="5488537"/>
            <a:ext cx="422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89499AA-A8D2-12F3-2A04-C94602CD1C22}"/>
              </a:ext>
            </a:extLst>
          </p:cNvPr>
          <p:cNvSpPr txBox="1"/>
          <p:nvPr/>
        </p:nvSpPr>
        <p:spPr>
          <a:xfrm>
            <a:off x="7213666" y="5531668"/>
            <a:ext cx="279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EE918A9-7392-FB8E-3BC7-65CB9DA148F4}"/>
              </a:ext>
            </a:extLst>
          </p:cNvPr>
          <p:cNvSpPr txBox="1"/>
          <p:nvPr/>
        </p:nvSpPr>
        <p:spPr>
          <a:xfrm>
            <a:off x="5131675" y="5551565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and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0090774-DB29-1509-E9B8-953F589A958A}"/>
              </a:ext>
            </a:extLst>
          </p:cNvPr>
          <p:cNvSpPr txBox="1"/>
          <p:nvPr/>
        </p:nvSpPr>
        <p:spPr>
          <a:xfrm>
            <a:off x="890346" y="556556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2DFCEF0-3306-61B0-6857-92CCC897E5CC}"/>
              </a:ext>
            </a:extLst>
          </p:cNvPr>
          <p:cNvSpPr txBox="1"/>
          <p:nvPr/>
        </p:nvSpPr>
        <p:spPr>
          <a:xfrm>
            <a:off x="7002025" y="6185666"/>
            <a:ext cx="352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DE5022F-4711-4AF7-7EE9-143BA1F16973}"/>
              </a:ext>
            </a:extLst>
          </p:cNvPr>
          <p:cNvSpPr txBox="1"/>
          <p:nvPr/>
        </p:nvSpPr>
        <p:spPr>
          <a:xfrm>
            <a:off x="1272162" y="556556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&lt;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BF59318-F853-645D-8516-9B4DD08E206D}"/>
              </a:ext>
            </a:extLst>
          </p:cNvPr>
          <p:cNvSpPr txBox="1"/>
          <p:nvPr/>
        </p:nvSpPr>
        <p:spPr>
          <a:xfrm>
            <a:off x="1699661" y="5565563"/>
            <a:ext cx="20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7DC4EF0-AC1B-D0CF-01D5-EA3BCF9F3CD2}"/>
              </a:ext>
            </a:extLst>
          </p:cNvPr>
          <p:cNvSpPr txBox="1"/>
          <p:nvPr/>
        </p:nvSpPr>
        <p:spPr>
          <a:xfrm>
            <a:off x="2670585" y="6185666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E121E2F-DBA4-9C19-4936-6B5B8882668F}"/>
              </a:ext>
            </a:extLst>
          </p:cNvPr>
          <p:cNvSpPr txBox="1"/>
          <p:nvPr/>
        </p:nvSpPr>
        <p:spPr>
          <a:xfrm>
            <a:off x="2999596" y="6185666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&lt;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E290259-FF03-12EC-D4CA-B29826254799}"/>
              </a:ext>
            </a:extLst>
          </p:cNvPr>
          <p:cNvSpPr txBox="1"/>
          <p:nvPr/>
        </p:nvSpPr>
        <p:spPr>
          <a:xfrm>
            <a:off x="3447879" y="6185666"/>
            <a:ext cx="358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357CA08-C456-DB9B-AB52-15EAEFE32177}"/>
              </a:ext>
            </a:extLst>
          </p:cNvPr>
          <p:cNvSpPr txBox="1"/>
          <p:nvPr/>
        </p:nvSpPr>
        <p:spPr>
          <a:xfrm>
            <a:off x="8288973" y="6185666"/>
            <a:ext cx="169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</a:t>
            </a:r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C54BD80-FE36-FDE1-6A12-0165F8191A8E}"/>
              </a:ext>
            </a:extLst>
          </p:cNvPr>
          <p:cNvSpPr txBox="1"/>
          <p:nvPr/>
        </p:nvSpPr>
        <p:spPr>
          <a:xfrm>
            <a:off x="7593030" y="6185666"/>
            <a:ext cx="258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&lt;</a:t>
            </a:r>
            <a:endParaRPr lang="zh-CN" altLang="en-US" dirty="0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808FA13-2BFD-E0D7-71EE-666E99FB59BC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 bwMode="auto">
          <a:xfrm flipH="1">
            <a:off x="1649462" y="4514687"/>
            <a:ext cx="707208" cy="386489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8F2925D-68FB-B127-4684-B3F117CC748A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 bwMode="auto">
          <a:xfrm>
            <a:off x="2356670" y="4514687"/>
            <a:ext cx="1217214" cy="426137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856331EB-C892-50D6-ECFE-7D2E26C3D6DD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 bwMode="auto">
          <a:xfrm>
            <a:off x="2356670" y="4514687"/>
            <a:ext cx="3063455" cy="363853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3173706E-2683-4F2A-DDA7-C606DB8A8470}"/>
              </a:ext>
            </a:extLst>
          </p:cNvPr>
          <p:cNvCxnSpPr>
            <a:cxnSpLocks/>
            <a:stCxn id="6" idx="2"/>
          </p:cNvCxnSpPr>
          <p:nvPr/>
        </p:nvCxnSpPr>
        <p:spPr bwMode="auto">
          <a:xfrm flipH="1">
            <a:off x="1204822" y="5270508"/>
            <a:ext cx="444640" cy="33251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66906A8C-8610-5CFF-A37E-C61D23011598}"/>
              </a:ext>
            </a:extLst>
          </p:cNvPr>
          <p:cNvCxnSpPr>
            <a:cxnSpLocks/>
            <a:stCxn id="9" idx="2"/>
            <a:endCxn id="16" idx="0"/>
          </p:cNvCxnSpPr>
          <p:nvPr/>
        </p:nvCxnSpPr>
        <p:spPr bwMode="auto">
          <a:xfrm flipH="1">
            <a:off x="2899185" y="5857869"/>
            <a:ext cx="548694" cy="32779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6DC874F-1039-46F6-8454-719B02202246}"/>
              </a:ext>
            </a:extLst>
          </p:cNvPr>
          <p:cNvCxnSpPr>
            <a:cxnSpLocks/>
            <a:stCxn id="10" idx="2"/>
            <a:endCxn id="13" idx="0"/>
          </p:cNvCxnSpPr>
          <p:nvPr/>
        </p:nvCxnSpPr>
        <p:spPr bwMode="auto">
          <a:xfrm flipH="1">
            <a:off x="7178157" y="5901000"/>
            <a:ext cx="175370" cy="28466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E94266DF-6C0E-8E42-79EC-0E6DBEDFB624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 bwMode="auto">
          <a:xfrm flipH="1">
            <a:off x="1500762" y="5270508"/>
            <a:ext cx="148700" cy="295055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31CD3623-62DA-6A14-29CD-366EA2D1832A}"/>
              </a:ext>
            </a:extLst>
          </p:cNvPr>
          <p:cNvCxnSpPr>
            <a:cxnSpLocks/>
            <a:stCxn id="9" idx="2"/>
            <a:endCxn id="17" idx="0"/>
          </p:cNvCxnSpPr>
          <p:nvPr/>
        </p:nvCxnSpPr>
        <p:spPr bwMode="auto">
          <a:xfrm flipH="1">
            <a:off x="3228196" y="5857869"/>
            <a:ext cx="219683" cy="327797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33E6025B-3F01-DAE4-7143-C53DF8C33FD6}"/>
              </a:ext>
            </a:extLst>
          </p:cNvPr>
          <p:cNvCxnSpPr>
            <a:cxnSpLocks/>
            <a:stCxn id="10" idx="2"/>
            <a:endCxn id="20" idx="0"/>
          </p:cNvCxnSpPr>
          <p:nvPr/>
        </p:nvCxnSpPr>
        <p:spPr bwMode="auto">
          <a:xfrm>
            <a:off x="7353527" y="5901000"/>
            <a:ext cx="368614" cy="284666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DBA648F3-A4CD-516F-F910-0BE9CB2132BC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 bwMode="auto">
          <a:xfrm>
            <a:off x="5420125" y="5247872"/>
            <a:ext cx="16350" cy="303693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506ACD80-3F34-39EE-D25D-B7E98F26211F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 bwMode="auto">
          <a:xfrm flipH="1">
            <a:off x="3447879" y="5247872"/>
            <a:ext cx="1972246" cy="24066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AA009A02-6188-4BF9-684B-1A7C192A6A4D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 bwMode="auto">
          <a:xfrm>
            <a:off x="1649462" y="5270508"/>
            <a:ext cx="153391" cy="295055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B62C3C1-54FD-19B8-7330-0C7BFDCBDE35}"/>
              </a:ext>
            </a:extLst>
          </p:cNvPr>
          <p:cNvCxnSpPr>
            <a:cxnSpLocks/>
            <a:stCxn id="9" idx="2"/>
            <a:endCxn id="18" idx="0"/>
          </p:cNvCxnSpPr>
          <p:nvPr/>
        </p:nvCxnSpPr>
        <p:spPr bwMode="auto">
          <a:xfrm>
            <a:off x="3447879" y="5857869"/>
            <a:ext cx="179451" cy="327797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8486B122-61D7-9C02-31CC-6DE2D9014626}"/>
              </a:ext>
            </a:extLst>
          </p:cNvPr>
          <p:cNvCxnSpPr>
            <a:cxnSpLocks/>
            <a:stCxn id="10" idx="2"/>
            <a:endCxn id="19" idx="0"/>
          </p:cNvCxnSpPr>
          <p:nvPr/>
        </p:nvCxnSpPr>
        <p:spPr bwMode="auto">
          <a:xfrm>
            <a:off x="7353527" y="5901000"/>
            <a:ext cx="1020060" cy="284666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A2ABDF63-B960-A01E-D965-591FB19F1979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 bwMode="auto">
          <a:xfrm>
            <a:off x="5420125" y="5247872"/>
            <a:ext cx="1933402" cy="283796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2397B715-C444-F724-8AE6-81DA76B94258}"/>
              </a:ext>
            </a:extLst>
          </p:cNvPr>
          <p:cNvSpPr/>
          <p:nvPr/>
        </p:nvSpPr>
        <p:spPr>
          <a:xfrm>
            <a:off x="5006190" y="938146"/>
            <a:ext cx="5568600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400" dirty="0">
                <a:latin typeface="+mn-ea"/>
                <a:sym typeface="Symbol" pitchFamily="18" charset="2"/>
              </a:rPr>
              <a:t>E  </a:t>
            </a:r>
            <a:r>
              <a:rPr lang="en-US" altLang="zh-CN" sz="14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14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1400" dirty="0">
                <a:latin typeface="+mn-ea"/>
                <a:sym typeface="Symbol" pitchFamily="18" charset="2"/>
              </a:rPr>
              <a:t> </a:t>
            </a:r>
            <a:r>
              <a:rPr lang="en-US" altLang="zh-CN" sz="1400" u="sng" dirty="0" err="1">
                <a:latin typeface="+mn-ea"/>
                <a:sym typeface="Symbol" pitchFamily="18" charset="2"/>
              </a:rPr>
              <a:t>rop</a:t>
            </a:r>
            <a:r>
              <a:rPr lang="en-US" altLang="zh-CN" sz="1400" dirty="0">
                <a:latin typeface="+mn-ea"/>
                <a:sym typeface="Symbol" pitchFamily="18" charset="2"/>
              </a:rPr>
              <a:t> </a:t>
            </a:r>
            <a:r>
              <a:rPr lang="en-US" altLang="zh-CN" sz="14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1400" baseline="-25000" dirty="0">
                <a:latin typeface="+mn-ea"/>
                <a:sym typeface="Symbol" pitchFamily="18" charset="2"/>
              </a:rPr>
              <a:t>2 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E.code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</a:t>
            </a:r>
          </a:p>
          <a:p>
            <a:pPr>
              <a:spcBef>
                <a:spcPts val="600"/>
              </a:spcBef>
            </a:pP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gen (‘if‘ </a:t>
            </a:r>
            <a:r>
              <a:rPr lang="en-US" altLang="zh-CN" sz="14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 </a:t>
            </a:r>
            <a:r>
              <a:rPr lang="en-US" altLang="zh-CN" sz="1400" u="sng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rop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.op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14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 ‘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goto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’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) ||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gen (‘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goto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’ E. false) </a:t>
            </a:r>
            <a:endParaRPr lang="zh-CN" altLang="en-US" sz="1400" dirty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54550418-4C40-6ECE-29F0-099B42B19B07}"/>
              </a:ext>
            </a:extLst>
          </p:cNvPr>
          <p:cNvSpPr/>
          <p:nvPr/>
        </p:nvSpPr>
        <p:spPr>
          <a:xfrm>
            <a:off x="5006190" y="2658420"/>
            <a:ext cx="55686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Font typeface="Wingdings" pitchFamily="2" charset="2"/>
              <a:buNone/>
            </a:pPr>
            <a:r>
              <a:rPr lang="pt-BR" altLang="zh-CN" sz="1400" dirty="0">
                <a:latin typeface="+mn-ea"/>
                <a:sym typeface="Symbol" pitchFamily="18" charset="2"/>
              </a:rPr>
              <a:t>E </a:t>
            </a:r>
            <a:r>
              <a:rPr lang="en-US" altLang="zh-CN" sz="1400" dirty="0">
                <a:latin typeface="+mn-ea"/>
                <a:sym typeface="Symbol" pitchFamily="18" charset="2"/>
              </a:rPr>
              <a:t> 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E</a:t>
            </a:r>
            <a:r>
              <a:rPr lang="pt-B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.true := E.true; E</a:t>
            </a:r>
            <a:r>
              <a:rPr lang="pt-B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.false := </a:t>
            </a: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newlabel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</a:t>
            </a:r>
            <a:r>
              <a:rPr lang="pt-BR" altLang="zh-CN" sz="1400" dirty="0">
                <a:latin typeface="+mn-ea"/>
                <a:sym typeface="Symbol" pitchFamily="18" charset="2"/>
              </a:rPr>
              <a:t> E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latin typeface="+mn-ea"/>
                <a:sym typeface="Symbol" pitchFamily="18" charset="2"/>
              </a:rPr>
              <a:t>  </a:t>
            </a:r>
          </a:p>
          <a:p>
            <a:pPr algn="l">
              <a:buFont typeface="Wingdings" pitchFamily="2" charset="2"/>
              <a:buNone/>
            </a:pPr>
            <a:r>
              <a:rPr lang="pt-BR" altLang="zh-CN" sz="1400" dirty="0">
                <a:latin typeface="+mn-ea"/>
                <a:sym typeface="Symbol" pitchFamily="18" charset="2"/>
              </a:rPr>
              <a:t>     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E</a:t>
            </a:r>
            <a:r>
              <a:rPr lang="pt-B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.true := E.true; E</a:t>
            </a:r>
            <a:r>
              <a:rPr lang="pt-B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.false := E.false }</a:t>
            </a:r>
            <a:r>
              <a:rPr lang="pt-BR" altLang="zh-CN" sz="1400" dirty="0">
                <a:latin typeface="+mn-ea"/>
                <a:sym typeface="Symbol" pitchFamily="18" charset="2"/>
              </a:rPr>
              <a:t> E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latin typeface="+mn-ea"/>
                <a:sym typeface="Symbol" pitchFamily="18" charset="2"/>
              </a:rPr>
              <a:t>    </a:t>
            </a:r>
          </a:p>
          <a:p>
            <a:pPr algn="l">
              <a:buFont typeface="Wingdings" pitchFamily="2" charset="2"/>
              <a:buNone/>
            </a:pPr>
            <a:r>
              <a:rPr lang="pt-BR" altLang="zh-CN" sz="1400" dirty="0">
                <a:latin typeface="+mn-ea"/>
                <a:sym typeface="Symbol" pitchFamily="18" charset="2"/>
              </a:rPr>
              <a:t>     </a:t>
            </a: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E.code := E</a:t>
            </a:r>
            <a:r>
              <a:rPr lang="pt-BR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.code || gen (E</a:t>
            </a:r>
            <a:r>
              <a:rPr lang="pt-BR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.false ‘:’) || E</a:t>
            </a:r>
            <a:r>
              <a:rPr lang="pt-BR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.code }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0DBB9935-D3DC-0082-0E85-45540D04F757}"/>
              </a:ext>
            </a:extLst>
          </p:cNvPr>
          <p:cNvSpPr/>
          <p:nvPr/>
        </p:nvSpPr>
        <p:spPr>
          <a:xfrm>
            <a:off x="5504946" y="4151830"/>
            <a:ext cx="25452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t-BR" altLang="zh-CN" sz="1200" dirty="0">
                <a:solidFill>
                  <a:srgbClr val="00B050"/>
                </a:solidFill>
                <a:latin typeface="+mn-ea"/>
                <a:sym typeface="Symbol" pitchFamily="18" charset="2"/>
              </a:rPr>
              <a:t> E.code:</a:t>
            </a:r>
          </a:p>
          <a:p>
            <a:pPr algn="l"/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if c&lt;d  goto l2</a:t>
            </a:r>
          </a:p>
          <a:p>
            <a:pPr algn="l"/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   </a:t>
            </a:r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goto</a:t>
            </a:r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lfalse</a:t>
            </a:r>
            <a:endParaRPr lang="en-US" altLang="zh-CN" sz="1200" dirty="0">
              <a:solidFill>
                <a:srgbClr val="0000FF"/>
              </a:solidFill>
              <a:latin typeface="+mn-ea"/>
            </a:endParaRPr>
          </a:p>
          <a:p>
            <a:pPr algn="l"/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l2:if e&lt;f  goto ltrue</a:t>
            </a:r>
          </a:p>
          <a:p>
            <a:pPr algn="l"/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   </a:t>
            </a:r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goto</a:t>
            </a:r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lfalse</a:t>
            </a:r>
            <a:endParaRPr lang="en-US" altLang="zh-CN" sz="1200" dirty="0">
              <a:solidFill>
                <a:srgbClr val="0000FF"/>
              </a:solidFill>
              <a:latin typeface="+mn-ea"/>
            </a:endParaRPr>
          </a:p>
          <a:p>
            <a:pPr algn="l"/>
            <a:endParaRPr lang="zh-CN" altLang="en-US" sz="1200" dirty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F5C4BBCA-20A7-9B3B-F787-26A1C561385D}"/>
              </a:ext>
            </a:extLst>
          </p:cNvPr>
          <p:cNvSpPr/>
          <p:nvPr/>
        </p:nvSpPr>
        <p:spPr>
          <a:xfrm>
            <a:off x="5006190" y="1816907"/>
            <a:ext cx="55686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pt-BR" altLang="zh-CN" sz="1400" dirty="0">
                <a:latin typeface="+mn-ea"/>
                <a:sym typeface="Symbol" pitchFamily="18" charset="2"/>
              </a:rPr>
              <a:t>E </a:t>
            </a:r>
            <a:r>
              <a:rPr lang="en-US" altLang="zh-CN" sz="1400" dirty="0">
                <a:latin typeface="+mn-ea"/>
                <a:sym typeface="Symbol" pitchFamily="18" charset="2"/>
              </a:rPr>
              <a:t> 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E</a:t>
            </a:r>
            <a:r>
              <a:rPr lang="pt-B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.false := E.false; E</a:t>
            </a:r>
            <a:r>
              <a:rPr lang="pt-B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.true := </a:t>
            </a: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newlabel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</a:t>
            </a:r>
            <a:r>
              <a:rPr lang="pt-BR" altLang="zh-CN" sz="1400" dirty="0">
                <a:latin typeface="+mn-ea"/>
                <a:sym typeface="Symbol" pitchFamily="18" charset="2"/>
              </a:rPr>
              <a:t> E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latin typeface="+mn-ea"/>
                <a:sym typeface="Symbol" pitchFamily="18" charset="2"/>
              </a:rPr>
              <a:t>  </a:t>
            </a:r>
          </a:p>
          <a:p>
            <a:pPr algn="l">
              <a:buFont typeface="Wingdings" pitchFamily="2" charset="2"/>
              <a:buNone/>
            </a:pPr>
            <a:r>
              <a:rPr lang="pt-BR" altLang="zh-CN" sz="1400" dirty="0">
                <a:latin typeface="+mn-ea"/>
                <a:sym typeface="Symbol" pitchFamily="18" charset="2"/>
              </a:rPr>
              <a:t>     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E</a:t>
            </a:r>
            <a:r>
              <a:rPr lang="pt-B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.false := E.false; E</a:t>
            </a:r>
            <a:r>
              <a:rPr lang="pt-BR" altLang="zh-CN" sz="1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.true := E.true }</a:t>
            </a:r>
            <a:r>
              <a:rPr lang="pt-BR" altLang="zh-CN" sz="1400" dirty="0">
                <a:latin typeface="+mn-ea"/>
                <a:sym typeface="Symbol" pitchFamily="18" charset="2"/>
              </a:rPr>
              <a:t> E</a:t>
            </a:r>
            <a:r>
              <a:rPr lang="pt-BR" altLang="zh-CN" sz="14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latin typeface="+mn-ea"/>
                <a:sym typeface="Symbol" pitchFamily="18" charset="2"/>
              </a:rPr>
              <a:t>    </a:t>
            </a:r>
          </a:p>
          <a:p>
            <a:pPr algn="l">
              <a:buFont typeface="Wingdings" pitchFamily="2" charset="2"/>
              <a:buNone/>
            </a:pP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{ E.code := E</a:t>
            </a:r>
            <a:r>
              <a:rPr lang="pt-BR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.code || gen (E</a:t>
            </a:r>
            <a:r>
              <a:rPr lang="pt-BR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.true ‘:’) || E</a:t>
            </a:r>
            <a:r>
              <a:rPr lang="pt-BR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pt-BR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.code }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FDC60B8F-B41D-487E-9961-F4327FB9C8B4}"/>
              </a:ext>
            </a:extLst>
          </p:cNvPr>
          <p:cNvSpPr/>
          <p:nvPr/>
        </p:nvSpPr>
        <p:spPr>
          <a:xfrm>
            <a:off x="1843190" y="4820212"/>
            <a:ext cx="19635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t-BR" altLang="zh-CN" sz="1200" dirty="0">
                <a:solidFill>
                  <a:srgbClr val="00B050"/>
                </a:solidFill>
                <a:latin typeface="+mn-ea"/>
                <a:sym typeface="Symbol" pitchFamily="18" charset="2"/>
              </a:rPr>
              <a:t>E.code:</a:t>
            </a:r>
          </a:p>
          <a:p>
            <a:pPr algn="l"/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if a&lt;b  goto ltrue</a:t>
            </a:r>
          </a:p>
          <a:p>
            <a:pPr algn="l"/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goto</a:t>
            </a:r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l1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01B40891-6D74-06E8-08FD-837DD5AB7AAD}"/>
              </a:ext>
            </a:extLst>
          </p:cNvPr>
          <p:cNvSpPr/>
          <p:nvPr/>
        </p:nvSpPr>
        <p:spPr>
          <a:xfrm>
            <a:off x="3590044" y="5446480"/>
            <a:ext cx="16310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t-BR" altLang="zh-CN" sz="1200" dirty="0">
                <a:solidFill>
                  <a:srgbClr val="00B050"/>
                </a:solidFill>
                <a:latin typeface="+mn-ea"/>
                <a:sym typeface="Symbol" pitchFamily="18" charset="2"/>
              </a:rPr>
              <a:t>E.code:</a:t>
            </a:r>
          </a:p>
          <a:p>
            <a:pPr algn="l"/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if c&lt;d  goto l2</a:t>
            </a:r>
          </a:p>
          <a:p>
            <a:pPr algn="l"/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goto</a:t>
            </a:r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lfalse</a:t>
            </a:r>
            <a:endParaRPr lang="en-US" altLang="zh-CN" sz="1200" dirty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8F7B4FD6-14C7-F1A2-7DA3-B6A8E150463B}"/>
              </a:ext>
            </a:extLst>
          </p:cNvPr>
          <p:cNvSpPr/>
          <p:nvPr/>
        </p:nvSpPr>
        <p:spPr>
          <a:xfrm>
            <a:off x="7643884" y="5204035"/>
            <a:ext cx="16332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t-BR" altLang="zh-CN" sz="1200" dirty="0">
                <a:solidFill>
                  <a:srgbClr val="00B050"/>
                </a:solidFill>
                <a:latin typeface="+mn-ea"/>
                <a:sym typeface="Symbol" pitchFamily="18" charset="2"/>
              </a:rPr>
              <a:t>E.code:</a:t>
            </a:r>
          </a:p>
          <a:p>
            <a:pPr algn="l"/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if e&lt;f  goto ltrue</a:t>
            </a:r>
          </a:p>
          <a:p>
            <a:pPr algn="l"/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goto</a:t>
            </a:r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lfalse</a:t>
            </a:r>
            <a:endParaRPr lang="en-US" altLang="zh-CN" sz="1200" dirty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B8C58B36-D3D3-11C2-39D8-3F85D6C0CB58}"/>
              </a:ext>
            </a:extLst>
          </p:cNvPr>
          <p:cNvSpPr/>
          <p:nvPr/>
        </p:nvSpPr>
        <p:spPr>
          <a:xfrm>
            <a:off x="2470476" y="3050654"/>
            <a:ext cx="1911112" cy="1384995"/>
          </a:xfrm>
          <a:prstGeom prst="rect">
            <a:avLst/>
          </a:prstGeom>
          <a:ln w="19050">
            <a:solidFill>
              <a:srgbClr val="0E7C7E"/>
            </a:solidFill>
            <a:prstDash val="sysDash"/>
          </a:ln>
        </p:spPr>
        <p:txBody>
          <a:bodyPr wrap="square">
            <a:spAutoFit/>
          </a:bodyPr>
          <a:lstStyle/>
          <a:p>
            <a:pPr algn="l"/>
            <a:r>
              <a:rPr lang="pt-BR" altLang="zh-CN" sz="1200" dirty="0">
                <a:solidFill>
                  <a:srgbClr val="00B050"/>
                </a:solidFill>
                <a:latin typeface="+mn-ea"/>
                <a:sym typeface="Symbol" pitchFamily="18" charset="2"/>
              </a:rPr>
              <a:t>E:code:</a:t>
            </a:r>
          </a:p>
          <a:p>
            <a:pPr algn="l"/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if a&lt;b  goto ltrue</a:t>
            </a:r>
          </a:p>
          <a:p>
            <a:pPr algn="l"/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   </a:t>
            </a:r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goto</a:t>
            </a:r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l1</a:t>
            </a:r>
          </a:p>
          <a:p>
            <a:pPr algn="l"/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l1: </a:t>
            </a:r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if c&lt;d  goto l2</a:t>
            </a:r>
          </a:p>
          <a:p>
            <a:pPr algn="l"/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    </a:t>
            </a:r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goto</a:t>
            </a:r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lfalse</a:t>
            </a:r>
            <a:endParaRPr lang="en-US" altLang="zh-CN" sz="1200" dirty="0">
              <a:solidFill>
                <a:srgbClr val="0000FF"/>
              </a:solidFill>
              <a:latin typeface="+mn-ea"/>
            </a:endParaRPr>
          </a:p>
          <a:p>
            <a:pPr algn="l"/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l2: if e&lt;f  goto </a:t>
            </a:r>
            <a:r>
              <a:rPr lang="en-US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l</a:t>
            </a:r>
            <a:r>
              <a:rPr lang="pt-BR" altLang="zh-CN" sz="1200" dirty="0">
                <a:solidFill>
                  <a:srgbClr val="0000FF"/>
                </a:solidFill>
                <a:latin typeface="+mn-ea"/>
                <a:sym typeface="Symbol" pitchFamily="18" charset="2"/>
              </a:rPr>
              <a:t>true</a:t>
            </a:r>
          </a:p>
          <a:p>
            <a:pPr algn="l"/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   </a:t>
            </a:r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goto</a:t>
            </a:r>
            <a:r>
              <a:rPr lang="en-US" altLang="zh-CN" sz="1200" dirty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zh-CN" sz="1200" dirty="0" err="1">
                <a:solidFill>
                  <a:srgbClr val="0000FF"/>
                </a:solidFill>
                <a:latin typeface="+mn-ea"/>
              </a:rPr>
              <a:t>lfalse</a:t>
            </a:r>
            <a:endParaRPr lang="en-US" altLang="zh-CN" sz="1200" dirty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84C4E109-F7FD-8072-6DD7-8A682AE486E2}"/>
              </a:ext>
            </a:extLst>
          </p:cNvPr>
          <p:cNvSpPr txBox="1"/>
          <p:nvPr/>
        </p:nvSpPr>
        <p:spPr>
          <a:xfrm>
            <a:off x="683381" y="4133052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en-US" altLang="zh-CN" dirty="0" err="1">
                <a:solidFill>
                  <a:srgbClr val="FF0000"/>
                </a:solidFill>
              </a:rPr>
              <a:t>ltrue,lfalse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0F96E3C-E7E9-7E79-8D95-710A1BCE89CE}"/>
              </a:ext>
            </a:extLst>
          </p:cNvPr>
          <p:cNvSpPr txBox="1"/>
          <p:nvPr/>
        </p:nvSpPr>
        <p:spPr>
          <a:xfrm>
            <a:off x="527054" y="4882381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(ltrue,l1)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42EF3C3-9852-628E-EE11-78AC53105DED}"/>
              </a:ext>
            </a:extLst>
          </p:cNvPr>
          <p:cNvSpPr txBox="1"/>
          <p:nvPr/>
        </p:nvSpPr>
        <p:spPr>
          <a:xfrm>
            <a:off x="3941545" y="4846000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en-US" altLang="zh-CN" dirty="0" err="1">
                <a:solidFill>
                  <a:srgbClr val="FF0000"/>
                </a:solidFill>
              </a:rPr>
              <a:t>ltrue,lfalse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92B5F08D-FEB2-C7EA-54D8-367A6AC3CDDD}"/>
              </a:ext>
            </a:extLst>
          </p:cNvPr>
          <p:cNvSpPr txBox="1"/>
          <p:nvPr/>
        </p:nvSpPr>
        <p:spPr>
          <a:xfrm>
            <a:off x="2207261" y="5478705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(l2,lfalse)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B7A2FD8-FEF4-2466-CCBF-EB208F19AA8A}"/>
              </a:ext>
            </a:extLst>
          </p:cNvPr>
          <p:cNvSpPr txBox="1"/>
          <p:nvPr/>
        </p:nvSpPr>
        <p:spPr>
          <a:xfrm>
            <a:off x="5896177" y="5527200"/>
            <a:ext cx="1473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en-US" altLang="zh-CN" dirty="0" err="1">
                <a:solidFill>
                  <a:srgbClr val="FF0000"/>
                </a:solidFill>
              </a:rPr>
              <a:t>ltrue,lfalse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49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0" grpId="0"/>
      <p:bldP spid="41" grpId="0"/>
      <p:bldP spid="42" grpId="0"/>
      <p:bldP spid="43" grpId="0" animBg="1"/>
      <p:bldP spid="44" grpId="0"/>
      <p:bldP spid="45" grpId="0"/>
      <p:bldP spid="46" grpId="0"/>
      <p:bldP spid="47" grpId="0"/>
      <p:bldP spid="48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AB4B62B-ED0E-63AE-F315-716D0E1FE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控制语句的翻译</a:t>
            </a:r>
            <a:endParaRPr lang="en-US" altLang="zh-CN" dirty="0"/>
          </a:p>
          <a:p>
            <a:pPr lvl="1"/>
            <a:r>
              <a:rPr lang="en-US" altLang="zh-CN" b="0" dirty="0">
                <a:solidFill>
                  <a:schemeClr val="tx1"/>
                </a:solidFill>
              </a:rPr>
              <a:t>S → if E then S1</a:t>
            </a:r>
          </a:p>
          <a:p>
            <a:pPr lvl="1"/>
            <a:r>
              <a:rPr lang="en-US" altLang="zh-CN" b="0" dirty="0">
                <a:solidFill>
                  <a:schemeClr val="tx1"/>
                </a:solidFill>
              </a:rPr>
              <a:t>S → if E then S1 else S2</a:t>
            </a:r>
          </a:p>
          <a:p>
            <a:pPr lvl="1"/>
            <a:r>
              <a:rPr lang="en-US" altLang="zh-CN" b="0" dirty="0">
                <a:solidFill>
                  <a:schemeClr val="tx1"/>
                </a:solidFill>
              </a:rPr>
              <a:t>S → while E do S1</a:t>
            </a:r>
          </a:p>
          <a:p>
            <a:pPr lvl="1"/>
            <a:r>
              <a:rPr lang="en-US" altLang="zh-CN" b="0" dirty="0">
                <a:solidFill>
                  <a:schemeClr val="tx1"/>
                </a:solidFill>
              </a:rPr>
              <a:t>S → S1; S2</a:t>
            </a:r>
          </a:p>
          <a:p>
            <a:r>
              <a:rPr lang="zh-CN" altLang="en-US" b="0" dirty="0"/>
              <a:t>属性与语义计算</a:t>
            </a:r>
            <a:endParaRPr lang="en-US" altLang="zh-CN" b="0" dirty="0"/>
          </a:p>
          <a:p>
            <a:pPr lvl="1"/>
            <a:r>
              <a:rPr lang="en-US" altLang="zh-CN" dirty="0" err="1">
                <a:solidFill>
                  <a:schemeClr val="tx1"/>
                </a:solidFill>
              </a:rPr>
              <a:t>E.code</a:t>
            </a:r>
            <a:r>
              <a:rPr lang="en-US" altLang="zh-CN" dirty="0">
                <a:solidFill>
                  <a:schemeClr val="tx1"/>
                </a:solidFill>
              </a:rPr>
              <a:t>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S.code</a:t>
            </a:r>
            <a:r>
              <a:rPr lang="en-US" altLang="zh-CN" dirty="0">
                <a:solidFill>
                  <a:schemeClr val="tx1"/>
                </a:solidFill>
              </a:rPr>
              <a:t>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E.true</a:t>
            </a:r>
            <a:r>
              <a:rPr lang="en-US" altLang="zh-CN" dirty="0">
                <a:solidFill>
                  <a:schemeClr val="tx1"/>
                </a:solidFill>
              </a:rPr>
              <a:t>,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E.false</a:t>
            </a:r>
            <a:r>
              <a:rPr lang="en-US" altLang="zh-CN" dirty="0">
                <a:solidFill>
                  <a:schemeClr val="tx1"/>
                </a:solidFill>
              </a:rPr>
              <a:t>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gen(),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newlabel</a:t>
            </a:r>
            <a:r>
              <a:rPr lang="en-US" altLang="zh-CN" dirty="0">
                <a:solidFill>
                  <a:schemeClr val="tx1"/>
                </a:solidFill>
              </a:rPr>
              <a:t>, ||</a:t>
            </a:r>
            <a:endParaRPr lang="en-US" altLang="zh-CN" b="0" dirty="0">
              <a:solidFill>
                <a:schemeClr val="tx1"/>
              </a:solidFill>
            </a:endParaRPr>
          </a:p>
          <a:p>
            <a:pPr lvl="1"/>
            <a:r>
              <a:rPr lang="zh-CN" altLang="en-US" b="0" dirty="0">
                <a:solidFill>
                  <a:srgbClr val="C00000"/>
                </a:solidFill>
              </a:rPr>
              <a:t>继承属性：</a:t>
            </a:r>
            <a:r>
              <a:rPr lang="en-US" altLang="zh-CN" b="0" dirty="0" err="1">
                <a:solidFill>
                  <a:srgbClr val="C00000"/>
                </a:solidFill>
              </a:rPr>
              <a:t>S.next</a:t>
            </a:r>
            <a:endParaRPr lang="en-US" altLang="zh-CN" b="0" dirty="0">
              <a:solidFill>
                <a:srgbClr val="C00000"/>
              </a:solidFill>
            </a:endParaRP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10D0CD2-B3BB-BD94-B681-C5D358AA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4071069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2D563FC-1E62-0C5A-4740-9623B99EB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6839410" cy="899975"/>
          </a:xfrm>
        </p:spPr>
        <p:txBody>
          <a:bodyPr/>
          <a:lstStyle/>
          <a:p>
            <a:r>
              <a:rPr lang="zh-CN" altLang="en-US" dirty="0"/>
              <a:t>中间代码 </a:t>
            </a:r>
            <a:r>
              <a:rPr lang="en-US" altLang="zh-CN" dirty="0"/>
              <a:t>- AST</a:t>
            </a:r>
            <a:r>
              <a:rPr lang="zh-CN" altLang="en-US" dirty="0"/>
              <a:t>（对</a:t>
            </a:r>
            <a:r>
              <a:rPr lang="en-US" altLang="zh-CN" dirty="0"/>
              <a:t>parse tree</a:t>
            </a:r>
            <a:r>
              <a:rPr lang="zh-CN" altLang="en-US" dirty="0"/>
              <a:t>的简化）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9BDEA9-0676-0386-829B-1D55879A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9C2F94A-6560-AB7F-A4B5-D76B617DC591}"/>
              </a:ext>
            </a:extLst>
          </p:cNvPr>
          <p:cNvSpPr txBox="1"/>
          <p:nvPr/>
        </p:nvSpPr>
        <p:spPr>
          <a:xfrm>
            <a:off x="813552" y="1620039"/>
            <a:ext cx="590234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Stmt 	</a:t>
            </a:r>
            <a:r>
              <a:rPr lang="fr-FR" altLang="zh-CN" sz="24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→  </a:t>
            </a:r>
            <a:r>
              <a:rPr lang="fr-FR" altLang="zh-CN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......</a:t>
            </a:r>
            <a:endParaRPr lang="fr-FR" altLang="zh-CN" sz="2400" b="0" i="0" u="none" strike="noStrike" baseline="0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          | '</a:t>
            </a:r>
            <a:r>
              <a:rPr lang="en-US" altLang="zh-CN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if</a:t>
            </a:r>
            <a:r>
              <a:rPr lang="en-US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' '( Cond ')' </a:t>
            </a:r>
            <a:r>
              <a:rPr lang="en-US" altLang="zh-CN" sz="24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Stmt</a:t>
            </a:r>
            <a:r>
              <a:rPr lang="en-US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[ '</a:t>
            </a:r>
            <a:r>
              <a:rPr lang="en-US" altLang="zh-CN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else</a:t>
            </a:r>
            <a:r>
              <a:rPr lang="en-US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' </a:t>
            </a:r>
            <a:r>
              <a:rPr lang="en-US" altLang="zh-CN" sz="24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Stmt</a:t>
            </a:r>
            <a:r>
              <a:rPr lang="en-US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]</a:t>
            </a:r>
          </a:p>
          <a:p>
            <a:r>
              <a:rPr lang="en-US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          | </a:t>
            </a:r>
            <a:r>
              <a:rPr lang="fr-FR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'</a:t>
            </a:r>
            <a:r>
              <a:rPr lang="fr-FR" altLang="zh-CN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while</a:t>
            </a:r>
            <a:r>
              <a:rPr lang="fr-FR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' '(' Cond ')' Stmt</a:t>
            </a:r>
          </a:p>
          <a:p>
            <a:r>
              <a:rPr lang="fr-FR" altLang="zh-CN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                 | ......</a:t>
            </a:r>
            <a:r>
              <a:rPr lang="fr-FR" altLang="zh-CN" sz="2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	</a:t>
            </a:r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5E109AC1-5792-6694-8553-EC38E0C049B4}"/>
              </a:ext>
            </a:extLst>
          </p:cNvPr>
          <p:cNvGrpSpPr/>
          <p:nvPr/>
        </p:nvGrpSpPr>
        <p:grpSpPr>
          <a:xfrm>
            <a:off x="487822" y="3517947"/>
            <a:ext cx="4577892" cy="2728366"/>
            <a:chOff x="487822" y="3265281"/>
            <a:chExt cx="4577892" cy="2728366"/>
          </a:xfrm>
        </p:grpSpPr>
        <p:sp>
          <p:nvSpPr>
            <p:cNvPr id="27" name="等腰三角形 26">
              <a:extLst>
                <a:ext uri="{FF2B5EF4-FFF2-40B4-BE49-F238E27FC236}">
                  <a16:creationId xmlns:a16="http://schemas.microsoft.com/office/drawing/2014/main" id="{ED48D4AA-4479-62F6-0FD1-7A8A46D3EB08}"/>
                </a:ext>
              </a:extLst>
            </p:cNvPr>
            <p:cNvSpPr/>
            <p:nvPr/>
          </p:nvSpPr>
          <p:spPr>
            <a:xfrm>
              <a:off x="1404524" y="4734487"/>
              <a:ext cx="422051" cy="284861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05ED7928-F93A-7492-E608-2F625391F83D}"/>
                </a:ext>
              </a:extLst>
            </p:cNvPr>
            <p:cNvSpPr txBox="1"/>
            <p:nvPr/>
          </p:nvSpPr>
          <p:spPr>
            <a:xfrm>
              <a:off x="2394920" y="3265281"/>
              <a:ext cx="699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/>
                <a:t>Stmt</a:t>
              </a:r>
              <a:endParaRPr lang="zh-CN" altLang="en-US" dirty="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F41B1293-C2E8-C8D2-274B-5C58E879A3E6}"/>
                </a:ext>
              </a:extLst>
            </p:cNvPr>
            <p:cNvSpPr txBox="1"/>
            <p:nvPr/>
          </p:nvSpPr>
          <p:spPr>
            <a:xfrm>
              <a:off x="487822" y="4365155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if</a:t>
              </a:r>
              <a:endParaRPr lang="zh-CN" altLang="en-US" dirty="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91F9756E-3541-64E6-8CC7-CF9C2891E282}"/>
                </a:ext>
              </a:extLst>
            </p:cNvPr>
            <p:cNvSpPr txBox="1"/>
            <p:nvPr/>
          </p:nvSpPr>
          <p:spPr>
            <a:xfrm>
              <a:off x="881741" y="4365155"/>
              <a:ext cx="2616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(</a:t>
              </a:r>
              <a:endParaRPr lang="zh-CN" altLang="en-US" dirty="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17BC628-FA84-25D5-BBE7-B61485DF26BB}"/>
                </a:ext>
              </a:extLst>
            </p:cNvPr>
            <p:cNvSpPr txBox="1"/>
            <p:nvPr/>
          </p:nvSpPr>
          <p:spPr>
            <a:xfrm>
              <a:off x="1236301" y="4365155"/>
              <a:ext cx="7761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Cond</a:t>
              </a:r>
              <a:endParaRPr lang="zh-CN" altLang="en-US" dirty="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CB473C3D-6A45-565E-83F3-2309F5BE834B}"/>
                </a:ext>
              </a:extLst>
            </p:cNvPr>
            <p:cNvSpPr txBox="1"/>
            <p:nvPr/>
          </p:nvSpPr>
          <p:spPr>
            <a:xfrm>
              <a:off x="2133310" y="4365155"/>
              <a:ext cx="2616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)</a:t>
              </a:r>
              <a:endParaRPr lang="zh-CN" altLang="en-US" dirty="0"/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095A7DFA-AE75-4E5E-EC03-2BD34945E4CF}"/>
                </a:ext>
              </a:extLst>
            </p:cNvPr>
            <p:cNvSpPr txBox="1"/>
            <p:nvPr/>
          </p:nvSpPr>
          <p:spPr>
            <a:xfrm>
              <a:off x="2553894" y="4365155"/>
              <a:ext cx="7889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Stmt</a:t>
              </a:r>
              <a:r>
                <a:rPr lang="en-US" altLang="zh-CN" baseline="-25000" dirty="0"/>
                <a:t>1</a:t>
              </a:r>
              <a:endParaRPr lang="zh-CN" altLang="en-US" baseline="-25000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863B6EAF-E002-2D40-C548-B4410ABE99F5}"/>
                </a:ext>
              </a:extLst>
            </p:cNvPr>
            <p:cNvSpPr txBox="1"/>
            <p:nvPr/>
          </p:nvSpPr>
          <p:spPr>
            <a:xfrm>
              <a:off x="3501867" y="4365155"/>
              <a:ext cx="6158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else</a:t>
              </a:r>
              <a:endParaRPr lang="zh-CN" altLang="en-US" dirty="0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548FF2AC-F91F-8FC2-EEA2-6AFDA32394A3}"/>
                </a:ext>
              </a:extLst>
            </p:cNvPr>
            <p:cNvSpPr txBox="1"/>
            <p:nvPr/>
          </p:nvSpPr>
          <p:spPr>
            <a:xfrm>
              <a:off x="4276715" y="4365155"/>
              <a:ext cx="7889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Stmt</a:t>
              </a:r>
              <a:r>
                <a:rPr lang="en-US" altLang="zh-CN" baseline="-25000" dirty="0"/>
                <a:t>2</a:t>
              </a:r>
              <a:endParaRPr lang="zh-CN" altLang="en-US" baseline="-25000" dirty="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0041E5C-EC14-40A0-C6E3-374FDD8D6948}"/>
                </a:ext>
              </a:extLst>
            </p:cNvPr>
            <p:cNvSpPr txBox="1"/>
            <p:nvPr/>
          </p:nvSpPr>
          <p:spPr>
            <a:xfrm>
              <a:off x="2309436" y="5624315"/>
              <a:ext cx="12779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0000FF"/>
                  </a:solidFill>
                </a:rPr>
                <a:t>Parse tree</a:t>
              </a:r>
              <a:endParaRPr lang="zh-CN" altLang="en-US" dirty="0">
                <a:solidFill>
                  <a:srgbClr val="0000FF"/>
                </a:solidFill>
              </a:endParaRPr>
            </a:p>
          </p:txBody>
        </p:sp>
        <p:sp>
          <p:nvSpPr>
            <p:cNvPr id="37" name="等腰三角形 36">
              <a:extLst>
                <a:ext uri="{FF2B5EF4-FFF2-40B4-BE49-F238E27FC236}">
                  <a16:creationId xmlns:a16="http://schemas.microsoft.com/office/drawing/2014/main" id="{28C61A7A-AF77-DAC1-D700-57825BB03B2F}"/>
                </a:ext>
              </a:extLst>
            </p:cNvPr>
            <p:cNvSpPr/>
            <p:nvPr/>
          </p:nvSpPr>
          <p:spPr>
            <a:xfrm>
              <a:off x="2675144" y="4734486"/>
              <a:ext cx="422051" cy="284861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37">
              <a:extLst>
                <a:ext uri="{FF2B5EF4-FFF2-40B4-BE49-F238E27FC236}">
                  <a16:creationId xmlns:a16="http://schemas.microsoft.com/office/drawing/2014/main" id="{188163AB-81BC-418C-6FA9-C6A18AEFF42E}"/>
                </a:ext>
              </a:extLst>
            </p:cNvPr>
            <p:cNvSpPr/>
            <p:nvPr/>
          </p:nvSpPr>
          <p:spPr>
            <a:xfrm>
              <a:off x="4402111" y="4734486"/>
              <a:ext cx="422051" cy="284861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D9E8FBE9-A8C4-097A-25B9-630955B2831B}"/>
                </a:ext>
              </a:extLst>
            </p:cNvPr>
            <p:cNvCxnSpPr>
              <a:stCxn id="28" idx="2"/>
              <a:endCxn id="29" idx="0"/>
            </p:cNvCxnSpPr>
            <p:nvPr/>
          </p:nvCxnSpPr>
          <p:spPr>
            <a:xfrm flipH="1">
              <a:off x="650687" y="3634613"/>
              <a:ext cx="2093848" cy="7305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7BC855FE-A863-F7E3-66FB-D764613339AD}"/>
                </a:ext>
              </a:extLst>
            </p:cNvPr>
            <p:cNvCxnSpPr>
              <a:cxnSpLocks/>
              <a:stCxn id="28" idx="2"/>
              <a:endCxn id="30" idx="0"/>
            </p:cNvCxnSpPr>
            <p:nvPr/>
          </p:nvCxnSpPr>
          <p:spPr>
            <a:xfrm flipH="1">
              <a:off x="1012546" y="3634613"/>
              <a:ext cx="1731989" cy="7305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A3A007A9-C47C-0C1D-25CF-55A823B28297}"/>
                </a:ext>
              </a:extLst>
            </p:cNvPr>
            <p:cNvCxnSpPr>
              <a:cxnSpLocks/>
              <a:stCxn id="28" idx="2"/>
              <a:endCxn id="31" idx="0"/>
            </p:cNvCxnSpPr>
            <p:nvPr/>
          </p:nvCxnSpPr>
          <p:spPr>
            <a:xfrm flipH="1">
              <a:off x="1624389" y="3634613"/>
              <a:ext cx="1120146" cy="7305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ABF29C1F-D2EB-425D-B64E-527E56918090}"/>
                </a:ext>
              </a:extLst>
            </p:cNvPr>
            <p:cNvCxnSpPr>
              <a:cxnSpLocks/>
              <a:stCxn id="28" idx="2"/>
              <a:endCxn id="32" idx="0"/>
            </p:cNvCxnSpPr>
            <p:nvPr/>
          </p:nvCxnSpPr>
          <p:spPr>
            <a:xfrm flipH="1">
              <a:off x="2264115" y="3634613"/>
              <a:ext cx="480420" cy="7305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5F84F3DF-F7FA-C500-98AD-6B28C8536EE1}"/>
                </a:ext>
              </a:extLst>
            </p:cNvPr>
            <p:cNvCxnSpPr>
              <a:cxnSpLocks/>
              <a:stCxn id="28" idx="2"/>
              <a:endCxn id="33" idx="0"/>
            </p:cNvCxnSpPr>
            <p:nvPr/>
          </p:nvCxnSpPr>
          <p:spPr>
            <a:xfrm>
              <a:off x="2744535" y="3634613"/>
              <a:ext cx="203859" cy="7305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294F718A-669C-5195-DB80-31303C6142C9}"/>
                </a:ext>
              </a:extLst>
            </p:cNvPr>
            <p:cNvCxnSpPr>
              <a:cxnSpLocks/>
              <a:stCxn id="28" idx="2"/>
              <a:endCxn id="34" idx="0"/>
            </p:cNvCxnSpPr>
            <p:nvPr/>
          </p:nvCxnSpPr>
          <p:spPr>
            <a:xfrm>
              <a:off x="2744535" y="3634613"/>
              <a:ext cx="1065269" cy="730542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5CDCEB44-D71B-3F31-44E1-8B4DA9436DD5}"/>
                </a:ext>
              </a:extLst>
            </p:cNvPr>
            <p:cNvCxnSpPr>
              <a:cxnSpLocks/>
              <a:stCxn id="28" idx="2"/>
              <a:endCxn id="35" idx="0"/>
            </p:cNvCxnSpPr>
            <p:nvPr/>
          </p:nvCxnSpPr>
          <p:spPr>
            <a:xfrm>
              <a:off x="2744535" y="3634613"/>
              <a:ext cx="1926680" cy="730542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CE34F0AA-8B3D-5DA2-311A-E6C93C621C25}"/>
              </a:ext>
            </a:extLst>
          </p:cNvPr>
          <p:cNvGrpSpPr/>
          <p:nvPr/>
        </p:nvGrpSpPr>
        <p:grpSpPr>
          <a:xfrm>
            <a:off x="5796996" y="3502451"/>
            <a:ext cx="2734533" cy="1754067"/>
            <a:chOff x="6723430" y="3249785"/>
            <a:chExt cx="2734533" cy="1754067"/>
          </a:xfrm>
        </p:grpSpPr>
        <p:sp>
          <p:nvSpPr>
            <p:cNvPr id="60" name="等腰三角形 59">
              <a:extLst>
                <a:ext uri="{FF2B5EF4-FFF2-40B4-BE49-F238E27FC236}">
                  <a16:creationId xmlns:a16="http://schemas.microsoft.com/office/drawing/2014/main" id="{CCB3737D-E1D0-0702-C6AF-70E75BF84C1F}"/>
                </a:ext>
              </a:extLst>
            </p:cNvPr>
            <p:cNvSpPr/>
            <p:nvPr/>
          </p:nvSpPr>
          <p:spPr>
            <a:xfrm>
              <a:off x="6891653" y="4718991"/>
              <a:ext cx="422051" cy="284861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44E1D8C6-EE67-32CD-E6E3-22D6483AAE5B}"/>
                </a:ext>
              </a:extLst>
            </p:cNvPr>
            <p:cNvSpPr txBox="1"/>
            <p:nvPr/>
          </p:nvSpPr>
          <p:spPr>
            <a:xfrm>
              <a:off x="7882049" y="3249785"/>
              <a:ext cx="8467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/>
                <a:t>IfStmt</a:t>
              </a:r>
              <a:endParaRPr lang="zh-CN" altLang="en-US" dirty="0"/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1B7BD7A1-9221-6337-DB29-F0E9B471BDF0}"/>
                </a:ext>
              </a:extLst>
            </p:cNvPr>
            <p:cNvSpPr txBox="1"/>
            <p:nvPr/>
          </p:nvSpPr>
          <p:spPr>
            <a:xfrm>
              <a:off x="6723430" y="4349659"/>
              <a:ext cx="7761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Cond</a:t>
              </a:r>
              <a:endParaRPr lang="zh-CN" altLang="en-US" dirty="0"/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5EF184C0-DB12-C0A8-EA61-6DB8E6F339D7}"/>
                </a:ext>
              </a:extLst>
            </p:cNvPr>
            <p:cNvSpPr txBox="1"/>
            <p:nvPr/>
          </p:nvSpPr>
          <p:spPr>
            <a:xfrm>
              <a:off x="7704135" y="4349659"/>
              <a:ext cx="7889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Stmt</a:t>
              </a:r>
              <a:r>
                <a:rPr lang="en-US" altLang="zh-CN" baseline="-25000" dirty="0"/>
                <a:t>1</a:t>
              </a:r>
              <a:endParaRPr lang="zh-CN" altLang="en-US" baseline="-25000" dirty="0"/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EB91AA35-49DA-3D36-38D6-B64191E550DF}"/>
                </a:ext>
              </a:extLst>
            </p:cNvPr>
            <p:cNvSpPr txBox="1"/>
            <p:nvPr/>
          </p:nvSpPr>
          <p:spPr>
            <a:xfrm>
              <a:off x="8668964" y="4349659"/>
              <a:ext cx="7889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Stmt</a:t>
              </a:r>
              <a:r>
                <a:rPr lang="en-US" altLang="zh-CN" baseline="-25000" dirty="0"/>
                <a:t>2</a:t>
              </a:r>
              <a:endParaRPr lang="zh-CN" altLang="en-US" baseline="-25000" dirty="0"/>
            </a:p>
          </p:txBody>
        </p:sp>
        <p:sp>
          <p:nvSpPr>
            <p:cNvPr id="69" name="等腰三角形 68">
              <a:extLst>
                <a:ext uri="{FF2B5EF4-FFF2-40B4-BE49-F238E27FC236}">
                  <a16:creationId xmlns:a16="http://schemas.microsoft.com/office/drawing/2014/main" id="{7681B6B6-ECD0-E5F3-F092-35A44FB8D311}"/>
                </a:ext>
              </a:extLst>
            </p:cNvPr>
            <p:cNvSpPr/>
            <p:nvPr/>
          </p:nvSpPr>
          <p:spPr>
            <a:xfrm>
              <a:off x="7825385" y="4718990"/>
              <a:ext cx="422051" cy="284861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等腰三角形 69">
              <a:extLst>
                <a:ext uri="{FF2B5EF4-FFF2-40B4-BE49-F238E27FC236}">
                  <a16:creationId xmlns:a16="http://schemas.microsoft.com/office/drawing/2014/main" id="{A42B0522-667B-93D9-F348-1EFC9E40DEC2}"/>
                </a:ext>
              </a:extLst>
            </p:cNvPr>
            <p:cNvSpPr/>
            <p:nvPr/>
          </p:nvSpPr>
          <p:spPr>
            <a:xfrm>
              <a:off x="8794360" y="4718990"/>
              <a:ext cx="422051" cy="284861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1C6BBECD-E41F-1D6D-CF91-BC842460FA00}"/>
                </a:ext>
              </a:extLst>
            </p:cNvPr>
            <p:cNvCxnSpPr>
              <a:cxnSpLocks/>
              <a:stCxn id="61" idx="2"/>
              <a:endCxn id="64" idx="0"/>
            </p:cNvCxnSpPr>
            <p:nvPr/>
          </p:nvCxnSpPr>
          <p:spPr>
            <a:xfrm flipH="1">
              <a:off x="7111518" y="3619117"/>
              <a:ext cx="1193885" cy="7305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66385887-2C4A-6C94-9182-ADBE481C0E04}"/>
                </a:ext>
              </a:extLst>
            </p:cNvPr>
            <p:cNvCxnSpPr>
              <a:cxnSpLocks/>
              <a:stCxn id="61" idx="2"/>
              <a:endCxn id="66" idx="0"/>
            </p:cNvCxnSpPr>
            <p:nvPr/>
          </p:nvCxnSpPr>
          <p:spPr>
            <a:xfrm flipH="1">
              <a:off x="8098635" y="3619117"/>
              <a:ext cx="206768" cy="7305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196501B9-640C-5AD7-40F6-0800A9FFE93D}"/>
                </a:ext>
              </a:extLst>
            </p:cNvPr>
            <p:cNvCxnSpPr>
              <a:cxnSpLocks/>
              <a:stCxn id="61" idx="2"/>
              <a:endCxn id="68" idx="0"/>
            </p:cNvCxnSpPr>
            <p:nvPr/>
          </p:nvCxnSpPr>
          <p:spPr>
            <a:xfrm>
              <a:off x="8305403" y="3619117"/>
              <a:ext cx="758061" cy="730542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37A5FC51-B16C-3898-6711-05557EA5C5F9}"/>
              </a:ext>
            </a:extLst>
          </p:cNvPr>
          <p:cNvGrpSpPr/>
          <p:nvPr/>
        </p:nvGrpSpPr>
        <p:grpSpPr>
          <a:xfrm>
            <a:off x="9524133" y="3498610"/>
            <a:ext cx="1791601" cy="1754067"/>
            <a:chOff x="6723430" y="3249785"/>
            <a:chExt cx="1791601" cy="1754067"/>
          </a:xfrm>
        </p:grpSpPr>
        <p:sp>
          <p:nvSpPr>
            <p:cNvPr id="82" name="等腰三角形 81">
              <a:extLst>
                <a:ext uri="{FF2B5EF4-FFF2-40B4-BE49-F238E27FC236}">
                  <a16:creationId xmlns:a16="http://schemas.microsoft.com/office/drawing/2014/main" id="{FD2D147A-A757-0762-1E40-D5E7F90F0DF2}"/>
                </a:ext>
              </a:extLst>
            </p:cNvPr>
            <p:cNvSpPr/>
            <p:nvPr/>
          </p:nvSpPr>
          <p:spPr>
            <a:xfrm>
              <a:off x="6891653" y="4718991"/>
              <a:ext cx="422051" cy="284861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BF49A251-9ACD-D169-0767-DC0420CBB4B5}"/>
                </a:ext>
              </a:extLst>
            </p:cNvPr>
            <p:cNvSpPr txBox="1"/>
            <p:nvPr/>
          </p:nvSpPr>
          <p:spPr>
            <a:xfrm>
              <a:off x="7184217" y="3249785"/>
              <a:ext cx="1330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/>
                <a:t>WhileStmt</a:t>
              </a:r>
              <a:endParaRPr lang="zh-CN" altLang="en-US" dirty="0"/>
            </a:p>
          </p:txBody>
        </p: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4A19446C-9EF7-D8BC-966F-DF947065CC2E}"/>
                </a:ext>
              </a:extLst>
            </p:cNvPr>
            <p:cNvSpPr txBox="1"/>
            <p:nvPr/>
          </p:nvSpPr>
          <p:spPr>
            <a:xfrm>
              <a:off x="6723430" y="4349659"/>
              <a:ext cx="7761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Cond</a:t>
              </a:r>
              <a:endParaRPr lang="zh-CN" altLang="en-US" dirty="0"/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942AE298-1A45-DB75-AF27-485A6E533FAF}"/>
                </a:ext>
              </a:extLst>
            </p:cNvPr>
            <p:cNvSpPr txBox="1"/>
            <p:nvPr/>
          </p:nvSpPr>
          <p:spPr>
            <a:xfrm>
              <a:off x="7704135" y="4349659"/>
              <a:ext cx="699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/>
                <a:t>Stmt</a:t>
              </a:r>
              <a:endParaRPr lang="zh-CN" altLang="en-US" baseline="-25000" dirty="0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FEC866EE-3FA4-0626-0C18-BBA038EF4C0B}"/>
                </a:ext>
              </a:extLst>
            </p:cNvPr>
            <p:cNvSpPr/>
            <p:nvPr/>
          </p:nvSpPr>
          <p:spPr>
            <a:xfrm>
              <a:off x="7825385" y="4718990"/>
              <a:ext cx="422051" cy="284861"/>
            </a:xfrm>
            <a:prstGeom prst="triangl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DDDDCA0E-21D6-B0B5-7C18-C4A0AA05B1ED}"/>
                </a:ext>
              </a:extLst>
            </p:cNvPr>
            <p:cNvCxnSpPr>
              <a:cxnSpLocks/>
              <a:stCxn id="83" idx="2"/>
              <a:endCxn id="84" idx="0"/>
            </p:cNvCxnSpPr>
            <p:nvPr/>
          </p:nvCxnSpPr>
          <p:spPr>
            <a:xfrm flipH="1">
              <a:off x="7111518" y="3619117"/>
              <a:ext cx="738106" cy="7305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6764D69E-CB9B-991D-9DE3-45EB8A95FD1B}"/>
                </a:ext>
              </a:extLst>
            </p:cNvPr>
            <p:cNvCxnSpPr>
              <a:cxnSpLocks/>
              <a:stCxn id="83" idx="2"/>
              <a:endCxn id="85" idx="0"/>
            </p:cNvCxnSpPr>
            <p:nvPr/>
          </p:nvCxnSpPr>
          <p:spPr>
            <a:xfrm>
              <a:off x="7849624" y="3619117"/>
              <a:ext cx="204126" cy="7305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文本框 92">
            <a:extLst>
              <a:ext uri="{FF2B5EF4-FFF2-40B4-BE49-F238E27FC236}">
                <a16:creationId xmlns:a16="http://schemas.microsoft.com/office/drawing/2014/main" id="{F03ACB89-D164-0643-E420-28AA8A4BE2A5}"/>
              </a:ext>
            </a:extLst>
          </p:cNvPr>
          <p:cNvSpPr txBox="1"/>
          <p:nvPr/>
        </p:nvSpPr>
        <p:spPr>
          <a:xfrm>
            <a:off x="7783271" y="5864949"/>
            <a:ext cx="2427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00FF"/>
                </a:solidFill>
              </a:rPr>
              <a:t>Abstract Syntax Tree</a:t>
            </a:r>
            <a:endParaRPr lang="zh-CN" alt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246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AB4B62B-ED0E-63AE-F315-716D0E1FE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4890294" cy="794341"/>
          </a:xfrm>
        </p:spPr>
        <p:txBody>
          <a:bodyPr/>
          <a:lstStyle/>
          <a:p>
            <a:r>
              <a:rPr lang="en-US" altLang="zh-CN" b="0" dirty="0"/>
              <a:t>S → if E then S</a:t>
            </a:r>
            <a:r>
              <a:rPr lang="en-US" altLang="zh-CN" b="0" baseline="-25000" dirty="0"/>
              <a:t>1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10D0CD2-B3BB-BD94-B681-C5D358AA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5937FAD-D3FC-92E3-CE97-75D04C17D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5447" y="3886200"/>
            <a:ext cx="2209800" cy="6858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400" kern="0" dirty="0">
                <a:solidFill>
                  <a:srgbClr val="7030A0"/>
                </a:solidFill>
                <a:latin typeface="微软雅黑" panose="020B0503020204020204" pitchFamily="34" charset="-122"/>
              </a:rPr>
              <a:t>E</a:t>
            </a:r>
            <a:r>
              <a:rPr kumimoji="1" lang="zh-CN" altLang="en-US" sz="2400" kern="0" dirty="0">
                <a:solidFill>
                  <a:srgbClr val="7030A0"/>
                </a:solidFill>
                <a:latin typeface="微软雅黑" panose="020B0503020204020204" pitchFamily="34" charset="-122"/>
              </a:rPr>
              <a:t>.</a:t>
            </a:r>
            <a:r>
              <a:rPr kumimoji="1" lang="en-US" altLang="zh-CN" sz="2400" kern="0" dirty="0">
                <a:solidFill>
                  <a:srgbClr val="7030A0"/>
                </a:solidFill>
                <a:latin typeface="微软雅黑" panose="020B0503020204020204" pitchFamily="34" charset="-122"/>
              </a:rPr>
              <a:t>code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51ED2B6-28BD-CEBD-1D41-5F8936C54E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5447" y="4572000"/>
            <a:ext cx="2209800" cy="6096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400" kern="0" dirty="0">
                <a:solidFill>
                  <a:srgbClr val="C00000"/>
                </a:solidFill>
                <a:latin typeface="微软雅黑" panose="020B0503020204020204" pitchFamily="34" charset="-122"/>
              </a:rPr>
              <a:t>S</a:t>
            </a:r>
            <a:r>
              <a:rPr kumimoji="1" lang="en-US" altLang="zh-CN" sz="2400" kern="0" baseline="-25000" dirty="0">
                <a:solidFill>
                  <a:srgbClr val="C00000"/>
                </a:solidFill>
                <a:latin typeface="微软雅黑" panose="020B0503020204020204" pitchFamily="34" charset="-122"/>
              </a:rPr>
              <a:t>1</a:t>
            </a:r>
            <a:r>
              <a:rPr kumimoji="1" lang="zh-CN" altLang="en-US" sz="2400" kern="0" dirty="0">
                <a:solidFill>
                  <a:srgbClr val="C00000"/>
                </a:solidFill>
                <a:latin typeface="微软雅黑" panose="020B0503020204020204" pitchFamily="34" charset="-122"/>
              </a:rPr>
              <a:t>.</a:t>
            </a:r>
            <a:r>
              <a:rPr kumimoji="1" lang="en-US" altLang="zh-CN" sz="2400" kern="0" dirty="0">
                <a:solidFill>
                  <a:srgbClr val="C00000"/>
                </a:solidFill>
                <a:latin typeface="微软雅黑" panose="020B0503020204020204" pitchFamily="34" charset="-122"/>
              </a:rPr>
              <a:t>code</a:t>
            </a:r>
          </a:p>
        </p:txBody>
      </p:sp>
      <p:grpSp>
        <p:nvGrpSpPr>
          <p:cNvPr id="6" name="Group 7">
            <a:extLst>
              <a:ext uri="{FF2B5EF4-FFF2-40B4-BE49-F238E27FC236}">
                <a16:creationId xmlns:a16="http://schemas.microsoft.com/office/drawing/2014/main" id="{581B56AB-FF56-AA02-D72B-47A59F9EB31E}"/>
              </a:ext>
            </a:extLst>
          </p:cNvPr>
          <p:cNvGrpSpPr>
            <a:grpSpLocks/>
          </p:cNvGrpSpPr>
          <p:nvPr/>
        </p:nvGrpSpPr>
        <p:grpSpPr bwMode="auto">
          <a:xfrm>
            <a:off x="5526647" y="4038600"/>
            <a:ext cx="609600" cy="152400"/>
            <a:chOff x="2976" y="2688"/>
            <a:chExt cx="384" cy="96"/>
          </a:xfrm>
        </p:grpSpPr>
        <p:sp>
          <p:nvSpPr>
            <p:cNvPr id="7" name="Line 8">
              <a:extLst>
                <a:ext uri="{FF2B5EF4-FFF2-40B4-BE49-F238E27FC236}">
                  <a16:creationId xmlns:a16="http://schemas.microsoft.com/office/drawing/2014/main" id="{5E8B508C-96D6-10A3-38D7-E3364AA72B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24" y="2736"/>
              <a:ext cx="336" cy="0"/>
            </a:xfrm>
            <a:prstGeom prst="line">
              <a:avLst/>
            </a:prstGeom>
            <a:noFill/>
            <a:ln w="19050">
              <a:solidFill>
                <a:srgbClr val="339933"/>
              </a:solidFill>
              <a:round/>
              <a:headEnd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defTabSz="457200"/>
              <a:endParaRPr lang="zh-CN" altLang="en-US" sz="2400">
                <a:solidFill>
                  <a:prstClr val="black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8" name="Oval 9">
              <a:extLst>
                <a:ext uri="{FF2B5EF4-FFF2-40B4-BE49-F238E27FC236}">
                  <a16:creationId xmlns:a16="http://schemas.microsoft.com/office/drawing/2014/main" id="{05FFAC98-83B4-427C-CB27-01493A259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2688"/>
              <a:ext cx="48" cy="96"/>
            </a:xfrm>
            <a:prstGeom prst="ellipse">
              <a:avLst/>
            </a:prstGeom>
            <a:solidFill>
              <a:srgbClr val="009644"/>
            </a:solidFill>
            <a:ln w="19050">
              <a:solidFill>
                <a:srgbClr val="339933"/>
              </a:solidFill>
              <a:round/>
              <a:headEnd/>
              <a:tailEnd type="none" w="med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defTabSz="457200">
                <a:spcBef>
                  <a:spcPct val="0"/>
                </a:spcBef>
                <a:buClrTx/>
                <a:buSzTx/>
                <a:buNone/>
              </a:pPr>
              <a:endParaRPr lang="zh-CN" altLang="en-US" sz="2400">
                <a:solidFill>
                  <a:prstClr val="black"/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9" name="Rectangle 13">
            <a:extLst>
              <a:ext uri="{FF2B5EF4-FFF2-40B4-BE49-F238E27FC236}">
                <a16:creationId xmlns:a16="http://schemas.microsoft.com/office/drawing/2014/main" id="{78777450-501C-3501-4C34-24208AE138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2447" y="3798276"/>
            <a:ext cx="1371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400" dirty="0">
                <a:solidFill>
                  <a:srgbClr val="339933"/>
                </a:solidFill>
                <a:latin typeface="微软雅黑" panose="020B0503020204020204" pitchFamily="34" charset="-122"/>
              </a:rPr>
              <a:t>To </a:t>
            </a:r>
            <a:r>
              <a:rPr kumimoji="1" lang="en-US" altLang="zh-CN" sz="2400" dirty="0" err="1">
                <a:solidFill>
                  <a:srgbClr val="339933"/>
                </a:solidFill>
                <a:latin typeface="微软雅黑" panose="020B0503020204020204" pitchFamily="34" charset="-122"/>
              </a:rPr>
              <a:t>E.true</a:t>
            </a:r>
            <a:endParaRPr kumimoji="1" lang="en-US" altLang="zh-CN" sz="240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477133DC-9C1F-6153-B12D-90E9E4D15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2785" y="4208585"/>
            <a:ext cx="1371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</a:rPr>
              <a:t>To </a:t>
            </a:r>
            <a:r>
              <a:rPr kumimoji="1" lang="en-US" altLang="zh-CN" sz="2400" dirty="0" err="1">
                <a:solidFill>
                  <a:srgbClr val="0070C0"/>
                </a:solidFill>
                <a:latin typeface="微软雅黑" panose="020B0503020204020204" pitchFamily="34" charset="-122"/>
              </a:rPr>
              <a:t>E.false</a:t>
            </a:r>
            <a:endParaRPr kumimoji="1" lang="en-US" altLang="zh-CN" sz="2400" dirty="0">
              <a:solidFill>
                <a:srgbClr val="0070C0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1" name="Group 16">
            <a:extLst>
              <a:ext uri="{FF2B5EF4-FFF2-40B4-BE49-F238E27FC236}">
                <a16:creationId xmlns:a16="http://schemas.microsoft.com/office/drawing/2014/main" id="{B2FECD5A-C831-B6D1-C951-F313956077FF}"/>
              </a:ext>
            </a:extLst>
          </p:cNvPr>
          <p:cNvGrpSpPr>
            <a:grpSpLocks/>
          </p:cNvGrpSpPr>
          <p:nvPr/>
        </p:nvGrpSpPr>
        <p:grpSpPr bwMode="auto">
          <a:xfrm>
            <a:off x="5526647" y="4343400"/>
            <a:ext cx="609600" cy="152400"/>
            <a:chOff x="2976" y="2688"/>
            <a:chExt cx="384" cy="96"/>
          </a:xfrm>
        </p:grpSpPr>
        <p:sp>
          <p:nvSpPr>
            <p:cNvPr id="12" name="Line 17">
              <a:extLst>
                <a:ext uri="{FF2B5EF4-FFF2-40B4-BE49-F238E27FC236}">
                  <a16:creationId xmlns:a16="http://schemas.microsoft.com/office/drawing/2014/main" id="{2995A29F-4FFC-510E-16E8-3808BDFDBD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24" y="2736"/>
              <a:ext cx="336" cy="0"/>
            </a:xfrm>
            <a:prstGeom prst="line">
              <a:avLst/>
            </a:prstGeom>
            <a:noFill/>
            <a:ln w="19050">
              <a:solidFill>
                <a:srgbClr val="0070C0"/>
              </a:solidFill>
              <a:round/>
              <a:headEnd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defTabSz="457200"/>
              <a:endParaRPr lang="zh-CN" altLang="en-US" sz="2400">
                <a:solidFill>
                  <a:prstClr val="black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3" name="Oval 18">
              <a:extLst>
                <a:ext uri="{FF2B5EF4-FFF2-40B4-BE49-F238E27FC236}">
                  <a16:creationId xmlns:a16="http://schemas.microsoft.com/office/drawing/2014/main" id="{26FA6B29-65DD-F60E-BC1B-FB1868626D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2688"/>
              <a:ext cx="48" cy="96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rgbClr val="0070C0"/>
              </a:solidFill>
              <a:round/>
              <a:headEnd/>
              <a:tailEnd type="none" w="med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defTabSz="457200">
                <a:spcBef>
                  <a:spcPct val="0"/>
                </a:spcBef>
                <a:buClrTx/>
                <a:buSzTx/>
                <a:buNone/>
              </a:pPr>
              <a:endParaRPr lang="zh-CN" altLang="en-US" sz="2400">
                <a:solidFill>
                  <a:prstClr val="black"/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4" name="Rectangle 20">
            <a:extLst>
              <a:ext uri="{FF2B5EF4-FFF2-40B4-BE49-F238E27FC236}">
                <a16:creationId xmlns:a16="http://schemas.microsoft.com/office/drawing/2014/main" id="{81F9BCDC-B5C6-C069-5C84-6991A5CFD1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5447" y="5181600"/>
            <a:ext cx="2209800" cy="6096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400" kern="0">
                <a:solidFill>
                  <a:prstClr val="black"/>
                </a:solidFill>
                <a:latin typeface="微软雅黑" panose="020B0503020204020204" pitchFamily="34" charset="-122"/>
              </a:rPr>
              <a:t>……</a:t>
            </a:r>
          </a:p>
        </p:txBody>
      </p:sp>
      <p:sp>
        <p:nvSpPr>
          <p:cNvPr id="15" name="Rectangle 21">
            <a:extLst>
              <a:ext uri="{FF2B5EF4-FFF2-40B4-BE49-F238E27FC236}">
                <a16:creationId xmlns:a16="http://schemas.microsoft.com/office/drawing/2014/main" id="{8B6864D0-AEF5-2226-E475-B0B862823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3847" y="4419600"/>
            <a:ext cx="1371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400">
                <a:solidFill>
                  <a:srgbClr val="339933"/>
                </a:solidFill>
                <a:latin typeface="微软雅黑" panose="020B0503020204020204" pitchFamily="34" charset="-122"/>
              </a:rPr>
              <a:t>E.true:</a:t>
            </a:r>
            <a:endParaRPr kumimoji="1" lang="en-US" altLang="zh-CN" sz="240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16" name="Rectangle 22">
            <a:extLst>
              <a:ext uri="{FF2B5EF4-FFF2-40B4-BE49-F238E27FC236}">
                <a16:creationId xmlns:a16="http://schemas.microsoft.com/office/drawing/2014/main" id="{F90A6998-A643-AC94-9734-3FDF875289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73847" y="5029200"/>
            <a:ext cx="1371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400" dirty="0" err="1">
                <a:solidFill>
                  <a:srgbClr val="0070C0"/>
                </a:solidFill>
                <a:latin typeface="微软雅黑" panose="020B0503020204020204" pitchFamily="34" charset="-122"/>
              </a:rPr>
              <a:t>E.false</a:t>
            </a:r>
            <a:r>
              <a:rPr kumimoji="1"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</a:rPr>
              <a:t>:</a:t>
            </a:r>
          </a:p>
        </p:txBody>
      </p:sp>
      <p:sp>
        <p:nvSpPr>
          <p:cNvPr id="17" name="Text Box 12">
            <a:extLst>
              <a:ext uri="{FF2B5EF4-FFF2-40B4-BE49-F238E27FC236}">
                <a16:creationId xmlns:a16="http://schemas.microsoft.com/office/drawing/2014/main" id="{145BA1FC-5F60-A4E7-45C9-EC4E5158EC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059" y="1756611"/>
            <a:ext cx="10800000" cy="97347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en-US" altLang="zh-CN" sz="2400" dirty="0">
                <a:latin typeface="+mn-ea"/>
                <a:sym typeface="Symbol" pitchFamily="18" charset="2"/>
              </a:rPr>
              <a:t>S</a:t>
            </a:r>
            <a:r>
              <a:rPr lang="pt-BR" altLang="zh-CN" sz="2400" dirty="0">
                <a:latin typeface="+mn-ea"/>
                <a:sym typeface="Symbol" pitchFamily="18" charset="2"/>
              </a:rPr>
              <a:t> </a:t>
            </a:r>
            <a:r>
              <a:rPr lang="en-US" altLang="zh-CN" sz="2400" dirty="0">
                <a:latin typeface="+mn-ea"/>
                <a:sym typeface="Symbol" pitchFamily="18" charset="2"/>
              </a:rPr>
              <a:t> if 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E.true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newlabel</a:t>
            </a:r>
            <a:r>
              <a:rPr lang="zh-CN" altLang="en-US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；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E.false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 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</a:t>
            </a:r>
            <a:r>
              <a:rPr lang="en-US" altLang="zh-CN" sz="2400" dirty="0">
                <a:latin typeface="+mn-ea"/>
                <a:sym typeface="Symbol" pitchFamily="18" charset="2"/>
              </a:rPr>
              <a:t>E then </a:t>
            </a:r>
          </a:p>
          <a:p>
            <a:pPr>
              <a:lnSpc>
                <a:spcPts val="36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   { S</a:t>
            </a:r>
            <a:r>
              <a:rPr lang="en-US" altLang="zh-CN" sz="2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.next := 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</a:t>
            </a:r>
            <a:r>
              <a:rPr lang="en-US" altLang="zh-CN" sz="2400" dirty="0">
                <a:latin typeface="+mn-ea"/>
                <a:sym typeface="Symbol" pitchFamily="18" charset="2"/>
              </a:rPr>
              <a:t>S</a:t>
            </a:r>
            <a:r>
              <a:rPr lang="en-US" altLang="zh-CN" sz="2400" baseline="-25000" dirty="0">
                <a:latin typeface="+mn-ea"/>
                <a:sym typeface="Symbol" pitchFamily="18" charset="2"/>
              </a:rPr>
              <a:t>1 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E.code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|| gen(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‘:’) || S</a:t>
            </a:r>
            <a:r>
              <a:rPr lang="en-US" altLang="zh-CN" sz="2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}</a:t>
            </a:r>
            <a:r>
              <a:rPr lang="en-US" altLang="zh-CN" sz="2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endParaRPr lang="pt-BR" altLang="zh-CN" sz="2400" dirty="0">
              <a:solidFill>
                <a:srgbClr val="0000FF"/>
              </a:solidFill>
              <a:latin typeface="+mn-ea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3966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AB4B62B-ED0E-63AE-F315-716D0E1FE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4890294" cy="794341"/>
          </a:xfrm>
        </p:spPr>
        <p:txBody>
          <a:bodyPr/>
          <a:lstStyle/>
          <a:p>
            <a:r>
              <a:rPr lang="en-US" altLang="zh-CN" b="0" dirty="0"/>
              <a:t>S → if E then S</a:t>
            </a:r>
            <a:r>
              <a:rPr lang="en-US" altLang="zh-CN" b="0" baseline="-25000" dirty="0"/>
              <a:t>1 </a:t>
            </a:r>
            <a:r>
              <a:rPr lang="en-US" altLang="zh-CN" b="0" dirty="0"/>
              <a:t>else S</a:t>
            </a:r>
            <a:r>
              <a:rPr lang="en-US" altLang="zh-CN" b="0" baseline="-25000" dirty="0"/>
              <a:t>2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10D0CD2-B3BB-BD94-B681-C5D358AA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17" name="Text Box 12">
            <a:extLst>
              <a:ext uri="{FF2B5EF4-FFF2-40B4-BE49-F238E27FC236}">
                <a16:creationId xmlns:a16="http://schemas.microsoft.com/office/drawing/2014/main" id="{145BA1FC-5F60-A4E7-45C9-EC4E5158EC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059" y="1756611"/>
            <a:ext cx="10800000" cy="1896609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en-US" altLang="zh-CN" sz="2400" dirty="0">
                <a:latin typeface="+mn-ea"/>
                <a:sym typeface="Symbol" pitchFamily="18" charset="2"/>
              </a:rPr>
              <a:t>S</a:t>
            </a:r>
            <a:r>
              <a:rPr lang="pt-BR" altLang="zh-CN" sz="2400" dirty="0">
                <a:latin typeface="+mn-ea"/>
                <a:sym typeface="Symbol" pitchFamily="18" charset="2"/>
              </a:rPr>
              <a:t> </a:t>
            </a:r>
            <a:r>
              <a:rPr lang="en-US" altLang="zh-CN" sz="2400" dirty="0">
                <a:latin typeface="+mn-ea"/>
                <a:sym typeface="Symbol" pitchFamily="18" charset="2"/>
              </a:rPr>
              <a:t> if 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E.true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newlabel</a:t>
            </a:r>
            <a:r>
              <a:rPr lang="zh-CN" altLang="en-US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；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E.false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 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newlabel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</a:t>
            </a:r>
            <a:r>
              <a:rPr lang="en-US" altLang="zh-CN" sz="2400" dirty="0">
                <a:latin typeface="+mn-ea"/>
                <a:sym typeface="Symbol" pitchFamily="18" charset="2"/>
              </a:rPr>
              <a:t>E then </a:t>
            </a:r>
          </a:p>
          <a:p>
            <a:pPr>
              <a:lnSpc>
                <a:spcPts val="36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   { S</a:t>
            </a:r>
            <a:r>
              <a:rPr lang="en-US" altLang="zh-CN" sz="2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.next := 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</a:t>
            </a:r>
            <a:r>
              <a:rPr lang="en-US" altLang="zh-CN" sz="2400" dirty="0">
                <a:latin typeface="+mn-ea"/>
                <a:sym typeface="Symbol" pitchFamily="18" charset="2"/>
              </a:rPr>
              <a:t>S</a:t>
            </a:r>
            <a:r>
              <a:rPr lang="en-US" altLang="zh-CN" sz="24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latin typeface="+mn-ea"/>
                <a:sym typeface="Symbol" pitchFamily="18" charset="2"/>
              </a:rPr>
              <a:t> else 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S</a:t>
            </a:r>
            <a:r>
              <a:rPr lang="en-US" altLang="zh-CN" sz="2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.next := 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</a:t>
            </a:r>
            <a:r>
              <a:rPr lang="en-US" altLang="zh-CN" sz="2400" dirty="0">
                <a:latin typeface="+mn-ea"/>
                <a:sym typeface="Symbol" pitchFamily="18" charset="2"/>
              </a:rPr>
              <a:t>S</a:t>
            </a:r>
            <a:r>
              <a:rPr lang="en-US" altLang="zh-CN" sz="2400" baseline="-25000" dirty="0">
                <a:latin typeface="+mn-ea"/>
                <a:sym typeface="Symbol" pitchFamily="18" charset="2"/>
              </a:rPr>
              <a:t>2</a:t>
            </a:r>
          </a:p>
          <a:p>
            <a:pPr>
              <a:lnSpc>
                <a:spcPts val="3600"/>
              </a:lnSpc>
            </a:pP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E.code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|| gen(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‘:’) || S</a:t>
            </a:r>
            <a:r>
              <a:rPr lang="en-US" altLang="zh-CN" sz="2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</a:t>
            </a:r>
          </a:p>
          <a:p>
            <a:pPr>
              <a:lnSpc>
                <a:spcPts val="3600"/>
              </a:lnSpc>
            </a:pP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||  gen(</a:t>
            </a: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goto</a:t>
            </a: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 || gen(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E.false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‘:’) || S</a:t>
            </a:r>
            <a:r>
              <a:rPr lang="en-US" altLang="zh-CN" sz="2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.code}</a:t>
            </a:r>
            <a:r>
              <a:rPr lang="en-US" altLang="zh-CN" sz="2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endParaRPr lang="pt-BR" altLang="zh-CN" sz="2400" dirty="0">
              <a:solidFill>
                <a:srgbClr val="0000FF"/>
              </a:solidFill>
              <a:latin typeface="+mn-ea"/>
              <a:sym typeface="Symbol" pitchFamily="18" charset="2"/>
            </a:endParaRPr>
          </a:p>
        </p:txBody>
      </p:sp>
      <p:sp>
        <p:nvSpPr>
          <p:cNvPr id="37" name="Rectangle 4">
            <a:extLst>
              <a:ext uri="{FF2B5EF4-FFF2-40B4-BE49-F238E27FC236}">
                <a16:creationId xmlns:a16="http://schemas.microsoft.com/office/drawing/2014/main" id="{20324355-FDA6-082F-9F67-52C39E193E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3751" y="4588016"/>
            <a:ext cx="2209800" cy="3600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000" kern="0" dirty="0">
                <a:solidFill>
                  <a:srgbClr val="7030A0"/>
                </a:solidFill>
                <a:latin typeface="Arial" panose="020B0604020202020204"/>
                <a:ea typeface="宋体" panose="02010600030101010101" pitchFamily="2" charset="-122"/>
              </a:rPr>
              <a:t>E</a:t>
            </a:r>
            <a:r>
              <a:rPr kumimoji="1" lang="zh-CN" altLang="en-US" sz="2000" kern="0" dirty="0">
                <a:solidFill>
                  <a:srgbClr val="7030A0"/>
                </a:solidFill>
                <a:latin typeface="Arial" panose="020B0604020202020204"/>
                <a:ea typeface="宋体" panose="02010600030101010101" pitchFamily="2" charset="-122"/>
              </a:rPr>
              <a:t>.</a:t>
            </a:r>
            <a:r>
              <a:rPr kumimoji="1" lang="en-US" altLang="zh-CN" sz="2000" kern="0" dirty="0">
                <a:solidFill>
                  <a:srgbClr val="7030A0"/>
                </a:solidFill>
                <a:latin typeface="Arial" panose="020B0604020202020204"/>
                <a:ea typeface="宋体" panose="02010600030101010101" pitchFamily="2" charset="-122"/>
              </a:rPr>
              <a:t>code</a:t>
            </a:r>
          </a:p>
        </p:txBody>
      </p:sp>
      <p:sp>
        <p:nvSpPr>
          <p:cNvPr id="38" name="Rectangle 5">
            <a:extLst>
              <a:ext uri="{FF2B5EF4-FFF2-40B4-BE49-F238E27FC236}">
                <a16:creationId xmlns:a16="http://schemas.microsoft.com/office/drawing/2014/main" id="{32BF4BDE-32C4-8F71-8BF5-E674E37B77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3751" y="4944334"/>
            <a:ext cx="2209800" cy="3600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000" kern="0">
                <a:solidFill>
                  <a:srgbClr val="CC3300"/>
                </a:solidFill>
                <a:latin typeface="Arial" panose="020B0604020202020204"/>
                <a:ea typeface="宋体" panose="02010600030101010101" pitchFamily="2" charset="-122"/>
              </a:rPr>
              <a:t>S</a:t>
            </a:r>
            <a:r>
              <a:rPr kumimoji="1" lang="en-US" altLang="zh-CN" sz="2000" kern="0" baseline="-25000">
                <a:solidFill>
                  <a:srgbClr val="CC3300"/>
                </a:solidFill>
                <a:latin typeface="Arial" panose="020B0604020202020204"/>
                <a:ea typeface="宋体" panose="02010600030101010101" pitchFamily="2" charset="-122"/>
              </a:rPr>
              <a:t>1</a:t>
            </a:r>
            <a:r>
              <a:rPr kumimoji="1" lang="zh-CN" altLang="en-US" sz="2000" kern="0">
                <a:solidFill>
                  <a:srgbClr val="CC3300"/>
                </a:solidFill>
                <a:latin typeface="Arial" panose="020B0604020202020204"/>
                <a:ea typeface="宋体" panose="02010600030101010101" pitchFamily="2" charset="-122"/>
              </a:rPr>
              <a:t>.</a:t>
            </a:r>
            <a:r>
              <a:rPr kumimoji="1" lang="en-US" altLang="zh-CN" sz="2000" kern="0">
                <a:solidFill>
                  <a:srgbClr val="CC3300"/>
                </a:solidFill>
                <a:latin typeface="Arial" panose="020B0604020202020204"/>
                <a:ea typeface="宋体" panose="02010600030101010101" pitchFamily="2" charset="-122"/>
              </a:rPr>
              <a:t>code</a:t>
            </a:r>
            <a:endParaRPr kumimoji="1" lang="en-US" altLang="zh-CN" sz="2000" kern="0">
              <a:solidFill>
                <a:prstClr val="black"/>
              </a:solidFill>
              <a:latin typeface="Arial" panose="020B0604020202020204"/>
              <a:ea typeface="宋体" panose="02010600030101010101" pitchFamily="2" charset="-122"/>
            </a:endParaRPr>
          </a:p>
        </p:txBody>
      </p:sp>
      <p:sp>
        <p:nvSpPr>
          <p:cNvPr id="39" name="Rectangle 6">
            <a:extLst>
              <a:ext uri="{FF2B5EF4-FFF2-40B4-BE49-F238E27FC236}">
                <a16:creationId xmlns:a16="http://schemas.microsoft.com/office/drawing/2014/main" id="{2AB62389-1387-443B-0AE7-63DA68AD9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3751" y="5666578"/>
            <a:ext cx="2209800" cy="3600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000" kern="0" dirty="0">
                <a:solidFill>
                  <a:srgbClr val="0070C0"/>
                </a:solidFill>
                <a:latin typeface="Arial" panose="020B0604020202020204"/>
                <a:ea typeface="宋体" panose="02010600030101010101" pitchFamily="2" charset="-122"/>
              </a:rPr>
              <a:t>S</a:t>
            </a:r>
            <a:r>
              <a:rPr kumimoji="1" lang="en-US" altLang="zh-CN" sz="2000" kern="0" baseline="-25000" dirty="0">
                <a:solidFill>
                  <a:srgbClr val="0070C0"/>
                </a:solidFill>
                <a:latin typeface="Arial" panose="020B0604020202020204"/>
                <a:ea typeface="宋体" panose="02010600030101010101" pitchFamily="2" charset="-122"/>
              </a:rPr>
              <a:t>2</a:t>
            </a:r>
            <a:r>
              <a:rPr kumimoji="1" lang="zh-CN" altLang="en-US" sz="2000" kern="0" dirty="0">
                <a:solidFill>
                  <a:srgbClr val="0070C0"/>
                </a:solidFill>
                <a:latin typeface="Arial" panose="020B0604020202020204"/>
                <a:ea typeface="宋体" panose="02010600030101010101" pitchFamily="2" charset="-122"/>
              </a:rPr>
              <a:t>.</a:t>
            </a:r>
            <a:r>
              <a:rPr kumimoji="1" lang="en-US" altLang="zh-CN" sz="2000" kern="0" dirty="0">
                <a:solidFill>
                  <a:srgbClr val="0070C0"/>
                </a:solidFill>
                <a:latin typeface="Arial" panose="020B0604020202020204"/>
                <a:ea typeface="宋体" panose="02010600030101010101" pitchFamily="2" charset="-122"/>
              </a:rPr>
              <a:t>code</a:t>
            </a:r>
          </a:p>
        </p:txBody>
      </p:sp>
      <p:grpSp>
        <p:nvGrpSpPr>
          <p:cNvPr id="40" name="Group 7">
            <a:extLst>
              <a:ext uri="{FF2B5EF4-FFF2-40B4-BE49-F238E27FC236}">
                <a16:creationId xmlns:a16="http://schemas.microsoft.com/office/drawing/2014/main" id="{C80623FC-51B6-ABF7-639C-A3BFEC9E9559}"/>
              </a:ext>
            </a:extLst>
          </p:cNvPr>
          <p:cNvGrpSpPr>
            <a:grpSpLocks/>
          </p:cNvGrpSpPr>
          <p:nvPr/>
        </p:nvGrpSpPr>
        <p:grpSpPr bwMode="auto">
          <a:xfrm>
            <a:off x="5894951" y="4615222"/>
            <a:ext cx="609600" cy="152400"/>
            <a:chOff x="2976" y="2688"/>
            <a:chExt cx="384" cy="96"/>
          </a:xfrm>
        </p:grpSpPr>
        <p:sp>
          <p:nvSpPr>
            <p:cNvPr id="41" name="Line 8">
              <a:extLst>
                <a:ext uri="{FF2B5EF4-FFF2-40B4-BE49-F238E27FC236}">
                  <a16:creationId xmlns:a16="http://schemas.microsoft.com/office/drawing/2014/main" id="{36414415-D90A-AC5D-B857-F3ACA6A57A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24" y="2736"/>
              <a:ext cx="336" cy="0"/>
            </a:xfrm>
            <a:prstGeom prst="line">
              <a:avLst/>
            </a:prstGeom>
            <a:noFill/>
            <a:ln w="19050">
              <a:solidFill>
                <a:srgbClr val="339933"/>
              </a:solidFill>
              <a:round/>
              <a:headEnd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defTabSz="457200"/>
              <a:endParaRPr lang="zh-CN" altLang="en-US" sz="2000">
                <a:solidFill>
                  <a:prstClr val="black"/>
                </a:solidFill>
                <a:latin typeface="Arial" panose="020B0604020202020204"/>
                <a:ea typeface="黑体" panose="02010609060101010101" pitchFamily="49" charset="-122"/>
              </a:endParaRPr>
            </a:p>
          </p:txBody>
        </p:sp>
        <p:sp>
          <p:nvSpPr>
            <p:cNvPr id="42" name="Oval 9">
              <a:extLst>
                <a:ext uri="{FF2B5EF4-FFF2-40B4-BE49-F238E27FC236}">
                  <a16:creationId xmlns:a16="http://schemas.microsoft.com/office/drawing/2014/main" id="{F7ED3EDB-AE45-BB4E-AF1A-FAF5E55757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2688"/>
              <a:ext cx="48" cy="96"/>
            </a:xfrm>
            <a:prstGeom prst="ellipse">
              <a:avLst/>
            </a:prstGeom>
            <a:solidFill>
              <a:srgbClr val="009644"/>
            </a:solidFill>
            <a:ln w="19050">
              <a:solidFill>
                <a:srgbClr val="339933"/>
              </a:solidFill>
              <a:round/>
              <a:headEnd/>
              <a:tailEnd type="none" w="med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defTabSz="457200">
                <a:spcBef>
                  <a:spcPct val="0"/>
                </a:spcBef>
                <a:buClrTx/>
                <a:buSzTx/>
                <a:buNone/>
              </a:pPr>
              <a:endParaRPr lang="zh-CN" altLang="en-US" sz="20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5D3ED356-1582-0453-926D-30850A2CACB0}"/>
              </a:ext>
            </a:extLst>
          </p:cNvPr>
          <p:cNvGrpSpPr/>
          <p:nvPr/>
        </p:nvGrpSpPr>
        <p:grpSpPr>
          <a:xfrm>
            <a:off x="5894951" y="5443483"/>
            <a:ext cx="939058" cy="790685"/>
            <a:chOff x="3538644" y="5142404"/>
            <a:chExt cx="939058" cy="790685"/>
          </a:xfrm>
        </p:grpSpPr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3EA2118E-00B9-CE5A-BEA4-712D22E3C9B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43407" y="5218604"/>
              <a:ext cx="834295" cy="714485"/>
            </a:xfrm>
            <a:custGeom>
              <a:avLst/>
              <a:gdLst>
                <a:gd name="T0" fmla="*/ 912 w 912"/>
                <a:gd name="T1" fmla="*/ 0 h 624"/>
                <a:gd name="T2" fmla="*/ 0 w 912"/>
                <a:gd name="T3" fmla="*/ 0 h 624"/>
                <a:gd name="T4" fmla="*/ 0 w 912"/>
                <a:gd name="T5" fmla="*/ 624 h 624"/>
                <a:gd name="T6" fmla="*/ 720 w 912"/>
                <a:gd name="T7" fmla="*/ 624 h 62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12"/>
                <a:gd name="T13" fmla="*/ 0 h 624"/>
                <a:gd name="T14" fmla="*/ 912 w 912"/>
                <a:gd name="T15" fmla="*/ 624 h 62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12" h="624">
                  <a:moveTo>
                    <a:pt x="912" y="0"/>
                  </a:moveTo>
                  <a:lnTo>
                    <a:pt x="0" y="0"/>
                  </a:lnTo>
                  <a:lnTo>
                    <a:pt x="0" y="624"/>
                  </a:lnTo>
                  <a:lnTo>
                    <a:pt x="720" y="624"/>
                  </a:lnTo>
                </a:path>
              </a:pathLst>
            </a:custGeom>
            <a:noFill/>
            <a:ln w="19050" cap="flat" cmpd="sng">
              <a:solidFill>
                <a:sysClr val="windowText" lastClr="000000"/>
              </a:solidFill>
              <a:prstDash val="solid"/>
              <a:round/>
              <a:headEnd type="none" w="med" len="med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defTabSz="457200">
                <a:defRPr/>
              </a:pPr>
              <a:endParaRPr lang="zh-CN" altLang="en-US" sz="2000" kern="0">
                <a:solidFill>
                  <a:prstClr val="black"/>
                </a:solidFill>
                <a:latin typeface="Arial" panose="020B0604020202020204"/>
                <a:ea typeface="黑体" panose="02010609060101010101" pitchFamily="49" charset="-122"/>
              </a:endParaRPr>
            </a:p>
          </p:txBody>
        </p:sp>
        <p:sp>
          <p:nvSpPr>
            <p:cNvPr id="45" name="Oval 12">
              <a:extLst>
                <a:ext uri="{FF2B5EF4-FFF2-40B4-BE49-F238E27FC236}">
                  <a16:creationId xmlns:a16="http://schemas.microsoft.com/office/drawing/2014/main" id="{02048234-7BEB-365E-F6D7-1A66E1A494D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538644" y="5142404"/>
              <a:ext cx="72000" cy="152399"/>
            </a:xfrm>
            <a:prstGeom prst="ellipse">
              <a:avLst/>
            </a:prstGeom>
            <a:solidFill>
              <a:sysClr val="windowText" lastClr="000000"/>
            </a:solidFill>
            <a:ln w="19050">
              <a:solidFill>
                <a:sysClr val="windowText" lastClr="000000"/>
              </a:solidFill>
              <a:round/>
              <a:headEnd/>
              <a:tailEnd type="none" w="med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defTabSz="457200">
                <a:spcBef>
                  <a:spcPct val="0"/>
                </a:spcBef>
                <a:buClrTx/>
                <a:buSzTx/>
                <a:buNone/>
                <a:defRPr/>
              </a:pPr>
              <a:endParaRPr lang="zh-CN" altLang="en-US" sz="2000" kern="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endParaRPr>
            </a:p>
          </p:txBody>
        </p:sp>
      </p:grpSp>
      <p:sp>
        <p:nvSpPr>
          <p:cNvPr id="46" name="Rectangle 13">
            <a:extLst>
              <a:ext uri="{FF2B5EF4-FFF2-40B4-BE49-F238E27FC236}">
                <a16:creationId xmlns:a16="http://schemas.microsoft.com/office/drawing/2014/main" id="{AAA9C956-51F7-1763-318B-5CD60B9F4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0751" y="4386622"/>
            <a:ext cx="990494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1800" dirty="0">
                <a:solidFill>
                  <a:srgbClr val="339933"/>
                </a:solidFill>
                <a:latin typeface="Arial" panose="020B0604020202020204"/>
                <a:ea typeface="宋体" panose="02010600030101010101" pitchFamily="2" charset="-122"/>
              </a:rPr>
              <a:t>To </a:t>
            </a:r>
            <a:r>
              <a:rPr kumimoji="1" lang="en-US" altLang="zh-CN" sz="1800" dirty="0" err="1">
                <a:solidFill>
                  <a:srgbClr val="339933"/>
                </a:solidFill>
                <a:latin typeface="Arial" panose="020B0604020202020204"/>
                <a:ea typeface="宋体" panose="02010600030101010101" pitchFamily="2" charset="-122"/>
              </a:rPr>
              <a:t>E.true</a:t>
            </a:r>
            <a:endParaRPr kumimoji="1" lang="en-US" altLang="zh-CN" sz="1800" dirty="0">
              <a:solidFill>
                <a:prstClr val="black"/>
              </a:solidFill>
              <a:latin typeface="Arial" panose="020B0604020202020204"/>
              <a:ea typeface="宋体" panose="02010600030101010101" pitchFamily="2" charset="-122"/>
            </a:endParaRPr>
          </a:p>
        </p:txBody>
      </p:sp>
      <p:sp>
        <p:nvSpPr>
          <p:cNvPr id="47" name="Rectangle 14">
            <a:extLst>
              <a:ext uri="{FF2B5EF4-FFF2-40B4-BE49-F238E27FC236}">
                <a16:creationId xmlns:a16="http://schemas.microsoft.com/office/drawing/2014/main" id="{D3E934EE-245B-72D1-01B9-439F2AB5E6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2862" y="4591470"/>
            <a:ext cx="100713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1800" dirty="0">
                <a:solidFill>
                  <a:srgbClr val="0070C0"/>
                </a:solidFill>
                <a:latin typeface="Arial" panose="020B0604020202020204"/>
                <a:ea typeface="宋体" panose="02010600030101010101" pitchFamily="2" charset="-122"/>
              </a:rPr>
              <a:t>To </a:t>
            </a:r>
            <a:r>
              <a:rPr kumimoji="1" lang="en-US" altLang="zh-CN" sz="1800" dirty="0" err="1">
                <a:solidFill>
                  <a:srgbClr val="0070C0"/>
                </a:solidFill>
                <a:latin typeface="Arial" panose="020B0604020202020204"/>
                <a:ea typeface="宋体" panose="02010600030101010101" pitchFamily="2" charset="-122"/>
              </a:rPr>
              <a:t>E.false</a:t>
            </a:r>
            <a:endParaRPr kumimoji="1" lang="en-US" altLang="zh-CN" sz="1800" dirty="0">
              <a:solidFill>
                <a:srgbClr val="0070C0"/>
              </a:solidFill>
              <a:latin typeface="Arial" panose="020B0604020202020204"/>
              <a:ea typeface="宋体" panose="02010600030101010101" pitchFamily="2" charset="-122"/>
            </a:endParaRPr>
          </a:p>
        </p:txBody>
      </p:sp>
      <p:sp>
        <p:nvSpPr>
          <p:cNvPr id="48" name="Rectangle 15">
            <a:extLst>
              <a:ext uri="{FF2B5EF4-FFF2-40B4-BE49-F238E27FC236}">
                <a16:creationId xmlns:a16="http://schemas.microsoft.com/office/drawing/2014/main" id="{15AEC86C-915B-3869-CC1A-79E1BD7FFF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3751" y="5304330"/>
            <a:ext cx="2209800" cy="3600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000" kern="0" dirty="0" err="1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goto</a:t>
            </a:r>
            <a:r>
              <a:rPr kumimoji="1" lang="en-US" altLang="zh-CN" sz="2000" kern="0" dirty="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 </a:t>
            </a:r>
            <a:r>
              <a:rPr kumimoji="1" lang="en-US" altLang="zh-CN" sz="2000" kern="0" dirty="0" err="1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S.next</a:t>
            </a:r>
            <a:endParaRPr kumimoji="1" lang="en-US" altLang="zh-CN" sz="2000" kern="0" dirty="0">
              <a:solidFill>
                <a:prstClr val="black"/>
              </a:solidFill>
              <a:latin typeface="Arial" panose="020B0604020202020204"/>
              <a:ea typeface="宋体" panose="02010600030101010101" pitchFamily="2" charset="-122"/>
            </a:endParaRPr>
          </a:p>
        </p:txBody>
      </p:sp>
      <p:grpSp>
        <p:nvGrpSpPr>
          <p:cNvPr id="49" name="Group 16">
            <a:extLst>
              <a:ext uri="{FF2B5EF4-FFF2-40B4-BE49-F238E27FC236}">
                <a16:creationId xmlns:a16="http://schemas.microsoft.com/office/drawing/2014/main" id="{08EF1313-BE84-5E3B-9BB3-419117039C00}"/>
              </a:ext>
            </a:extLst>
          </p:cNvPr>
          <p:cNvGrpSpPr>
            <a:grpSpLocks/>
          </p:cNvGrpSpPr>
          <p:nvPr/>
        </p:nvGrpSpPr>
        <p:grpSpPr bwMode="auto">
          <a:xfrm>
            <a:off x="5894951" y="4810694"/>
            <a:ext cx="609600" cy="152400"/>
            <a:chOff x="2976" y="2688"/>
            <a:chExt cx="384" cy="96"/>
          </a:xfrm>
        </p:grpSpPr>
        <p:sp>
          <p:nvSpPr>
            <p:cNvPr id="50" name="Line 17">
              <a:extLst>
                <a:ext uri="{FF2B5EF4-FFF2-40B4-BE49-F238E27FC236}">
                  <a16:creationId xmlns:a16="http://schemas.microsoft.com/office/drawing/2014/main" id="{CB49F9E2-73EF-6397-4F07-7856E7BE9A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24" y="2736"/>
              <a:ext cx="336" cy="0"/>
            </a:xfrm>
            <a:prstGeom prst="line">
              <a:avLst/>
            </a:prstGeom>
            <a:noFill/>
            <a:ln w="19050">
              <a:solidFill>
                <a:srgbClr val="0070C0"/>
              </a:solidFill>
              <a:round/>
              <a:headEnd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defTabSz="457200"/>
              <a:endParaRPr lang="zh-CN" altLang="en-US" sz="2000">
                <a:solidFill>
                  <a:prstClr val="black"/>
                </a:solidFill>
                <a:latin typeface="Arial" panose="020B0604020202020204"/>
                <a:ea typeface="黑体" panose="02010609060101010101" pitchFamily="49" charset="-122"/>
              </a:endParaRPr>
            </a:p>
          </p:txBody>
        </p:sp>
        <p:sp>
          <p:nvSpPr>
            <p:cNvPr id="51" name="Oval 18">
              <a:extLst>
                <a:ext uri="{FF2B5EF4-FFF2-40B4-BE49-F238E27FC236}">
                  <a16:creationId xmlns:a16="http://schemas.microsoft.com/office/drawing/2014/main" id="{1AA0EF60-D601-EA24-9A39-C565E635CD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2688"/>
              <a:ext cx="48" cy="96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rgbClr val="0070C0"/>
              </a:solidFill>
              <a:round/>
              <a:headEnd/>
              <a:tailEnd type="none" w="med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defTabSz="457200">
                <a:spcBef>
                  <a:spcPct val="0"/>
                </a:spcBef>
                <a:buClrTx/>
                <a:buSzTx/>
                <a:buNone/>
              </a:pPr>
              <a:endParaRPr lang="zh-CN" altLang="en-US" sz="200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endParaRPr>
            </a:p>
          </p:txBody>
        </p:sp>
      </p:grpSp>
      <p:sp>
        <p:nvSpPr>
          <p:cNvPr id="52" name="Rectangle 19">
            <a:extLst>
              <a:ext uri="{FF2B5EF4-FFF2-40B4-BE49-F238E27FC236}">
                <a16:creationId xmlns:a16="http://schemas.microsoft.com/office/drawing/2014/main" id="{739D0AC7-BBDC-891A-01C4-FC8C5B36D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4907" y="5939878"/>
            <a:ext cx="1371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000" dirty="0" err="1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S.next</a:t>
            </a:r>
            <a:endParaRPr kumimoji="1" lang="en-US" altLang="zh-CN" sz="2000" dirty="0">
              <a:solidFill>
                <a:prstClr val="black"/>
              </a:solidFill>
              <a:latin typeface="Arial" panose="020B0604020202020204"/>
              <a:ea typeface="宋体" panose="02010600030101010101" pitchFamily="2" charset="-122"/>
            </a:endParaRPr>
          </a:p>
        </p:txBody>
      </p:sp>
      <p:sp>
        <p:nvSpPr>
          <p:cNvPr id="53" name="Rectangle 20">
            <a:extLst>
              <a:ext uri="{FF2B5EF4-FFF2-40B4-BE49-F238E27FC236}">
                <a16:creationId xmlns:a16="http://schemas.microsoft.com/office/drawing/2014/main" id="{0DA6E93D-C159-1F90-0C67-1CE9B33ECD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3751" y="6026578"/>
            <a:ext cx="2209800" cy="3600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000" kern="0">
                <a:solidFill>
                  <a:prstClr val="black"/>
                </a:solidFill>
                <a:latin typeface="Arial" panose="020B0604020202020204"/>
                <a:ea typeface="宋体" panose="02010600030101010101" pitchFamily="2" charset="-122"/>
              </a:rPr>
              <a:t>……</a:t>
            </a:r>
          </a:p>
        </p:txBody>
      </p:sp>
      <p:sp>
        <p:nvSpPr>
          <p:cNvPr id="54" name="Rectangle 21">
            <a:extLst>
              <a:ext uri="{FF2B5EF4-FFF2-40B4-BE49-F238E27FC236}">
                <a16:creationId xmlns:a16="http://schemas.microsoft.com/office/drawing/2014/main" id="{5AF723AB-326B-EEFB-81DE-7E50E87A5A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0166" y="4811786"/>
            <a:ext cx="1371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000" dirty="0" err="1">
                <a:solidFill>
                  <a:srgbClr val="339933"/>
                </a:solidFill>
                <a:latin typeface="Arial" panose="020B0604020202020204"/>
                <a:ea typeface="宋体" panose="02010600030101010101" pitchFamily="2" charset="-122"/>
              </a:rPr>
              <a:t>E.true</a:t>
            </a:r>
            <a:r>
              <a:rPr kumimoji="1" lang="en-US" altLang="zh-CN" sz="2000" dirty="0">
                <a:solidFill>
                  <a:srgbClr val="339933"/>
                </a:solidFill>
                <a:latin typeface="Arial" panose="020B0604020202020204"/>
                <a:ea typeface="宋体" panose="02010600030101010101" pitchFamily="2" charset="-122"/>
              </a:rPr>
              <a:t>:</a:t>
            </a:r>
            <a:endParaRPr kumimoji="1" lang="en-US" altLang="zh-CN" sz="2000" dirty="0">
              <a:solidFill>
                <a:prstClr val="black"/>
              </a:solidFill>
              <a:latin typeface="Arial" panose="020B0604020202020204"/>
              <a:ea typeface="宋体" panose="02010600030101010101" pitchFamily="2" charset="-122"/>
            </a:endParaRPr>
          </a:p>
        </p:txBody>
      </p:sp>
      <p:sp>
        <p:nvSpPr>
          <p:cNvPr id="55" name="Rectangle 22">
            <a:extLst>
              <a:ext uri="{FF2B5EF4-FFF2-40B4-BE49-F238E27FC236}">
                <a16:creationId xmlns:a16="http://schemas.microsoft.com/office/drawing/2014/main" id="{18CD5C08-3647-C747-5238-AFDA158AC9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1159" y="5532368"/>
            <a:ext cx="1371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000" dirty="0" err="1">
                <a:solidFill>
                  <a:srgbClr val="0070C0"/>
                </a:solidFill>
                <a:latin typeface="Arial" panose="020B0604020202020204"/>
                <a:ea typeface="宋体" panose="02010600030101010101" pitchFamily="2" charset="-122"/>
              </a:rPr>
              <a:t>E.false</a:t>
            </a:r>
            <a:r>
              <a:rPr kumimoji="1" lang="en-US" altLang="zh-CN" sz="2000" dirty="0">
                <a:solidFill>
                  <a:srgbClr val="0070C0"/>
                </a:solidFill>
                <a:latin typeface="Arial" panose="020B0604020202020204"/>
                <a:ea typeface="宋体" panose="02010600030101010101" pitchFamily="2" charset="-122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85167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AB4B62B-ED0E-63AE-F315-716D0E1FE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4890294" cy="794341"/>
          </a:xfrm>
        </p:spPr>
        <p:txBody>
          <a:bodyPr>
            <a:normAutofit/>
          </a:bodyPr>
          <a:lstStyle/>
          <a:p>
            <a:r>
              <a:rPr lang="en-US" altLang="zh-CN" b="0" dirty="0"/>
              <a:t>S → while E do S</a:t>
            </a:r>
            <a:r>
              <a:rPr lang="en-US" altLang="zh-CN" b="0" baseline="-25000" dirty="0"/>
              <a:t>1 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10D0CD2-B3BB-BD94-B681-C5D358AA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17" name="Text Box 12">
            <a:extLst>
              <a:ext uri="{FF2B5EF4-FFF2-40B4-BE49-F238E27FC236}">
                <a16:creationId xmlns:a16="http://schemas.microsoft.com/office/drawing/2014/main" id="{145BA1FC-5F60-A4E7-45C9-EC4E5158EC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059" y="1756611"/>
            <a:ext cx="10800000" cy="1896609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en-US" altLang="zh-CN" sz="2400" dirty="0">
                <a:latin typeface="+mn-ea"/>
                <a:sym typeface="Symbol" pitchFamily="18" charset="2"/>
              </a:rPr>
              <a:t>S</a:t>
            </a:r>
            <a:r>
              <a:rPr lang="pt-BR" altLang="zh-CN" sz="2400" dirty="0">
                <a:latin typeface="+mn-ea"/>
                <a:sym typeface="Symbol" pitchFamily="18" charset="2"/>
              </a:rPr>
              <a:t> </a:t>
            </a:r>
            <a:r>
              <a:rPr lang="en-US" altLang="zh-CN" sz="2400" dirty="0">
                <a:latin typeface="+mn-ea"/>
                <a:sym typeface="Symbol" pitchFamily="18" charset="2"/>
              </a:rPr>
              <a:t> while 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E.true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newlabel</a:t>
            </a:r>
            <a:r>
              <a:rPr lang="zh-CN" altLang="en-US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；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E.false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 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</a:t>
            </a:r>
            <a:r>
              <a:rPr lang="en-US" altLang="zh-CN" sz="2400" dirty="0">
                <a:latin typeface="+mn-ea"/>
                <a:sym typeface="Symbol" pitchFamily="18" charset="2"/>
              </a:rPr>
              <a:t>E do </a:t>
            </a:r>
          </a:p>
          <a:p>
            <a:pPr>
              <a:lnSpc>
                <a:spcPts val="36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   { S</a:t>
            </a:r>
            <a:r>
              <a:rPr lang="en-US" altLang="zh-CN" sz="2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.next := 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newlabel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</a:t>
            </a:r>
            <a:r>
              <a:rPr lang="en-US" altLang="zh-CN" sz="2400" dirty="0">
                <a:latin typeface="+mn-ea"/>
                <a:sym typeface="Symbol" pitchFamily="18" charset="2"/>
              </a:rPr>
              <a:t>S</a:t>
            </a:r>
            <a:r>
              <a:rPr lang="en-US" altLang="zh-CN" sz="2400" baseline="-25000" dirty="0">
                <a:latin typeface="+mn-ea"/>
                <a:sym typeface="Symbol" pitchFamily="18" charset="2"/>
              </a:rPr>
              <a:t>1</a:t>
            </a:r>
          </a:p>
          <a:p>
            <a:pPr>
              <a:lnSpc>
                <a:spcPts val="3600"/>
              </a:lnSpc>
            </a:pP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gen(S</a:t>
            </a:r>
            <a:r>
              <a:rPr lang="en-US" altLang="zh-CN" sz="2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.next ‘:’) || 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E.code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|| gen(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‘:’) || S</a:t>
            </a:r>
            <a:r>
              <a:rPr lang="en-US" altLang="zh-CN" sz="2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</a:t>
            </a:r>
          </a:p>
          <a:p>
            <a:pPr>
              <a:lnSpc>
                <a:spcPts val="3600"/>
              </a:lnSpc>
            </a:pP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||  gen(</a:t>
            </a: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goto</a:t>
            </a: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'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S</a:t>
            </a:r>
            <a:r>
              <a:rPr lang="en-US" altLang="zh-CN" sz="2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.next) }</a:t>
            </a:r>
            <a:endParaRPr lang="pt-BR" altLang="zh-CN" sz="2400" dirty="0">
              <a:solidFill>
                <a:srgbClr val="0000FF"/>
              </a:solidFill>
              <a:latin typeface="+mn-ea"/>
              <a:sym typeface="Symbol" pitchFamily="18" charset="2"/>
            </a:endParaRP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3D224E3-5541-BA36-8F82-8CF957BD8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3739" y="4099001"/>
            <a:ext cx="2209800" cy="6858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000" kern="0" dirty="0">
                <a:solidFill>
                  <a:srgbClr val="7030A0"/>
                </a:solidFill>
                <a:latin typeface="微软雅黑" panose="020B0503020204020204" pitchFamily="34" charset="-122"/>
              </a:rPr>
              <a:t>E</a:t>
            </a:r>
            <a:r>
              <a:rPr kumimoji="1" lang="zh-CN" altLang="en-US" sz="2000" kern="0" dirty="0">
                <a:solidFill>
                  <a:srgbClr val="7030A0"/>
                </a:solidFill>
                <a:latin typeface="微软雅黑" panose="020B0503020204020204" pitchFamily="34" charset="-122"/>
              </a:rPr>
              <a:t>.</a:t>
            </a:r>
            <a:r>
              <a:rPr kumimoji="1" lang="en-US" altLang="zh-CN" sz="2000" kern="0" dirty="0">
                <a:solidFill>
                  <a:srgbClr val="7030A0"/>
                </a:solidFill>
                <a:latin typeface="微软雅黑" panose="020B0503020204020204" pitchFamily="34" charset="-122"/>
              </a:rPr>
              <a:t>code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B35847F-1FD5-5997-B6B5-9CCE111C9A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3739" y="4784801"/>
            <a:ext cx="2209800" cy="6096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000" kern="0" dirty="0">
                <a:solidFill>
                  <a:srgbClr val="C00000"/>
                </a:solidFill>
                <a:latin typeface="微软雅黑" panose="020B0503020204020204" pitchFamily="34" charset="-122"/>
              </a:rPr>
              <a:t>S</a:t>
            </a:r>
            <a:r>
              <a:rPr kumimoji="1" lang="en-US" altLang="zh-CN" sz="2000" kern="0" baseline="-25000" dirty="0">
                <a:solidFill>
                  <a:srgbClr val="C00000"/>
                </a:solidFill>
                <a:latin typeface="微软雅黑" panose="020B0503020204020204" pitchFamily="34" charset="-122"/>
              </a:rPr>
              <a:t>1</a:t>
            </a:r>
            <a:r>
              <a:rPr kumimoji="1" lang="zh-CN" altLang="en-US" sz="2000" kern="0" dirty="0">
                <a:solidFill>
                  <a:srgbClr val="C00000"/>
                </a:solidFill>
                <a:latin typeface="微软雅黑" panose="020B0503020204020204" pitchFamily="34" charset="-122"/>
              </a:rPr>
              <a:t>.</a:t>
            </a:r>
            <a:r>
              <a:rPr kumimoji="1" lang="en-US" altLang="zh-CN" sz="2000" kern="0" dirty="0">
                <a:solidFill>
                  <a:srgbClr val="C00000"/>
                </a:solidFill>
                <a:latin typeface="微软雅黑" panose="020B0503020204020204" pitchFamily="34" charset="-122"/>
              </a:rPr>
              <a:t>code</a:t>
            </a:r>
          </a:p>
        </p:txBody>
      </p:sp>
      <p:grpSp>
        <p:nvGrpSpPr>
          <p:cNvPr id="6" name="Group 7">
            <a:extLst>
              <a:ext uri="{FF2B5EF4-FFF2-40B4-BE49-F238E27FC236}">
                <a16:creationId xmlns:a16="http://schemas.microsoft.com/office/drawing/2014/main" id="{8A492537-BBCB-A258-42BD-855971D15FB6}"/>
              </a:ext>
            </a:extLst>
          </p:cNvPr>
          <p:cNvGrpSpPr>
            <a:grpSpLocks/>
          </p:cNvGrpSpPr>
          <p:nvPr/>
        </p:nvGrpSpPr>
        <p:grpSpPr bwMode="auto">
          <a:xfrm>
            <a:off x="6394939" y="4251401"/>
            <a:ext cx="609600" cy="152400"/>
            <a:chOff x="2976" y="2688"/>
            <a:chExt cx="384" cy="96"/>
          </a:xfrm>
        </p:grpSpPr>
        <p:sp>
          <p:nvSpPr>
            <p:cNvPr id="7" name="Line 8">
              <a:extLst>
                <a:ext uri="{FF2B5EF4-FFF2-40B4-BE49-F238E27FC236}">
                  <a16:creationId xmlns:a16="http://schemas.microsoft.com/office/drawing/2014/main" id="{74FC34A6-24D5-CE39-C86C-144C410364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24" y="2736"/>
              <a:ext cx="336" cy="0"/>
            </a:xfrm>
            <a:prstGeom prst="line">
              <a:avLst/>
            </a:prstGeom>
            <a:noFill/>
            <a:ln w="19050">
              <a:solidFill>
                <a:srgbClr val="339933"/>
              </a:solidFill>
              <a:round/>
              <a:headEnd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defTabSz="457200"/>
              <a:endParaRPr lang="zh-CN" altLang="en-US" sz="2000">
                <a:solidFill>
                  <a:prstClr val="black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8" name="Oval 9">
              <a:extLst>
                <a:ext uri="{FF2B5EF4-FFF2-40B4-BE49-F238E27FC236}">
                  <a16:creationId xmlns:a16="http://schemas.microsoft.com/office/drawing/2014/main" id="{33DE14E8-BD28-1199-B0BB-196BEA2E39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2688"/>
              <a:ext cx="48" cy="96"/>
            </a:xfrm>
            <a:prstGeom prst="ellipse">
              <a:avLst/>
            </a:prstGeom>
            <a:solidFill>
              <a:srgbClr val="009644"/>
            </a:solidFill>
            <a:ln w="19050">
              <a:solidFill>
                <a:srgbClr val="339933"/>
              </a:solidFill>
              <a:round/>
              <a:headEnd/>
              <a:tailEnd type="none" w="med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defTabSz="457200">
                <a:spcBef>
                  <a:spcPct val="0"/>
                </a:spcBef>
                <a:buClrTx/>
                <a:buSzTx/>
                <a:buNone/>
              </a:pPr>
              <a:endParaRPr lang="zh-CN" altLang="en-US" sz="2000">
                <a:solidFill>
                  <a:prstClr val="black"/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9" name="Rectangle 13">
            <a:extLst>
              <a:ext uri="{FF2B5EF4-FFF2-40B4-BE49-F238E27FC236}">
                <a16:creationId xmlns:a16="http://schemas.microsoft.com/office/drawing/2014/main" id="{290B3505-A71D-9C45-9DB5-38D1ACFC6C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0740" y="3999354"/>
            <a:ext cx="1225061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000" dirty="0">
                <a:solidFill>
                  <a:srgbClr val="339933"/>
                </a:solidFill>
                <a:latin typeface="微软雅黑" panose="020B0503020204020204" pitchFamily="34" charset="-122"/>
              </a:rPr>
              <a:t>To </a:t>
            </a:r>
            <a:r>
              <a:rPr kumimoji="1" lang="en-US" altLang="zh-CN" sz="2000" dirty="0" err="1">
                <a:solidFill>
                  <a:srgbClr val="339933"/>
                </a:solidFill>
                <a:latin typeface="微软雅黑" panose="020B0503020204020204" pitchFamily="34" charset="-122"/>
              </a:rPr>
              <a:t>E.true</a:t>
            </a:r>
            <a:endParaRPr kumimoji="1" lang="en-US" altLang="zh-CN" sz="200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57B9BAFD-1F9F-BAC9-419C-F72E33B91A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4421386"/>
            <a:ext cx="11430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000" dirty="0">
                <a:solidFill>
                  <a:srgbClr val="0070C0"/>
                </a:solidFill>
                <a:latin typeface="微软雅黑" panose="020B0503020204020204" pitchFamily="34" charset="-122"/>
              </a:rPr>
              <a:t>To </a:t>
            </a:r>
            <a:r>
              <a:rPr kumimoji="1" lang="en-US" altLang="zh-CN" sz="2000" dirty="0" err="1">
                <a:solidFill>
                  <a:srgbClr val="0070C0"/>
                </a:solidFill>
                <a:latin typeface="微软雅黑" panose="020B0503020204020204" pitchFamily="34" charset="-122"/>
              </a:rPr>
              <a:t>E.false</a:t>
            </a:r>
            <a:endParaRPr kumimoji="1" lang="en-US" altLang="zh-CN" sz="2000" dirty="0">
              <a:solidFill>
                <a:srgbClr val="0070C0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7E4E3FC7-41F2-239A-AA5E-F7EED2087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3739" y="5394401"/>
            <a:ext cx="2209800" cy="4572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000" kern="0" dirty="0" err="1">
                <a:solidFill>
                  <a:prstClr val="black"/>
                </a:solidFill>
                <a:latin typeface="微软雅黑" panose="020B0503020204020204" pitchFamily="34" charset="-122"/>
              </a:rPr>
              <a:t>goto</a:t>
            </a:r>
            <a:r>
              <a:rPr kumimoji="1" lang="en-US" altLang="zh-CN" sz="20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 S</a:t>
            </a:r>
            <a:r>
              <a:rPr kumimoji="1" lang="en-US" altLang="zh-CN" sz="2000" kern="0" baseline="-25000" dirty="0">
                <a:latin typeface="微软雅黑" panose="020B0503020204020204" pitchFamily="34" charset="-122"/>
              </a:rPr>
              <a:t>1</a:t>
            </a:r>
            <a:r>
              <a:rPr kumimoji="1" lang="en-US" altLang="zh-CN" sz="20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.next</a:t>
            </a:r>
          </a:p>
        </p:txBody>
      </p:sp>
      <p:grpSp>
        <p:nvGrpSpPr>
          <p:cNvPr id="12" name="Group 16">
            <a:extLst>
              <a:ext uri="{FF2B5EF4-FFF2-40B4-BE49-F238E27FC236}">
                <a16:creationId xmlns:a16="http://schemas.microsoft.com/office/drawing/2014/main" id="{D8C793A4-D4AE-2F3E-6A5F-6A0700CEDEF4}"/>
              </a:ext>
            </a:extLst>
          </p:cNvPr>
          <p:cNvGrpSpPr>
            <a:grpSpLocks/>
          </p:cNvGrpSpPr>
          <p:nvPr/>
        </p:nvGrpSpPr>
        <p:grpSpPr bwMode="auto">
          <a:xfrm>
            <a:off x="6394939" y="4556201"/>
            <a:ext cx="609600" cy="152400"/>
            <a:chOff x="2976" y="2688"/>
            <a:chExt cx="384" cy="96"/>
          </a:xfrm>
        </p:grpSpPr>
        <p:sp>
          <p:nvSpPr>
            <p:cNvPr id="13" name="Line 17">
              <a:extLst>
                <a:ext uri="{FF2B5EF4-FFF2-40B4-BE49-F238E27FC236}">
                  <a16:creationId xmlns:a16="http://schemas.microsoft.com/office/drawing/2014/main" id="{04159876-640F-7608-3806-BE8530DD37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24" y="2736"/>
              <a:ext cx="336" cy="0"/>
            </a:xfrm>
            <a:prstGeom prst="line">
              <a:avLst/>
            </a:prstGeom>
            <a:noFill/>
            <a:ln w="19050">
              <a:solidFill>
                <a:srgbClr val="0070C0"/>
              </a:solidFill>
              <a:round/>
              <a:headEnd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defTabSz="457200"/>
              <a:endParaRPr lang="zh-CN" altLang="en-US" sz="2000">
                <a:solidFill>
                  <a:prstClr val="black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4" name="Oval 18">
              <a:extLst>
                <a:ext uri="{FF2B5EF4-FFF2-40B4-BE49-F238E27FC236}">
                  <a16:creationId xmlns:a16="http://schemas.microsoft.com/office/drawing/2014/main" id="{C1774D8E-FFDD-8847-D27F-E8F2A83173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2688"/>
              <a:ext cx="48" cy="96"/>
            </a:xfrm>
            <a:prstGeom prst="ellipse">
              <a:avLst/>
            </a:prstGeom>
            <a:solidFill>
              <a:srgbClr val="0070C0"/>
            </a:solidFill>
            <a:ln w="19050">
              <a:solidFill>
                <a:srgbClr val="0070C0"/>
              </a:solidFill>
              <a:round/>
              <a:headEnd/>
              <a:tailEnd type="none" w="med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defTabSz="457200">
                <a:spcBef>
                  <a:spcPct val="0"/>
                </a:spcBef>
                <a:buClrTx/>
                <a:buSzTx/>
                <a:buNone/>
              </a:pPr>
              <a:endParaRPr lang="zh-CN" altLang="en-US" sz="2000">
                <a:solidFill>
                  <a:prstClr val="black"/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15" name="Rectangle 19">
            <a:extLst>
              <a:ext uri="{FF2B5EF4-FFF2-40B4-BE49-F238E27FC236}">
                <a16:creationId xmlns:a16="http://schemas.microsoft.com/office/drawing/2014/main" id="{3B56E5C9-76FB-D3DD-E33F-991D697F1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2139" y="3870401"/>
            <a:ext cx="1371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0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S</a:t>
            </a:r>
            <a:r>
              <a:rPr kumimoji="1" lang="en-US" altLang="zh-CN" sz="2000" kern="0" baseline="-25000" dirty="0">
                <a:latin typeface="微软雅黑" panose="020B0503020204020204" pitchFamily="34" charset="-122"/>
              </a:rPr>
              <a:t>1</a:t>
            </a:r>
            <a:r>
              <a:rPr kumimoji="1" lang="en-US" altLang="zh-CN" sz="20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.next </a:t>
            </a:r>
            <a:r>
              <a:rPr kumimoji="1" lang="en-US" altLang="zh-CN" sz="2000" dirty="0">
                <a:solidFill>
                  <a:prstClr val="black"/>
                </a:solidFill>
                <a:latin typeface="微软雅黑" panose="020B0503020204020204" pitchFamily="34" charset="-122"/>
              </a:rPr>
              <a:t>:</a:t>
            </a:r>
          </a:p>
        </p:txBody>
      </p:sp>
      <p:sp>
        <p:nvSpPr>
          <p:cNvPr id="16" name="Rectangle 20">
            <a:extLst>
              <a:ext uri="{FF2B5EF4-FFF2-40B4-BE49-F238E27FC236}">
                <a16:creationId xmlns:a16="http://schemas.microsoft.com/office/drawing/2014/main" id="{7407770D-27BA-2148-087F-A478C89B98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3739" y="5851601"/>
            <a:ext cx="2209800" cy="609600"/>
          </a:xfrm>
          <a:prstGeom prst="rect">
            <a:avLst/>
          </a:prstGeom>
          <a:noFill/>
          <a:ln w="19050">
            <a:solidFill>
              <a:sysClr val="windowText" lastClr="000000"/>
            </a:solidFill>
            <a:miter lim="800000"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2000" kern="0">
                <a:solidFill>
                  <a:prstClr val="black"/>
                </a:solidFill>
                <a:latin typeface="微软雅黑" panose="020B0503020204020204" pitchFamily="34" charset="-122"/>
              </a:rPr>
              <a:t>……</a:t>
            </a:r>
          </a:p>
        </p:txBody>
      </p:sp>
      <p:sp>
        <p:nvSpPr>
          <p:cNvPr id="18" name="Rectangle 21">
            <a:extLst>
              <a:ext uri="{FF2B5EF4-FFF2-40B4-BE49-F238E27FC236}">
                <a16:creationId xmlns:a16="http://schemas.microsoft.com/office/drawing/2014/main" id="{5CDD29AD-A4C0-F35C-A829-F465BDAA0D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2139" y="4632401"/>
            <a:ext cx="1371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000" dirty="0" err="1">
                <a:solidFill>
                  <a:srgbClr val="339933"/>
                </a:solidFill>
                <a:latin typeface="微软雅黑" panose="020B0503020204020204" pitchFamily="34" charset="-122"/>
              </a:rPr>
              <a:t>E.true</a:t>
            </a:r>
            <a:r>
              <a:rPr kumimoji="1" lang="en-US" altLang="zh-CN" sz="2000" dirty="0">
                <a:solidFill>
                  <a:srgbClr val="339933"/>
                </a:solidFill>
                <a:latin typeface="微软雅黑" panose="020B0503020204020204" pitchFamily="34" charset="-122"/>
              </a:rPr>
              <a:t>:</a:t>
            </a:r>
            <a:endParaRPr kumimoji="1" lang="en-US" altLang="zh-CN" sz="200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19" name="Rectangle 22">
            <a:extLst>
              <a:ext uri="{FF2B5EF4-FFF2-40B4-BE49-F238E27FC236}">
                <a16:creationId xmlns:a16="http://schemas.microsoft.com/office/drawing/2014/main" id="{9988E3CC-40F7-6C6F-670F-65DC89B7F8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2139" y="5699201"/>
            <a:ext cx="13716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</a:pPr>
            <a:r>
              <a:rPr kumimoji="1" lang="en-US" altLang="zh-CN" sz="2000" dirty="0" err="1">
                <a:solidFill>
                  <a:srgbClr val="0070C0"/>
                </a:solidFill>
                <a:latin typeface="微软雅黑" panose="020B0503020204020204" pitchFamily="34" charset="-122"/>
              </a:rPr>
              <a:t>E.false</a:t>
            </a:r>
            <a:r>
              <a:rPr kumimoji="1" lang="en-US" altLang="zh-CN" sz="2000" dirty="0">
                <a:solidFill>
                  <a:srgbClr val="0070C0"/>
                </a:solidFill>
                <a:latin typeface="微软雅黑" panose="020B0503020204020204" pitchFamily="34" charset="-122"/>
              </a:rPr>
              <a:t>:</a:t>
            </a:r>
          </a:p>
        </p:txBody>
      </p:sp>
      <p:cxnSp>
        <p:nvCxnSpPr>
          <p:cNvPr id="21" name="连接符: 曲线 20">
            <a:extLst>
              <a:ext uri="{FF2B5EF4-FFF2-40B4-BE49-F238E27FC236}">
                <a16:creationId xmlns:a16="http://schemas.microsoft.com/office/drawing/2014/main" id="{8EBBC3B9-12B1-8826-146E-EFE4F563BE32}"/>
              </a:ext>
            </a:extLst>
          </p:cNvPr>
          <p:cNvCxnSpPr>
            <a:stCxn id="11" idx="1"/>
            <a:endCxn id="4" idx="1"/>
          </p:cNvCxnSpPr>
          <p:nvPr/>
        </p:nvCxnSpPr>
        <p:spPr>
          <a:xfrm rot="10800000">
            <a:off x="4413739" y="4441901"/>
            <a:ext cx="12700" cy="1181100"/>
          </a:xfrm>
          <a:prstGeom prst="curvedConnector3">
            <a:avLst>
              <a:gd name="adj1" fmla="val 2493976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218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AB4B62B-ED0E-63AE-F315-716D0E1FE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4890294" cy="794341"/>
          </a:xfrm>
        </p:spPr>
        <p:txBody>
          <a:bodyPr>
            <a:normAutofit/>
          </a:bodyPr>
          <a:lstStyle/>
          <a:p>
            <a:r>
              <a:rPr lang="zh-CN" altLang="en-US" b="0" dirty="0"/>
              <a:t>复合语句  </a:t>
            </a:r>
            <a:r>
              <a:rPr lang="en-US" altLang="zh-CN" b="0" dirty="0"/>
              <a:t>S → S</a:t>
            </a:r>
            <a:r>
              <a:rPr lang="en-US" altLang="zh-CN" b="0" baseline="-25000" dirty="0"/>
              <a:t>1</a:t>
            </a:r>
            <a:r>
              <a:rPr lang="en-US" altLang="zh-CN" b="0" dirty="0"/>
              <a:t> ; S</a:t>
            </a:r>
            <a:r>
              <a:rPr lang="en-US" altLang="zh-CN" b="0" baseline="-25000" dirty="0"/>
              <a:t>2 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10D0CD2-B3BB-BD94-B681-C5D358AA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17" name="Text Box 12">
            <a:extLst>
              <a:ext uri="{FF2B5EF4-FFF2-40B4-BE49-F238E27FC236}">
                <a16:creationId xmlns:a16="http://schemas.microsoft.com/office/drawing/2014/main" id="{145BA1FC-5F60-A4E7-45C9-EC4E5158EC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059" y="1756611"/>
            <a:ext cx="10800000" cy="97347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en-US" altLang="zh-CN" sz="2400" dirty="0">
                <a:latin typeface="+mn-ea"/>
                <a:sym typeface="Symbol" pitchFamily="18" charset="2"/>
              </a:rPr>
              <a:t>S</a:t>
            </a:r>
            <a:r>
              <a:rPr lang="pt-BR" altLang="zh-CN" sz="2400" dirty="0">
                <a:latin typeface="+mn-ea"/>
                <a:sym typeface="Symbol" pitchFamily="18" charset="2"/>
              </a:rPr>
              <a:t> </a:t>
            </a:r>
            <a:r>
              <a:rPr lang="en-US" altLang="zh-CN" sz="2400" dirty="0">
                <a:latin typeface="+mn-ea"/>
                <a:sym typeface="Symbol" pitchFamily="18" charset="2"/>
              </a:rPr>
              <a:t>  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{S</a:t>
            </a:r>
            <a:r>
              <a:rPr lang="en-US" altLang="zh-CN" sz="2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.next :=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newlabel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}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en-US" altLang="zh-CN" sz="2400" dirty="0">
                <a:latin typeface="+mn-ea"/>
                <a:sym typeface="Symbol" pitchFamily="18" charset="2"/>
              </a:rPr>
              <a:t> </a:t>
            </a:r>
            <a:r>
              <a:rPr lang="zh-CN" altLang="en-US" sz="2400" dirty="0">
                <a:latin typeface="+mn-ea"/>
                <a:sym typeface="Symbol" pitchFamily="18" charset="2"/>
              </a:rPr>
              <a:t>；</a:t>
            </a:r>
            <a:r>
              <a:rPr lang="en-US" altLang="zh-CN" sz="2400" dirty="0">
                <a:latin typeface="+mn-ea"/>
                <a:sym typeface="Symbol" pitchFamily="18" charset="2"/>
              </a:rPr>
              <a:t> 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{S</a:t>
            </a:r>
            <a:r>
              <a:rPr lang="en-US" altLang="zh-CN" sz="24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.next :=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</a:t>
            </a:r>
            <a:r>
              <a:rPr lang="en-US" altLang="zh-CN" sz="2400" dirty="0">
                <a:latin typeface="+mn-ea"/>
                <a:sym typeface="Symbol" pitchFamily="18" charset="2"/>
              </a:rPr>
              <a:t>S</a:t>
            </a:r>
            <a:r>
              <a:rPr lang="en-US" altLang="zh-CN" sz="2400" baseline="-25000" dirty="0">
                <a:latin typeface="+mn-ea"/>
                <a:sym typeface="Symbol" pitchFamily="18" charset="2"/>
              </a:rPr>
              <a:t>2</a:t>
            </a:r>
          </a:p>
          <a:p>
            <a:pPr>
              <a:lnSpc>
                <a:spcPts val="3600"/>
              </a:lnSpc>
            </a:pP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S</a:t>
            </a:r>
            <a:r>
              <a:rPr lang="en-US" altLang="zh-CN" sz="2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|| gen(S</a:t>
            </a:r>
            <a:r>
              <a:rPr lang="en-US" altLang="zh-CN" sz="2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.next) ‘:’) || S</a:t>
            </a:r>
            <a:r>
              <a:rPr lang="en-US" altLang="zh-CN" sz="2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}</a:t>
            </a:r>
            <a:endParaRPr lang="pt-BR" altLang="zh-CN" sz="2400" dirty="0">
              <a:solidFill>
                <a:srgbClr val="0000FF"/>
              </a:solidFill>
              <a:latin typeface="+mn-ea"/>
              <a:sym typeface="Symbol" pitchFamily="18" charset="2"/>
            </a:endParaRPr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A3C5D784-21DD-C030-2FCF-21ED8523C9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2715" y="3656274"/>
            <a:ext cx="127791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kern="0">
                <a:solidFill>
                  <a:srgbClr val="000000"/>
                </a:solidFill>
                <a:latin typeface="+mn-ea"/>
                <a:sym typeface="Symbol" pitchFamily="18" charset="2"/>
              </a:rPr>
              <a:t>S</a:t>
            </a:r>
            <a:r>
              <a:rPr lang="en-US" altLang="zh-CN" sz="2400" kern="0" baseline="-25000">
                <a:solidFill>
                  <a:srgbClr val="00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kern="0">
                <a:solidFill>
                  <a:srgbClr val="000000"/>
                </a:solidFill>
                <a:latin typeface="+mn-ea"/>
                <a:sym typeface="Symbol" pitchFamily="18" charset="2"/>
              </a:rPr>
              <a:t>.code</a:t>
            </a:r>
          </a:p>
        </p:txBody>
      </p:sp>
      <p:sp>
        <p:nvSpPr>
          <p:cNvPr id="21" name="Rectangle 10">
            <a:extLst>
              <a:ext uri="{FF2B5EF4-FFF2-40B4-BE49-F238E27FC236}">
                <a16:creationId xmlns:a16="http://schemas.microsoft.com/office/drawing/2014/main" id="{7797F9E8-D426-50BE-3EAB-985E0CF86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0490" y="4513524"/>
            <a:ext cx="127791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kern="0">
                <a:solidFill>
                  <a:srgbClr val="000000"/>
                </a:solidFill>
                <a:latin typeface="+mn-ea"/>
                <a:sym typeface="Symbol" pitchFamily="18" charset="2"/>
              </a:rPr>
              <a:t>S</a:t>
            </a:r>
            <a:r>
              <a:rPr lang="en-US" altLang="zh-CN" sz="2400" kern="0" baseline="-25000">
                <a:solidFill>
                  <a:srgbClr val="000000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400" kern="0">
                <a:solidFill>
                  <a:srgbClr val="000000"/>
                </a:solidFill>
                <a:latin typeface="+mn-ea"/>
                <a:sym typeface="Symbol" pitchFamily="18" charset="2"/>
              </a:rPr>
              <a:t>.code</a:t>
            </a:r>
          </a:p>
        </p:txBody>
      </p:sp>
      <p:sp>
        <p:nvSpPr>
          <p:cNvPr id="22" name="Rectangle 11">
            <a:extLst>
              <a:ext uri="{FF2B5EF4-FFF2-40B4-BE49-F238E27FC236}">
                <a16:creationId xmlns:a16="http://schemas.microsoft.com/office/drawing/2014/main" id="{C4CF43F2-BDD0-6615-1248-E2977C8630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3412" y="5075499"/>
            <a:ext cx="114165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kern="0">
                <a:solidFill>
                  <a:srgbClr val="000000"/>
                </a:solidFill>
                <a:latin typeface="+mn-ea"/>
                <a:sym typeface="Symbol" pitchFamily="18" charset="2"/>
              </a:rPr>
              <a:t>S.next:</a:t>
            </a:r>
          </a:p>
        </p:txBody>
      </p:sp>
      <p:sp>
        <p:nvSpPr>
          <p:cNvPr id="23" name="Line 12">
            <a:extLst>
              <a:ext uri="{FF2B5EF4-FFF2-40B4-BE49-F238E27FC236}">
                <a16:creationId xmlns:a16="http://schemas.microsoft.com/office/drawing/2014/main" id="{4E51369D-7537-703A-4B16-3949AC7905DD}"/>
              </a:ext>
            </a:extLst>
          </p:cNvPr>
          <p:cNvSpPr>
            <a:spLocks noChangeShapeType="1"/>
          </p:cNvSpPr>
          <p:nvPr/>
        </p:nvSpPr>
        <p:spPr bwMode="auto">
          <a:xfrm>
            <a:off x="4455434" y="3446723"/>
            <a:ext cx="0" cy="2667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endParaRPr lang="zh-CN" altLang="en-US" kern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4" name="Line 13">
            <a:extLst>
              <a:ext uri="{FF2B5EF4-FFF2-40B4-BE49-F238E27FC236}">
                <a16:creationId xmlns:a16="http://schemas.microsoft.com/office/drawing/2014/main" id="{7BAF0FE7-5789-A060-3875-780D04E94A8C}"/>
              </a:ext>
            </a:extLst>
          </p:cNvPr>
          <p:cNvSpPr>
            <a:spLocks noChangeShapeType="1"/>
          </p:cNvSpPr>
          <p:nvPr/>
        </p:nvSpPr>
        <p:spPr bwMode="auto">
          <a:xfrm>
            <a:off x="4455434" y="3446723"/>
            <a:ext cx="1600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endParaRPr lang="zh-CN" altLang="en-US" sz="2400" kern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5" name="Line 14">
            <a:extLst>
              <a:ext uri="{FF2B5EF4-FFF2-40B4-BE49-F238E27FC236}">
                <a16:creationId xmlns:a16="http://schemas.microsoft.com/office/drawing/2014/main" id="{9A12B7A9-B16C-6152-5AE6-77326E26F3FC}"/>
              </a:ext>
            </a:extLst>
          </p:cNvPr>
          <p:cNvSpPr>
            <a:spLocks noChangeShapeType="1"/>
          </p:cNvSpPr>
          <p:nvPr/>
        </p:nvSpPr>
        <p:spPr bwMode="auto">
          <a:xfrm>
            <a:off x="4455434" y="4284923"/>
            <a:ext cx="1600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endParaRPr lang="zh-CN" altLang="en-US" sz="2400" kern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6" name="Line 15">
            <a:extLst>
              <a:ext uri="{FF2B5EF4-FFF2-40B4-BE49-F238E27FC236}">
                <a16:creationId xmlns:a16="http://schemas.microsoft.com/office/drawing/2014/main" id="{5C79D120-3235-846F-D06F-524094D8CF78}"/>
              </a:ext>
            </a:extLst>
          </p:cNvPr>
          <p:cNvSpPr>
            <a:spLocks noChangeShapeType="1"/>
          </p:cNvSpPr>
          <p:nvPr/>
        </p:nvSpPr>
        <p:spPr bwMode="auto">
          <a:xfrm>
            <a:off x="4455434" y="5123123"/>
            <a:ext cx="1600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endParaRPr lang="zh-CN" altLang="en-US" sz="2400" kern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BC05E288-AD9D-44C6-DF43-DA1A88399F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1588" y="5094549"/>
            <a:ext cx="80021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b="1" kern="0">
                <a:solidFill>
                  <a:srgbClr val="000000"/>
                </a:solidFill>
                <a:latin typeface="+mn-ea"/>
                <a:sym typeface="Symbol" pitchFamily="18" charset="2"/>
              </a:rPr>
              <a:t>……</a:t>
            </a:r>
          </a:p>
        </p:txBody>
      </p:sp>
      <p:sp>
        <p:nvSpPr>
          <p:cNvPr id="28" name="Line 17">
            <a:extLst>
              <a:ext uri="{FF2B5EF4-FFF2-40B4-BE49-F238E27FC236}">
                <a16:creationId xmlns:a16="http://schemas.microsoft.com/office/drawing/2014/main" id="{D34C96DF-54C7-98D9-0A37-C9F99A79238C}"/>
              </a:ext>
            </a:extLst>
          </p:cNvPr>
          <p:cNvSpPr>
            <a:spLocks noChangeShapeType="1"/>
          </p:cNvSpPr>
          <p:nvPr/>
        </p:nvSpPr>
        <p:spPr bwMode="auto">
          <a:xfrm>
            <a:off x="6058558" y="3446723"/>
            <a:ext cx="0" cy="26670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endParaRPr lang="zh-CN" altLang="en-US" kern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9" name="Rectangle 18">
            <a:extLst>
              <a:ext uri="{FF2B5EF4-FFF2-40B4-BE49-F238E27FC236}">
                <a16:creationId xmlns:a16="http://schemas.microsoft.com/office/drawing/2014/main" id="{D2D3C1B6-97A7-9809-E526-8D1FA1DD3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9836" y="4265874"/>
            <a:ext cx="125547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kern="0">
                <a:solidFill>
                  <a:srgbClr val="000000"/>
                </a:solidFill>
                <a:latin typeface="+mn-ea"/>
                <a:sym typeface="Symbol" pitchFamily="18" charset="2"/>
              </a:rPr>
              <a:t>S</a:t>
            </a:r>
            <a:r>
              <a:rPr lang="en-US" altLang="zh-CN" sz="2400" kern="0" baseline="-25000">
                <a:solidFill>
                  <a:srgbClr val="00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400" kern="0">
                <a:solidFill>
                  <a:srgbClr val="000000"/>
                </a:solidFill>
                <a:latin typeface="+mn-ea"/>
                <a:sym typeface="Symbol" pitchFamily="18" charset="2"/>
              </a:rPr>
              <a:t>.next:</a:t>
            </a:r>
          </a:p>
        </p:txBody>
      </p:sp>
    </p:spTree>
    <p:extLst>
      <p:ext uri="{BB962C8B-B14F-4D97-AF65-F5344CB8AC3E}">
        <p14:creationId xmlns:p14="http://schemas.microsoft.com/office/powerpoint/2010/main" val="473004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44E54D1-70E1-2688-822B-32A0DD552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843670"/>
          </a:xfrm>
        </p:spPr>
        <p:txBody>
          <a:bodyPr/>
          <a:lstStyle/>
          <a:p>
            <a:r>
              <a:rPr lang="zh-CN" altLang="en-US" b="0" dirty="0"/>
              <a:t>在根结点为继承属性</a:t>
            </a:r>
            <a:r>
              <a:rPr lang="en-US" altLang="zh-CN" b="0" dirty="0"/>
              <a:t>next</a:t>
            </a:r>
            <a:r>
              <a:rPr lang="zh-CN" altLang="en-US" b="0" dirty="0"/>
              <a:t>赋初值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0E88822-A794-4B83-1F19-7FE61439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12">
            <a:extLst>
              <a:ext uri="{FF2B5EF4-FFF2-40B4-BE49-F238E27FC236}">
                <a16:creationId xmlns:a16="http://schemas.microsoft.com/office/drawing/2014/main" id="{659D7857-5F09-DEFD-31A1-A93ABA805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061" y="1826784"/>
            <a:ext cx="10800000" cy="7200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 anchor="ctr" anchorCtr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sz="2400" dirty="0">
                <a:latin typeface="+mn-ea"/>
                <a:sym typeface="Symbol" pitchFamily="18" charset="2"/>
              </a:rPr>
              <a:t>P</a:t>
            </a:r>
            <a:r>
              <a:rPr lang="pt-BR" altLang="zh-CN" sz="2400" dirty="0">
                <a:latin typeface="+mn-ea"/>
                <a:sym typeface="Symbol" pitchFamily="18" charset="2"/>
              </a:rPr>
              <a:t> </a:t>
            </a:r>
            <a:r>
              <a:rPr lang="en-US" altLang="zh-CN" sz="2400" dirty="0">
                <a:latin typeface="+mn-ea"/>
                <a:sym typeface="Symbol" pitchFamily="18" charset="2"/>
              </a:rPr>
              <a:t> D; 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</a:t>
            </a:r>
            <a:r>
              <a:rPr lang="en-US" altLang="zh-CN" sz="24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newlabel</a:t>
            </a:r>
            <a:r>
              <a:rPr lang="en-US" altLang="zh-CN" sz="2400" dirty="0">
                <a:solidFill>
                  <a:srgbClr val="FF0000"/>
                </a:solidFill>
                <a:latin typeface="+mn-ea"/>
                <a:sym typeface="Symbol" pitchFamily="18" charset="2"/>
              </a:rPr>
              <a:t>; } </a:t>
            </a:r>
            <a:r>
              <a:rPr lang="en-US" altLang="zh-CN" sz="2400" dirty="0"/>
              <a:t>S  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gen(</a:t>
            </a:r>
            <a:r>
              <a:rPr lang="en-US" altLang="zh-CN" sz="2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400" dirty="0">
                <a:solidFill>
                  <a:srgbClr val="0000FF"/>
                </a:solidFill>
              </a:rPr>
              <a:t>'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:</a:t>
            </a:r>
            <a:r>
              <a:rPr lang="en-US" altLang="zh-CN" sz="2400" dirty="0">
                <a:solidFill>
                  <a:srgbClr val="0000FF"/>
                </a:solidFill>
              </a:rPr>
              <a:t>'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 ; 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92E2723-7A2E-413B-0293-E0A3DCB34CE9}"/>
              </a:ext>
            </a:extLst>
          </p:cNvPr>
          <p:cNvSpPr txBox="1"/>
          <p:nvPr/>
        </p:nvSpPr>
        <p:spPr>
          <a:xfrm>
            <a:off x="11044380" y="1195123"/>
            <a:ext cx="600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 '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71D5D9B-2CE9-D506-90FB-9E0FF4949F8F}"/>
              </a:ext>
            </a:extLst>
          </p:cNvPr>
          <p:cNvSpPr txBox="1"/>
          <p:nvPr/>
        </p:nvSpPr>
        <p:spPr>
          <a:xfrm>
            <a:off x="10444164" y="1214812"/>
            <a:ext cx="600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" "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CF746F4-239C-1B23-78E0-09BC1C056512}"/>
              </a:ext>
            </a:extLst>
          </p:cNvPr>
          <p:cNvSpPr txBox="1"/>
          <p:nvPr/>
        </p:nvSpPr>
        <p:spPr>
          <a:xfrm>
            <a:off x="807061" y="3554716"/>
            <a:ext cx="5147563" cy="2243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+mn-ea"/>
              </a:rPr>
              <a:t>是不是子程序产生的第一个标号？</a:t>
            </a:r>
            <a:endParaRPr lang="en-US" altLang="zh-CN" sz="2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+mn-ea"/>
              </a:rPr>
              <a:t>为什么没有给</a:t>
            </a:r>
            <a:r>
              <a:rPr lang="en-US" altLang="zh-CN" sz="2400" dirty="0">
                <a:latin typeface="+mn-ea"/>
              </a:rPr>
              <a:t>true, false</a:t>
            </a:r>
            <a:r>
              <a:rPr lang="zh-CN" altLang="en-US" sz="2400" dirty="0">
                <a:latin typeface="+mn-ea"/>
              </a:rPr>
              <a:t>赋初值？</a:t>
            </a:r>
            <a:endParaRPr lang="en-US" altLang="zh-CN" sz="2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+mn-ea"/>
              </a:rPr>
              <a:t>为什么在程序末尾放一个标号？</a:t>
            </a:r>
            <a:endParaRPr lang="en-US" altLang="zh-CN" sz="2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+mn-ea"/>
              </a:rPr>
              <a:t>程序对应的</a:t>
            </a:r>
            <a:r>
              <a:rPr lang="en-US" altLang="zh-CN" sz="2400" dirty="0">
                <a:latin typeface="+mn-ea"/>
              </a:rPr>
              <a:t>TAC</a:t>
            </a:r>
            <a:r>
              <a:rPr lang="zh-CN" altLang="en-US" sz="2400" dirty="0">
                <a:latin typeface="+mn-ea"/>
              </a:rPr>
              <a:t>序列在哪儿？</a:t>
            </a:r>
            <a:endParaRPr lang="en-US" altLang="zh-CN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13768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AB4B62B-ED0E-63AE-F315-716D0E1FE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4890294" cy="794341"/>
          </a:xfrm>
        </p:spPr>
        <p:txBody>
          <a:bodyPr>
            <a:normAutofit/>
          </a:bodyPr>
          <a:lstStyle/>
          <a:p>
            <a:r>
              <a:rPr lang="zh-CN" altLang="en-US" b="0" dirty="0"/>
              <a:t>含有</a:t>
            </a:r>
            <a:r>
              <a:rPr lang="en-US" altLang="zh-CN" b="0" dirty="0"/>
              <a:t>break</a:t>
            </a:r>
            <a:r>
              <a:rPr lang="zh-CN" altLang="en-US" b="0" dirty="0"/>
              <a:t>语句的翻译模式</a:t>
            </a:r>
            <a:r>
              <a:rPr lang="en-US" altLang="zh-CN" b="0" dirty="0"/>
              <a:t>1</a:t>
            </a:r>
            <a:endParaRPr lang="en-US" altLang="zh-CN" b="0" baseline="-250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10D0CD2-B3BB-BD94-B681-C5D358AA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0E1AF2A7-68A7-B496-25B4-63E7961E5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535" y="1756611"/>
            <a:ext cx="10800000" cy="4632037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P  D ;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newlabel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; </a:t>
            </a:r>
            <a:r>
              <a:rPr lang="en-US" altLang="zh-CN" sz="2000" dirty="0" err="1">
                <a:solidFill>
                  <a:srgbClr val="00B050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B050"/>
                </a:solidFill>
                <a:latin typeface="+mn-ea"/>
                <a:sym typeface="Symbol" pitchFamily="18" charset="2"/>
              </a:rPr>
              <a:t>newlabel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</a:t>
            </a:r>
            <a:r>
              <a:rPr lang="en-US" altLang="zh-CN" sz="2000" dirty="0">
                <a:latin typeface="+mn-ea"/>
                <a:sym typeface="Symbol" pitchFamily="18" charset="2"/>
              </a:rPr>
              <a:t>  S  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  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gen(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‘:’) }             </a:t>
            </a:r>
          </a:p>
          <a:p>
            <a:pPr>
              <a:spcBef>
                <a:spcPts val="600"/>
              </a:spcBef>
            </a:pPr>
            <a:endParaRPr lang="en-US" altLang="zh-CN" sz="2000" dirty="0">
              <a:latin typeface="+mn-ea"/>
              <a:sym typeface="Symbol" pitchFamily="18" charset="2"/>
            </a:endParaRP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S  if 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E.true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newlabel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;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E.false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</a:t>
            </a:r>
            <a:r>
              <a:rPr lang="en-US" altLang="zh-CN" sz="2000" dirty="0">
                <a:latin typeface="+mn-ea"/>
                <a:sym typeface="Symbol" pitchFamily="18" charset="2"/>
              </a:rPr>
              <a:t>   E then  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        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.next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; </a:t>
            </a:r>
            <a:r>
              <a:rPr lang="en-US" altLang="zh-CN" sz="2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S</a:t>
            </a:r>
            <a:r>
              <a:rPr lang="en-US" altLang="zh-CN" sz="2000" baseline="-25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.break := </a:t>
            </a:r>
            <a:r>
              <a:rPr lang="en-US" altLang="zh-CN" sz="2000" dirty="0" err="1">
                <a:solidFill>
                  <a:srgbClr val="00B050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}</a:t>
            </a:r>
            <a:r>
              <a:rPr lang="en-US" altLang="zh-CN" sz="2000" dirty="0">
                <a:latin typeface="+mn-ea"/>
                <a:sym typeface="Symbol" pitchFamily="18" charset="2"/>
              </a:rPr>
              <a:t>  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 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  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|| gen(E. true ‘:’) ||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}</a:t>
            </a:r>
          </a:p>
          <a:p>
            <a:pPr>
              <a:spcBef>
                <a:spcPts val="600"/>
              </a:spcBef>
            </a:pPr>
            <a:endParaRPr lang="en-US" altLang="zh-CN" sz="2000" dirty="0">
              <a:latin typeface="+mn-ea"/>
              <a:sym typeface="Symbol" pitchFamily="18" charset="2"/>
            </a:endParaRP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S  if 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E.true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newlabel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;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E.false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newlabel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 </a:t>
            </a:r>
            <a:r>
              <a:rPr lang="en-US" altLang="zh-CN" sz="2000" dirty="0">
                <a:latin typeface="+mn-ea"/>
                <a:sym typeface="Symbol" pitchFamily="18" charset="2"/>
              </a:rPr>
              <a:t> E then  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        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.next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; </a:t>
            </a:r>
            <a:r>
              <a:rPr lang="en-US" altLang="zh-CN" sz="2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S</a:t>
            </a:r>
            <a:r>
              <a:rPr lang="en-US" altLang="zh-CN" sz="2000" baseline="-25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.break := </a:t>
            </a:r>
            <a:r>
              <a:rPr lang="en-US" altLang="zh-CN" sz="2000" dirty="0" err="1">
                <a:solidFill>
                  <a:srgbClr val="00B050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}</a:t>
            </a:r>
            <a:r>
              <a:rPr lang="en-US" altLang="zh-CN" sz="2000" dirty="0">
                <a:latin typeface="+mn-ea"/>
                <a:sym typeface="Symbol" pitchFamily="18" charset="2"/>
              </a:rPr>
              <a:t>   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else 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        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.next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; </a:t>
            </a:r>
            <a:r>
              <a:rPr lang="en-US" altLang="zh-CN" sz="2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S</a:t>
            </a:r>
            <a:r>
              <a:rPr lang="en-US" altLang="zh-CN" sz="2000" baseline="-25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.break := </a:t>
            </a:r>
            <a:r>
              <a:rPr lang="en-US" altLang="zh-CN" sz="2000" dirty="0" err="1">
                <a:solidFill>
                  <a:srgbClr val="00B050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00B05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}  </a:t>
            </a:r>
            <a:r>
              <a:rPr lang="en-US" altLang="zh-CN" sz="2000" dirty="0">
                <a:latin typeface="+mn-ea"/>
                <a:sym typeface="Symbol" pitchFamily="18" charset="2"/>
              </a:rPr>
              <a:t> 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latin typeface="+mn-ea"/>
                <a:sym typeface="Symbol" pitchFamily="18" charset="2"/>
              </a:rPr>
              <a:t>   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  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|| gen(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‘:’) ||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||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gen(‘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goto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’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S.next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 || gen(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E.false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‘:’) ||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}</a:t>
            </a:r>
          </a:p>
        </p:txBody>
      </p:sp>
    </p:spTree>
    <p:extLst>
      <p:ext uri="{BB962C8B-B14F-4D97-AF65-F5344CB8AC3E}">
        <p14:creationId xmlns:p14="http://schemas.microsoft.com/office/powerpoint/2010/main" val="131621115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AB4B62B-ED0E-63AE-F315-716D0E1FE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4890294" cy="794341"/>
          </a:xfrm>
        </p:spPr>
        <p:txBody>
          <a:bodyPr>
            <a:normAutofit/>
          </a:bodyPr>
          <a:lstStyle/>
          <a:p>
            <a:r>
              <a:rPr lang="zh-CN" altLang="en-US" b="0" dirty="0"/>
              <a:t>含有</a:t>
            </a:r>
            <a:r>
              <a:rPr lang="en-US" altLang="zh-CN" b="0" dirty="0"/>
              <a:t>break</a:t>
            </a:r>
            <a:r>
              <a:rPr lang="zh-CN" altLang="en-US" b="0" dirty="0"/>
              <a:t>语句的翻译模式</a:t>
            </a:r>
            <a:r>
              <a:rPr lang="en-US" altLang="zh-CN" b="0" dirty="0"/>
              <a:t>2</a:t>
            </a:r>
            <a:endParaRPr lang="en-US" altLang="zh-CN" b="0" baseline="-250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10D0CD2-B3BB-BD94-B681-C5D358AA5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0E1AF2A7-68A7-B496-25B4-63E7961E5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535" y="1756611"/>
            <a:ext cx="10800000" cy="4093428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  while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E.true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newlabel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;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E.false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S.next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}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E do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newlabel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;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.break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S.next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}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S.code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gen(S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 ‘:’)  ||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E.code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|| gen(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E.true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‘:’) ||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.code ||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 gen(‘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’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.next)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 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newlabel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;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.break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S.break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}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zh-CN" altLang="en-US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；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</a:t>
            </a:r>
            <a:r>
              <a:rPr kumimoji="0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S.next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;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.break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S.break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}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S.code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.code || gen(S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 ‘:’) ||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.code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  break ;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S.code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gen(‘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’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S.break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4876266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978D97A-AC91-B4DC-CAE8-F56226385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L-</a:t>
            </a:r>
            <a:r>
              <a:rPr lang="zh-CN" altLang="en-US" dirty="0"/>
              <a:t>翻译模式   </a:t>
            </a:r>
            <a:r>
              <a:rPr lang="en-US" altLang="zh-CN" dirty="0"/>
              <a:t>VS    S-</a:t>
            </a:r>
            <a:r>
              <a:rPr lang="zh-CN" altLang="en-US" dirty="0"/>
              <a:t>翻译模式</a:t>
            </a:r>
          </a:p>
          <a:p>
            <a:r>
              <a:rPr lang="zh-CN" altLang="en-US" dirty="0"/>
              <a:t>拉链与代码回填</a:t>
            </a:r>
            <a:r>
              <a:rPr lang="en-US" altLang="zh-CN" dirty="0"/>
              <a:t>(</a:t>
            </a:r>
            <a:r>
              <a:rPr lang="en-US" altLang="zh-CN" sz="2400" i="1" dirty="0"/>
              <a:t>backpatching</a:t>
            </a:r>
            <a:r>
              <a:rPr lang="en-US" altLang="zh-CN" dirty="0"/>
              <a:t>)</a:t>
            </a:r>
          </a:p>
          <a:p>
            <a:r>
              <a:rPr lang="zh-CN" altLang="en-US" b="0" dirty="0">
                <a:solidFill>
                  <a:srgbClr val="0000FF"/>
                </a:solidFill>
              </a:rPr>
              <a:t>生成一个跳转指令时，暂时不指定该跳转指令的目标标号</a:t>
            </a:r>
            <a:r>
              <a:rPr lang="zh-CN" altLang="en-US" b="0" dirty="0"/>
              <a:t>。这样的指令都被放入</a:t>
            </a:r>
            <a:r>
              <a:rPr lang="zh-CN" altLang="en-US" b="0" dirty="0">
                <a:solidFill>
                  <a:srgbClr val="0000FF"/>
                </a:solidFill>
              </a:rPr>
              <a:t>由跳转指令组成的列表</a:t>
            </a:r>
            <a:r>
              <a:rPr lang="zh-CN" altLang="en-US" b="0" dirty="0"/>
              <a:t>中。同一个列表中的所有跳转指令具有相同的目标标号。等到能够确定正确的目标标号时，才去填充这些指令的目标标号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B8EB72F-9682-70FE-B215-D64B21A7B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5524547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978D97A-AC91-B4DC-CAE8-F56226385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拉链与回填方法的属性设计</a:t>
            </a:r>
            <a:endParaRPr lang="en-US" altLang="zh-CN" dirty="0"/>
          </a:p>
          <a:p>
            <a:pPr lvl="1"/>
            <a:r>
              <a:rPr lang="en-US" altLang="zh-CN" b="0" dirty="0" err="1">
                <a:solidFill>
                  <a:schemeClr val="tx1"/>
                </a:solidFill>
              </a:rPr>
              <a:t>E.truelist</a:t>
            </a:r>
            <a:r>
              <a:rPr lang="en-US" altLang="zh-CN" b="0" dirty="0">
                <a:solidFill>
                  <a:schemeClr val="tx1"/>
                </a:solidFill>
              </a:rPr>
              <a:t> :  “</a:t>
            </a:r>
            <a:r>
              <a:rPr lang="zh-CN" altLang="en-US" b="0" dirty="0">
                <a:solidFill>
                  <a:schemeClr val="tx1"/>
                </a:solidFill>
              </a:rPr>
              <a:t>真链”，链表中的元素表示一系列跳转语句的地址，                        这些跳转语句的目标标号是体现布尔表达式 </a:t>
            </a:r>
            <a:r>
              <a:rPr lang="en-US" altLang="zh-CN" b="0" dirty="0">
                <a:solidFill>
                  <a:schemeClr val="tx1"/>
                </a:solidFill>
              </a:rPr>
              <a:t>E </a:t>
            </a:r>
            <a:r>
              <a:rPr lang="zh-CN" altLang="en-US" b="0" dirty="0">
                <a:solidFill>
                  <a:schemeClr val="tx1"/>
                </a:solidFill>
              </a:rPr>
              <a:t>为“真”的标号</a:t>
            </a:r>
          </a:p>
          <a:p>
            <a:pPr lvl="1"/>
            <a:r>
              <a:rPr lang="en-US" altLang="zh-CN" b="0" dirty="0">
                <a:solidFill>
                  <a:schemeClr val="tx1"/>
                </a:solidFill>
              </a:rPr>
              <a:t>E. </a:t>
            </a:r>
            <a:r>
              <a:rPr lang="en-US" altLang="zh-CN" b="0" dirty="0" err="1">
                <a:solidFill>
                  <a:schemeClr val="tx1"/>
                </a:solidFill>
              </a:rPr>
              <a:t>falselist</a:t>
            </a:r>
            <a:r>
              <a:rPr lang="en-US" altLang="zh-CN" b="0" dirty="0">
                <a:solidFill>
                  <a:schemeClr val="tx1"/>
                </a:solidFill>
              </a:rPr>
              <a:t> : “</a:t>
            </a:r>
            <a:r>
              <a:rPr lang="zh-CN" altLang="en-US" b="0" dirty="0">
                <a:solidFill>
                  <a:schemeClr val="tx1"/>
                </a:solidFill>
              </a:rPr>
              <a:t>假链”，链表中的元素表示一系列跳转语句的地址， 这些跳转语句的目标标号是体现布尔表达式 </a:t>
            </a:r>
            <a:r>
              <a:rPr lang="en-US" altLang="zh-CN" b="0" dirty="0">
                <a:solidFill>
                  <a:schemeClr val="tx1"/>
                </a:solidFill>
              </a:rPr>
              <a:t>E </a:t>
            </a:r>
            <a:r>
              <a:rPr lang="zh-CN" altLang="en-US" b="0" dirty="0">
                <a:solidFill>
                  <a:schemeClr val="tx1"/>
                </a:solidFill>
              </a:rPr>
              <a:t>为假的标号</a:t>
            </a:r>
          </a:p>
          <a:p>
            <a:pPr lvl="1"/>
            <a:r>
              <a:rPr lang="en-US" altLang="zh-CN" b="0" dirty="0">
                <a:solidFill>
                  <a:schemeClr val="tx1"/>
                </a:solidFill>
              </a:rPr>
              <a:t>S. </a:t>
            </a:r>
            <a:r>
              <a:rPr lang="en-US" altLang="zh-CN" b="0" dirty="0" err="1">
                <a:solidFill>
                  <a:schemeClr val="tx1"/>
                </a:solidFill>
              </a:rPr>
              <a:t>nextlist</a:t>
            </a:r>
            <a:r>
              <a:rPr lang="en-US" altLang="zh-CN" b="0" dirty="0">
                <a:solidFill>
                  <a:schemeClr val="tx1"/>
                </a:solidFill>
              </a:rPr>
              <a:t> :“next </a:t>
            </a:r>
            <a:r>
              <a:rPr lang="zh-CN" altLang="en-US" b="0" dirty="0">
                <a:solidFill>
                  <a:schemeClr val="tx1"/>
                </a:solidFill>
              </a:rPr>
              <a:t>链”，链表中的元素表</a:t>
            </a:r>
            <a:r>
              <a:rPr lang="zh-CN" altLang="en-US" dirty="0">
                <a:solidFill>
                  <a:schemeClr val="tx1"/>
                </a:solidFill>
              </a:rPr>
              <a:t>示</a:t>
            </a:r>
            <a:r>
              <a:rPr lang="zh-CN" altLang="en-US" b="0" dirty="0">
                <a:solidFill>
                  <a:schemeClr val="tx1"/>
                </a:solidFill>
              </a:rPr>
              <a:t>一系列跳转语句的地址，这些跳转语句的目标标号是</a:t>
            </a:r>
            <a:r>
              <a:rPr lang="en-US" altLang="zh-CN" b="0" dirty="0">
                <a:solidFill>
                  <a:schemeClr val="tx1"/>
                </a:solidFill>
              </a:rPr>
              <a:t>S </a:t>
            </a:r>
            <a:r>
              <a:rPr lang="zh-CN" altLang="en-US" b="0" dirty="0">
                <a:solidFill>
                  <a:schemeClr val="tx1"/>
                </a:solidFill>
              </a:rPr>
              <a:t>之后的下条</a:t>
            </a:r>
            <a:r>
              <a:rPr lang="en-US" altLang="zh-CN" b="0" dirty="0">
                <a:solidFill>
                  <a:schemeClr val="tx1"/>
                </a:solidFill>
              </a:rPr>
              <a:t>TAC</a:t>
            </a:r>
            <a:r>
              <a:rPr lang="zh-CN" altLang="en-US" b="0" dirty="0">
                <a:solidFill>
                  <a:schemeClr val="tx1"/>
                </a:solidFill>
              </a:rPr>
              <a:t>语句的标号 </a:t>
            </a:r>
          </a:p>
          <a:p>
            <a:pPr lvl="1"/>
            <a:r>
              <a:rPr lang="en-US" altLang="zh-CN" b="0" dirty="0" err="1">
                <a:solidFill>
                  <a:schemeClr val="tx1"/>
                </a:solidFill>
              </a:rPr>
              <a:t>S.breaklist</a:t>
            </a:r>
            <a:r>
              <a:rPr lang="en-US" altLang="zh-CN" b="0" dirty="0">
                <a:solidFill>
                  <a:schemeClr val="tx1"/>
                </a:solidFill>
              </a:rPr>
              <a:t>: “break</a:t>
            </a:r>
            <a:r>
              <a:rPr lang="zh-CN" altLang="en-US" b="0" dirty="0">
                <a:solidFill>
                  <a:schemeClr val="tx1"/>
                </a:solidFill>
              </a:rPr>
              <a:t>链”</a:t>
            </a:r>
            <a:r>
              <a:rPr lang="en-US" altLang="zh-CN" b="0" dirty="0">
                <a:solidFill>
                  <a:schemeClr val="tx1"/>
                </a:solidFill>
              </a:rPr>
              <a:t>,</a:t>
            </a:r>
            <a:r>
              <a:rPr lang="zh-CN" altLang="en-US" b="0" dirty="0">
                <a:solidFill>
                  <a:schemeClr val="tx1"/>
                </a:solidFill>
              </a:rPr>
              <a:t>跳出直接包围</a:t>
            </a:r>
            <a:r>
              <a:rPr lang="en-US" altLang="zh-CN" b="0" dirty="0">
                <a:solidFill>
                  <a:schemeClr val="tx1"/>
                </a:solidFill>
              </a:rPr>
              <a:t>S</a:t>
            </a:r>
            <a:r>
              <a:rPr lang="zh-CN" altLang="en-US" b="0" dirty="0">
                <a:solidFill>
                  <a:schemeClr val="tx1"/>
                </a:solidFill>
              </a:rPr>
              <a:t>的</a:t>
            </a:r>
            <a:r>
              <a:rPr lang="en-US" altLang="zh-CN" b="0" dirty="0">
                <a:solidFill>
                  <a:schemeClr val="tx1"/>
                </a:solidFill>
              </a:rPr>
              <a:t>while</a:t>
            </a:r>
            <a:r>
              <a:rPr lang="zh-CN" altLang="en-US" b="0" dirty="0">
                <a:solidFill>
                  <a:schemeClr val="tx1"/>
                </a:solidFill>
              </a:rPr>
              <a:t>语句的下条</a:t>
            </a:r>
            <a:r>
              <a:rPr lang="en-US" altLang="zh-CN" b="0" dirty="0">
                <a:solidFill>
                  <a:schemeClr val="tx1"/>
                </a:solidFill>
              </a:rPr>
              <a:t>TAC</a:t>
            </a:r>
            <a:r>
              <a:rPr lang="zh-CN" altLang="en-US" b="0" dirty="0">
                <a:solidFill>
                  <a:schemeClr val="tx1"/>
                </a:solidFill>
              </a:rPr>
              <a:t>语句标号</a:t>
            </a:r>
          </a:p>
          <a:p>
            <a:pPr lvl="1"/>
            <a:r>
              <a:rPr lang="en-US" altLang="zh-CN" b="0" dirty="0" err="1">
                <a:solidFill>
                  <a:schemeClr val="tx1"/>
                </a:solidFill>
              </a:rPr>
              <a:t>M.gotostm</a:t>
            </a:r>
            <a:r>
              <a:rPr lang="en-US" altLang="zh-CN" b="0" dirty="0">
                <a:solidFill>
                  <a:schemeClr val="tx1"/>
                </a:solidFill>
              </a:rPr>
              <a:t>: </a:t>
            </a:r>
            <a:r>
              <a:rPr lang="zh-CN" altLang="en-US" b="0" dirty="0">
                <a:solidFill>
                  <a:schemeClr val="tx1"/>
                </a:solidFill>
              </a:rPr>
              <a:t>处理到</a:t>
            </a:r>
            <a:r>
              <a:rPr lang="en-US" altLang="zh-CN" b="0" dirty="0">
                <a:solidFill>
                  <a:schemeClr val="tx1"/>
                </a:solidFill>
              </a:rPr>
              <a:t>M</a:t>
            </a:r>
            <a:r>
              <a:rPr lang="zh-CN" altLang="en-US" b="0" dirty="0">
                <a:solidFill>
                  <a:schemeClr val="tx1"/>
                </a:solidFill>
              </a:rPr>
              <a:t>时下一条待生成语句的标号。</a:t>
            </a:r>
          </a:p>
          <a:p>
            <a:pPr lvl="1"/>
            <a:endParaRPr lang="zh-CN" altLang="en-US" b="0" dirty="0">
              <a:solidFill>
                <a:schemeClr val="tx1"/>
              </a:solidFill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B8EB72F-9682-70FE-B215-D64B21A7B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353472722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978D97A-AC91-B4DC-CAE8-F56226385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拉链与回填方法的语义计算</a:t>
            </a:r>
            <a:endParaRPr lang="en-US" altLang="zh-CN" dirty="0"/>
          </a:p>
          <a:p>
            <a:pPr lvl="1"/>
            <a:r>
              <a:rPr lang="en-US" altLang="zh-CN" b="0" dirty="0" err="1">
                <a:solidFill>
                  <a:schemeClr val="tx1"/>
                </a:solidFill>
              </a:rPr>
              <a:t>makelist</a:t>
            </a:r>
            <a:r>
              <a:rPr lang="en-US" altLang="zh-CN" b="0" dirty="0">
                <a:solidFill>
                  <a:schemeClr val="tx1"/>
                </a:solidFill>
              </a:rPr>
              <a:t>(</a:t>
            </a:r>
            <a:r>
              <a:rPr lang="en-US" altLang="zh-CN" b="0" dirty="0" err="1">
                <a:solidFill>
                  <a:schemeClr val="tx1"/>
                </a:solidFill>
              </a:rPr>
              <a:t>i</a:t>
            </a:r>
            <a:r>
              <a:rPr lang="en-US" altLang="zh-CN" b="0" dirty="0">
                <a:solidFill>
                  <a:schemeClr val="tx1"/>
                </a:solidFill>
              </a:rPr>
              <a:t>) : </a:t>
            </a:r>
            <a:r>
              <a:rPr lang="zh-CN" altLang="en-US" b="0" dirty="0">
                <a:solidFill>
                  <a:schemeClr val="tx1"/>
                </a:solidFill>
              </a:rPr>
              <a:t>创建只有一个结点 </a:t>
            </a:r>
            <a:r>
              <a:rPr lang="en-US" altLang="zh-CN" b="0" dirty="0" err="1">
                <a:solidFill>
                  <a:schemeClr val="tx1"/>
                </a:solidFill>
              </a:rPr>
              <a:t>i</a:t>
            </a:r>
            <a:r>
              <a:rPr lang="en-US" altLang="zh-CN" b="0" dirty="0">
                <a:solidFill>
                  <a:schemeClr val="tx1"/>
                </a:solidFill>
              </a:rPr>
              <a:t> </a:t>
            </a:r>
            <a:r>
              <a:rPr lang="zh-CN" altLang="en-US" b="0" dirty="0">
                <a:solidFill>
                  <a:schemeClr val="tx1"/>
                </a:solidFill>
              </a:rPr>
              <a:t>的列表，</a:t>
            </a:r>
            <a:r>
              <a:rPr lang="en-US" altLang="zh-CN" b="0" dirty="0" err="1">
                <a:solidFill>
                  <a:schemeClr val="tx1"/>
                </a:solidFill>
              </a:rPr>
              <a:t>i</a:t>
            </a:r>
            <a:r>
              <a:rPr lang="zh-CN" altLang="en-US" b="0" dirty="0">
                <a:solidFill>
                  <a:schemeClr val="tx1"/>
                </a:solidFill>
              </a:rPr>
              <a:t>是一条目标</a:t>
            </a:r>
            <a:r>
              <a:rPr lang="en-US" altLang="zh-CN" b="0" dirty="0">
                <a:solidFill>
                  <a:schemeClr val="tx1"/>
                </a:solidFill>
              </a:rPr>
              <a:t>TAC </a:t>
            </a:r>
            <a:r>
              <a:rPr lang="zh-CN" altLang="en-US" b="0" dirty="0">
                <a:solidFill>
                  <a:schemeClr val="tx1"/>
                </a:solidFill>
              </a:rPr>
              <a:t>语句的标号</a:t>
            </a:r>
          </a:p>
          <a:p>
            <a:pPr lvl="1"/>
            <a:r>
              <a:rPr lang="en-US" altLang="zh-CN" b="0" dirty="0">
                <a:solidFill>
                  <a:schemeClr val="tx1"/>
                </a:solidFill>
              </a:rPr>
              <a:t>merge(p1,p2) : </a:t>
            </a:r>
            <a:r>
              <a:rPr lang="zh-CN" altLang="en-US" b="0" dirty="0">
                <a:solidFill>
                  <a:schemeClr val="tx1"/>
                </a:solidFill>
              </a:rPr>
              <a:t>连接两个链表 </a:t>
            </a:r>
            <a:r>
              <a:rPr lang="en-US" altLang="zh-CN" b="0" dirty="0">
                <a:solidFill>
                  <a:schemeClr val="tx1"/>
                </a:solidFill>
              </a:rPr>
              <a:t>p1 </a:t>
            </a:r>
            <a:r>
              <a:rPr lang="zh-CN" altLang="en-US" b="0" dirty="0">
                <a:solidFill>
                  <a:schemeClr val="tx1"/>
                </a:solidFill>
              </a:rPr>
              <a:t>和 </a:t>
            </a:r>
            <a:r>
              <a:rPr lang="en-US" altLang="zh-CN" b="0" dirty="0">
                <a:solidFill>
                  <a:schemeClr val="tx1"/>
                </a:solidFill>
              </a:rPr>
              <a:t>p2 </a:t>
            </a:r>
            <a:r>
              <a:rPr lang="zh-CN" altLang="en-US" b="0" dirty="0">
                <a:solidFill>
                  <a:schemeClr val="tx1"/>
                </a:solidFill>
              </a:rPr>
              <a:t>，将</a:t>
            </a:r>
            <a:r>
              <a:rPr lang="en-US" altLang="zh-CN" b="0" dirty="0">
                <a:solidFill>
                  <a:schemeClr val="tx1"/>
                </a:solidFill>
              </a:rPr>
              <a:t>p2</a:t>
            </a:r>
            <a:r>
              <a:rPr lang="zh-CN" altLang="en-US" b="0" dirty="0">
                <a:solidFill>
                  <a:schemeClr val="tx1"/>
                </a:solidFill>
              </a:rPr>
              <a:t>链接在</a:t>
            </a:r>
            <a:r>
              <a:rPr lang="en-US" altLang="zh-CN" b="0" dirty="0">
                <a:solidFill>
                  <a:schemeClr val="tx1"/>
                </a:solidFill>
              </a:rPr>
              <a:t>p1</a:t>
            </a:r>
            <a:r>
              <a:rPr lang="zh-CN" altLang="en-US" b="0" dirty="0">
                <a:solidFill>
                  <a:schemeClr val="tx1"/>
                </a:solidFill>
              </a:rPr>
              <a:t>后面，返回合并后的链首</a:t>
            </a:r>
          </a:p>
          <a:p>
            <a:pPr lvl="1"/>
            <a:r>
              <a:rPr lang="en-US" altLang="zh-CN" b="0" dirty="0">
                <a:solidFill>
                  <a:schemeClr val="tx1"/>
                </a:solidFill>
              </a:rPr>
              <a:t>backpatch(</a:t>
            </a:r>
            <a:r>
              <a:rPr lang="en-US" altLang="zh-CN" b="0" dirty="0" err="1">
                <a:solidFill>
                  <a:schemeClr val="tx1"/>
                </a:solidFill>
              </a:rPr>
              <a:t>p,i</a:t>
            </a:r>
            <a:r>
              <a:rPr lang="en-US" altLang="zh-CN" b="0" dirty="0">
                <a:solidFill>
                  <a:schemeClr val="tx1"/>
                </a:solidFill>
              </a:rPr>
              <a:t>) : </a:t>
            </a:r>
            <a:r>
              <a:rPr lang="zh-CN" altLang="en-US" b="0" dirty="0">
                <a:solidFill>
                  <a:schemeClr val="tx1"/>
                </a:solidFill>
              </a:rPr>
              <a:t>将链表 </a:t>
            </a:r>
            <a:r>
              <a:rPr lang="en-US" altLang="zh-CN" b="0" dirty="0">
                <a:solidFill>
                  <a:schemeClr val="tx1"/>
                </a:solidFill>
              </a:rPr>
              <a:t>p </a:t>
            </a:r>
            <a:r>
              <a:rPr lang="zh-CN" altLang="en-US" b="0" dirty="0">
                <a:solidFill>
                  <a:schemeClr val="tx1"/>
                </a:solidFill>
              </a:rPr>
              <a:t>中每个元素所指向的跳转语句的标号置为 </a:t>
            </a:r>
            <a:r>
              <a:rPr lang="en-US" altLang="zh-CN" b="0" dirty="0" err="1">
                <a:solidFill>
                  <a:schemeClr val="tx1"/>
                </a:solidFill>
              </a:rPr>
              <a:t>i</a:t>
            </a:r>
            <a:endParaRPr lang="en-US" altLang="zh-CN" b="0" dirty="0">
              <a:solidFill>
                <a:schemeClr val="tx1"/>
              </a:solidFill>
            </a:endParaRPr>
          </a:p>
          <a:p>
            <a:pPr lvl="1"/>
            <a:r>
              <a:rPr lang="en-US" altLang="zh-CN" b="0" dirty="0" err="1">
                <a:solidFill>
                  <a:schemeClr val="tx1"/>
                </a:solidFill>
              </a:rPr>
              <a:t>nextstm</a:t>
            </a:r>
            <a:r>
              <a:rPr lang="en-US" altLang="zh-CN" b="0" dirty="0">
                <a:solidFill>
                  <a:schemeClr val="tx1"/>
                </a:solidFill>
              </a:rPr>
              <a:t> :   </a:t>
            </a:r>
            <a:r>
              <a:rPr lang="zh-CN" altLang="en-US" b="0" dirty="0">
                <a:solidFill>
                  <a:schemeClr val="tx1"/>
                </a:solidFill>
              </a:rPr>
              <a:t>下一条</a:t>
            </a:r>
            <a:r>
              <a:rPr lang="en-US" altLang="zh-CN" b="0" dirty="0">
                <a:solidFill>
                  <a:schemeClr val="tx1"/>
                </a:solidFill>
              </a:rPr>
              <a:t>TAC </a:t>
            </a:r>
            <a:r>
              <a:rPr lang="zh-CN" altLang="en-US" b="0" dirty="0">
                <a:solidFill>
                  <a:schemeClr val="tx1"/>
                </a:solidFill>
              </a:rPr>
              <a:t>语句的地址</a:t>
            </a:r>
          </a:p>
          <a:p>
            <a:pPr lvl="1"/>
            <a:r>
              <a:rPr lang="en-US" altLang="zh-CN" b="0" dirty="0">
                <a:solidFill>
                  <a:schemeClr val="tx1"/>
                </a:solidFill>
              </a:rPr>
              <a:t>emit (…) : </a:t>
            </a:r>
            <a:r>
              <a:rPr lang="zh-CN" altLang="en-US" b="0" dirty="0">
                <a:solidFill>
                  <a:schemeClr val="tx1"/>
                </a:solidFill>
              </a:rPr>
              <a:t>输出一条</a:t>
            </a:r>
            <a:r>
              <a:rPr lang="en-US" altLang="zh-CN" b="0" dirty="0">
                <a:solidFill>
                  <a:schemeClr val="tx1"/>
                </a:solidFill>
              </a:rPr>
              <a:t>TAC </a:t>
            </a:r>
            <a:r>
              <a:rPr lang="zh-CN" altLang="en-US" b="0" dirty="0">
                <a:solidFill>
                  <a:schemeClr val="tx1"/>
                </a:solidFill>
              </a:rPr>
              <a:t>语句，并使 </a:t>
            </a:r>
            <a:r>
              <a:rPr lang="en-US" altLang="zh-CN" b="0" dirty="0" err="1">
                <a:solidFill>
                  <a:schemeClr val="tx1"/>
                </a:solidFill>
              </a:rPr>
              <a:t>nextstm</a:t>
            </a:r>
            <a:r>
              <a:rPr lang="en-US" altLang="zh-CN" b="0" dirty="0">
                <a:solidFill>
                  <a:schemeClr val="tx1"/>
                </a:solidFill>
              </a:rPr>
              <a:t> </a:t>
            </a:r>
            <a:r>
              <a:rPr lang="zh-CN" altLang="en-US" b="0" dirty="0">
                <a:solidFill>
                  <a:schemeClr val="tx1"/>
                </a:solidFill>
              </a:rPr>
              <a:t>加</a:t>
            </a:r>
            <a:r>
              <a:rPr lang="en-US" altLang="zh-CN" b="0" dirty="0">
                <a:solidFill>
                  <a:schemeClr val="tx1"/>
                </a:solidFill>
              </a:rPr>
              <a:t>1 </a:t>
            </a:r>
            <a:endParaRPr lang="zh-CN" altLang="en-US" b="0" dirty="0">
              <a:solidFill>
                <a:schemeClr val="tx1"/>
              </a:solidFill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B8EB72F-9682-70FE-B215-D64B21A7B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</p:spTree>
    <p:extLst>
      <p:ext uri="{BB962C8B-B14F-4D97-AF65-F5344CB8AC3E}">
        <p14:creationId xmlns:p14="http://schemas.microsoft.com/office/powerpoint/2010/main" val="2563975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2D563FC-1E62-0C5A-4740-9623B99EB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63660"/>
          </a:xfrm>
        </p:spPr>
        <p:txBody>
          <a:bodyPr/>
          <a:lstStyle/>
          <a:p>
            <a:r>
              <a:rPr lang="zh-CN" altLang="en-US" dirty="0"/>
              <a:t>中间代码 </a:t>
            </a:r>
            <a:r>
              <a:rPr lang="en-US" altLang="zh-CN" dirty="0"/>
              <a:t>- DAG(</a:t>
            </a:r>
            <a:r>
              <a:rPr lang="zh-CN" altLang="en-US" dirty="0"/>
              <a:t>对</a:t>
            </a:r>
            <a:r>
              <a:rPr lang="en-US" altLang="zh-CN" dirty="0"/>
              <a:t>AST</a:t>
            </a:r>
            <a:r>
              <a:rPr lang="zh-CN" altLang="en-US" dirty="0"/>
              <a:t>的优化</a:t>
            </a:r>
            <a:r>
              <a:rPr lang="en-US" altLang="zh-CN" dirty="0"/>
              <a:t>)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9BDEA9-0676-0386-829B-1D55879A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4E34761-3E28-F183-BD1F-769FFC95590A}"/>
              </a:ext>
            </a:extLst>
          </p:cNvPr>
          <p:cNvSpPr txBox="1"/>
          <p:nvPr/>
        </p:nvSpPr>
        <p:spPr>
          <a:xfrm>
            <a:off x="820103" y="1725930"/>
            <a:ext cx="60979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zh-CN" sz="2000" dirty="0">
                <a:solidFill>
                  <a:srgbClr val="0000FF"/>
                </a:solidFill>
              </a:rPr>
              <a:t>A + B * ( C - D ) + E / ( C - D ) ^N</a:t>
            </a:r>
          </a:p>
        </p:txBody>
      </p:sp>
      <p:sp>
        <p:nvSpPr>
          <p:cNvPr id="6" name="Text Box 29">
            <a:extLst>
              <a:ext uri="{FF2B5EF4-FFF2-40B4-BE49-F238E27FC236}">
                <a16:creationId xmlns:a16="http://schemas.microsoft.com/office/drawing/2014/main" id="{136D8655-0E40-F176-A884-5D30F8669D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0166" y="3962401"/>
            <a:ext cx="479425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en-US" sz="2000">
                <a:solidFill>
                  <a:srgbClr val="002060"/>
                </a:solidFill>
                <a:ea typeface="宋体" pitchFamily="2" charset="-122"/>
              </a:rPr>
              <a:t>^</a:t>
            </a:r>
            <a:endParaRPr lang="en-US" altLang="zh-CN" sz="2000">
              <a:solidFill>
                <a:srgbClr val="002060"/>
              </a:solidFill>
              <a:ea typeface="宋体" pitchFamily="2" charset="-122"/>
            </a:endParaRPr>
          </a:p>
        </p:txBody>
      </p:sp>
      <p:sp>
        <p:nvSpPr>
          <p:cNvPr id="7" name="Text Box 31">
            <a:extLst>
              <a:ext uri="{FF2B5EF4-FFF2-40B4-BE49-F238E27FC236}">
                <a16:creationId xmlns:a16="http://schemas.microsoft.com/office/drawing/2014/main" id="{B135F4B4-B665-E24D-C069-D538E304CD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6566" y="2209801"/>
            <a:ext cx="403225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sz="2000" dirty="0">
                <a:solidFill>
                  <a:srgbClr val="002060"/>
                </a:solidFill>
                <a:ea typeface="宋体" pitchFamily="2" charset="-122"/>
              </a:rPr>
              <a:t>+</a:t>
            </a:r>
          </a:p>
        </p:txBody>
      </p:sp>
      <p:sp>
        <p:nvSpPr>
          <p:cNvPr id="8" name="Text Box 32">
            <a:extLst>
              <a:ext uri="{FF2B5EF4-FFF2-40B4-BE49-F238E27FC236}">
                <a16:creationId xmlns:a16="http://schemas.microsoft.com/office/drawing/2014/main" id="{AB823608-5752-6236-0DEE-C1CD0A98DE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4590" y="2743201"/>
            <a:ext cx="381000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sz="2000">
                <a:solidFill>
                  <a:srgbClr val="002060"/>
                </a:solidFill>
                <a:ea typeface="宋体" pitchFamily="2" charset="-122"/>
              </a:rPr>
              <a:t>+</a:t>
            </a:r>
          </a:p>
        </p:txBody>
      </p:sp>
      <p:sp>
        <p:nvSpPr>
          <p:cNvPr id="9" name="Text Box 33">
            <a:extLst>
              <a:ext uri="{FF2B5EF4-FFF2-40B4-BE49-F238E27FC236}">
                <a16:creationId xmlns:a16="http://schemas.microsoft.com/office/drawing/2014/main" id="{EC6ABC3B-C80A-7C82-1548-7779F0ABDF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4840" y="3276601"/>
            <a:ext cx="336550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sz="2000">
                <a:solidFill>
                  <a:srgbClr val="002060"/>
                </a:solidFill>
                <a:ea typeface="宋体" pitchFamily="2" charset="-122"/>
              </a:rPr>
              <a:t>/</a:t>
            </a:r>
          </a:p>
        </p:txBody>
      </p:sp>
      <p:sp>
        <p:nvSpPr>
          <p:cNvPr id="10" name="Text Box 34">
            <a:extLst>
              <a:ext uri="{FF2B5EF4-FFF2-40B4-BE49-F238E27FC236}">
                <a16:creationId xmlns:a16="http://schemas.microsoft.com/office/drawing/2014/main" id="{00ED094F-269B-77B5-31C3-417780C527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6790" y="2727326"/>
            <a:ext cx="381000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sz="2000">
                <a:solidFill>
                  <a:srgbClr val="002060"/>
                </a:solidFill>
                <a:ea typeface="宋体" pitchFamily="2" charset="-122"/>
              </a:rPr>
              <a:t>A</a:t>
            </a:r>
          </a:p>
        </p:txBody>
      </p:sp>
      <p:sp>
        <p:nvSpPr>
          <p:cNvPr id="11" name="Text Box 35">
            <a:extLst>
              <a:ext uri="{FF2B5EF4-FFF2-40B4-BE49-F238E27FC236}">
                <a16:creationId xmlns:a16="http://schemas.microsoft.com/office/drawing/2014/main" id="{BEB9AAB9-1283-A926-4DB3-94A9243CBB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4828" y="3336925"/>
            <a:ext cx="334962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>
                <a:solidFill>
                  <a:srgbClr val="002060"/>
                </a:solidFill>
                <a:ea typeface="宋体" pitchFamily="2" charset="-122"/>
              </a:rPr>
              <a:t>*</a:t>
            </a:r>
          </a:p>
        </p:txBody>
      </p:sp>
      <p:sp>
        <p:nvSpPr>
          <p:cNvPr id="12" name="Text Box 36">
            <a:extLst>
              <a:ext uri="{FF2B5EF4-FFF2-40B4-BE49-F238E27FC236}">
                <a16:creationId xmlns:a16="http://schemas.microsoft.com/office/drawing/2014/main" id="{0238F43C-5DE2-32FA-BD6F-35B6493075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5590" y="3946526"/>
            <a:ext cx="381000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sz="2000">
                <a:solidFill>
                  <a:srgbClr val="002060"/>
                </a:solidFill>
                <a:ea typeface="宋体" pitchFamily="2" charset="-122"/>
              </a:rPr>
              <a:t>E</a:t>
            </a:r>
          </a:p>
        </p:txBody>
      </p:sp>
      <p:sp>
        <p:nvSpPr>
          <p:cNvPr id="13" name="Line 37">
            <a:extLst>
              <a:ext uri="{FF2B5EF4-FFF2-40B4-BE49-F238E27FC236}">
                <a16:creationId xmlns:a16="http://schemas.microsoft.com/office/drawing/2014/main" id="{8B5B3957-8C23-E593-8EE4-45C32684812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291590" y="2514600"/>
            <a:ext cx="5334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14" name="Line 38">
            <a:extLst>
              <a:ext uri="{FF2B5EF4-FFF2-40B4-BE49-F238E27FC236}">
                <a16:creationId xmlns:a16="http://schemas.microsoft.com/office/drawing/2014/main" id="{0660EB45-015E-9919-69D0-4E9E77349653}"/>
              </a:ext>
            </a:extLst>
          </p:cNvPr>
          <p:cNvSpPr>
            <a:spLocks noChangeShapeType="1"/>
          </p:cNvSpPr>
          <p:nvPr/>
        </p:nvSpPr>
        <p:spPr bwMode="auto">
          <a:xfrm>
            <a:off x="1977390" y="2514600"/>
            <a:ext cx="5334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15" name="Line 39">
            <a:extLst>
              <a:ext uri="{FF2B5EF4-FFF2-40B4-BE49-F238E27FC236}">
                <a16:creationId xmlns:a16="http://schemas.microsoft.com/office/drawing/2014/main" id="{98C00910-DE4B-AE95-02DC-76934581F6E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53590" y="3048000"/>
            <a:ext cx="4572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16" name="Line 40">
            <a:extLst>
              <a:ext uri="{FF2B5EF4-FFF2-40B4-BE49-F238E27FC236}">
                <a16:creationId xmlns:a16="http://schemas.microsoft.com/office/drawing/2014/main" id="{6A0EF7AB-97D8-9D82-F01E-2C6B8EF43E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739390" y="3048000"/>
            <a:ext cx="4064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17" name="Line 41">
            <a:extLst>
              <a:ext uri="{FF2B5EF4-FFF2-40B4-BE49-F238E27FC236}">
                <a16:creationId xmlns:a16="http://schemas.microsoft.com/office/drawing/2014/main" id="{DDD3D69F-D623-E8E3-DB24-54019322A6E2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5190" y="3581400"/>
            <a:ext cx="457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18" name="Line 42">
            <a:extLst>
              <a:ext uri="{FF2B5EF4-FFF2-40B4-BE49-F238E27FC236}">
                <a16:creationId xmlns:a16="http://schemas.microsoft.com/office/drawing/2014/main" id="{8C60A166-EFAA-62BE-A74A-C05FA571035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44190" y="3614738"/>
            <a:ext cx="152400" cy="347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19" name="Line 44">
            <a:extLst>
              <a:ext uri="{FF2B5EF4-FFF2-40B4-BE49-F238E27FC236}">
                <a16:creationId xmlns:a16="http://schemas.microsoft.com/office/drawing/2014/main" id="{EE059FB9-89C6-57A4-C186-210E6D7EB120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3590" y="3581400"/>
            <a:ext cx="196850" cy="41378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20" name="Text Box 45">
            <a:extLst>
              <a:ext uri="{FF2B5EF4-FFF2-40B4-BE49-F238E27FC236}">
                <a16:creationId xmlns:a16="http://schemas.microsoft.com/office/drawing/2014/main" id="{49A8B53A-1AE9-B190-44A4-9B2858270C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9757" y="3870325"/>
            <a:ext cx="3810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dirty="0">
                <a:solidFill>
                  <a:srgbClr val="002060"/>
                </a:solidFill>
                <a:ea typeface="宋体" pitchFamily="2" charset="-122"/>
              </a:rPr>
              <a:t>-</a:t>
            </a:r>
          </a:p>
        </p:txBody>
      </p:sp>
      <p:sp>
        <p:nvSpPr>
          <p:cNvPr id="21" name="Text Box 46">
            <a:extLst>
              <a:ext uri="{FF2B5EF4-FFF2-40B4-BE49-F238E27FC236}">
                <a16:creationId xmlns:a16="http://schemas.microsoft.com/office/drawing/2014/main" id="{7CB2B8F7-031A-399B-1F54-5CD1CFAF98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5390" y="3913189"/>
            <a:ext cx="381000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sz="2000">
                <a:solidFill>
                  <a:srgbClr val="002060"/>
                </a:solidFill>
                <a:ea typeface="宋体" pitchFamily="2" charset="-122"/>
              </a:rPr>
              <a:t>B</a:t>
            </a:r>
          </a:p>
        </p:txBody>
      </p:sp>
      <p:sp>
        <p:nvSpPr>
          <p:cNvPr id="22" name="Line 47">
            <a:extLst>
              <a:ext uri="{FF2B5EF4-FFF2-40B4-BE49-F238E27FC236}">
                <a16:creationId xmlns:a16="http://schemas.microsoft.com/office/drawing/2014/main" id="{1C83DB41-CC52-9C9D-9CB6-7368BD33CE1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520190" y="3581400"/>
            <a:ext cx="304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23" name="Text Box 48">
            <a:extLst>
              <a:ext uri="{FF2B5EF4-FFF2-40B4-BE49-F238E27FC236}">
                <a16:creationId xmlns:a16="http://schemas.microsoft.com/office/drawing/2014/main" id="{E683445A-1DFD-7CB8-E37D-C10049B8E7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4591" y="4632326"/>
            <a:ext cx="479425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sz="2000">
                <a:solidFill>
                  <a:srgbClr val="002060"/>
                </a:solidFill>
                <a:ea typeface="宋体" pitchFamily="2" charset="-122"/>
              </a:rPr>
              <a:t>D</a:t>
            </a:r>
          </a:p>
        </p:txBody>
      </p:sp>
      <p:sp>
        <p:nvSpPr>
          <p:cNvPr id="24" name="Text Box 49">
            <a:extLst>
              <a:ext uri="{FF2B5EF4-FFF2-40B4-BE49-F238E27FC236}">
                <a16:creationId xmlns:a16="http://schemas.microsoft.com/office/drawing/2014/main" id="{1EDF3A3B-1322-B99F-6DC7-4E954A3B0F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48790" y="4616451"/>
            <a:ext cx="381000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sz="2000">
                <a:solidFill>
                  <a:srgbClr val="002060"/>
                </a:solidFill>
                <a:ea typeface="宋体" pitchFamily="2" charset="-122"/>
              </a:rPr>
              <a:t>C</a:t>
            </a:r>
          </a:p>
        </p:txBody>
      </p:sp>
      <p:sp>
        <p:nvSpPr>
          <p:cNvPr id="25" name="Line 50">
            <a:extLst>
              <a:ext uri="{FF2B5EF4-FFF2-40B4-BE49-F238E27FC236}">
                <a16:creationId xmlns:a16="http://schemas.microsoft.com/office/drawing/2014/main" id="{258C6E0E-0891-A70F-EFDF-299D0D6D4A81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8390" y="4251326"/>
            <a:ext cx="228600" cy="396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26" name="Line 51">
            <a:extLst>
              <a:ext uri="{FF2B5EF4-FFF2-40B4-BE49-F238E27FC236}">
                <a16:creationId xmlns:a16="http://schemas.microsoft.com/office/drawing/2014/main" id="{DB563067-18B4-8B4B-D413-14EDE56B908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977390" y="4284663"/>
            <a:ext cx="152400" cy="347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27" name="Line 53">
            <a:extLst>
              <a:ext uri="{FF2B5EF4-FFF2-40B4-BE49-F238E27FC236}">
                <a16:creationId xmlns:a16="http://schemas.microsoft.com/office/drawing/2014/main" id="{102D9640-5A82-F70F-DD47-CBBD1174A43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729990" y="4267201"/>
            <a:ext cx="152400" cy="3476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28" name="Text Box 54">
            <a:extLst>
              <a:ext uri="{FF2B5EF4-FFF2-40B4-BE49-F238E27FC236}">
                <a16:creationId xmlns:a16="http://schemas.microsoft.com/office/drawing/2014/main" id="{CEA8042E-BC71-59AE-D497-F2DB0182C0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5365" y="4495800"/>
            <a:ext cx="381000" cy="369332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>
                <a:solidFill>
                  <a:srgbClr val="002060"/>
                </a:solidFill>
                <a:ea typeface="宋体" pitchFamily="2" charset="-122"/>
              </a:rPr>
              <a:t>-</a:t>
            </a:r>
          </a:p>
        </p:txBody>
      </p:sp>
      <p:sp>
        <p:nvSpPr>
          <p:cNvPr id="29" name="Text Box 55">
            <a:extLst>
              <a:ext uri="{FF2B5EF4-FFF2-40B4-BE49-F238E27FC236}">
                <a16:creationId xmlns:a16="http://schemas.microsoft.com/office/drawing/2014/main" id="{35149BB2-46BC-80B0-DBE2-36B08433C4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0166" y="5241926"/>
            <a:ext cx="479425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sz="2000">
                <a:solidFill>
                  <a:srgbClr val="002060"/>
                </a:solidFill>
                <a:ea typeface="宋体" pitchFamily="2" charset="-122"/>
              </a:rPr>
              <a:t>D</a:t>
            </a:r>
          </a:p>
        </p:txBody>
      </p:sp>
      <p:sp>
        <p:nvSpPr>
          <p:cNvPr id="30" name="Text Box 56">
            <a:extLst>
              <a:ext uri="{FF2B5EF4-FFF2-40B4-BE49-F238E27FC236}">
                <a16:creationId xmlns:a16="http://schemas.microsoft.com/office/drawing/2014/main" id="{E94DFDE3-64E2-7525-63DE-5B5F17EE1C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4365" y="5226051"/>
            <a:ext cx="381000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sz="2000">
                <a:solidFill>
                  <a:srgbClr val="002060"/>
                </a:solidFill>
                <a:ea typeface="宋体" pitchFamily="2" charset="-122"/>
              </a:rPr>
              <a:t>C</a:t>
            </a:r>
          </a:p>
        </p:txBody>
      </p:sp>
      <p:sp>
        <p:nvSpPr>
          <p:cNvPr id="31" name="Line 57">
            <a:extLst>
              <a:ext uri="{FF2B5EF4-FFF2-40B4-BE49-F238E27FC236}">
                <a16:creationId xmlns:a16="http://schemas.microsoft.com/office/drawing/2014/main" id="{4FEC03C7-CA17-0E52-94AB-924D775A2819}"/>
              </a:ext>
            </a:extLst>
          </p:cNvPr>
          <p:cNvSpPr>
            <a:spLocks noChangeShapeType="1"/>
          </p:cNvSpPr>
          <p:nvPr/>
        </p:nvSpPr>
        <p:spPr bwMode="auto">
          <a:xfrm>
            <a:off x="3783965" y="4860926"/>
            <a:ext cx="228600" cy="396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32" name="Line 58">
            <a:extLst>
              <a:ext uri="{FF2B5EF4-FFF2-40B4-BE49-F238E27FC236}">
                <a16:creationId xmlns:a16="http://schemas.microsoft.com/office/drawing/2014/main" id="{D566077A-5B1E-7ACE-E75C-FF2D86A8AA9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02965" y="4894263"/>
            <a:ext cx="152400" cy="347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33" name="Line 59">
            <a:extLst>
              <a:ext uri="{FF2B5EF4-FFF2-40B4-BE49-F238E27FC236}">
                <a16:creationId xmlns:a16="http://schemas.microsoft.com/office/drawing/2014/main" id="{354666CD-EB00-E1CE-BE80-D29A1881C7FC}"/>
              </a:ext>
            </a:extLst>
          </p:cNvPr>
          <p:cNvSpPr>
            <a:spLocks noChangeShapeType="1"/>
          </p:cNvSpPr>
          <p:nvPr/>
        </p:nvSpPr>
        <p:spPr bwMode="auto">
          <a:xfrm>
            <a:off x="4110990" y="4191000"/>
            <a:ext cx="457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>
              <a:solidFill>
                <a:srgbClr val="002060"/>
              </a:solidFill>
            </a:endParaRPr>
          </a:p>
        </p:txBody>
      </p:sp>
      <p:sp>
        <p:nvSpPr>
          <p:cNvPr id="34" name="Text Box 60">
            <a:extLst>
              <a:ext uri="{FF2B5EF4-FFF2-40B4-BE49-F238E27FC236}">
                <a16:creationId xmlns:a16="http://schemas.microsoft.com/office/drawing/2014/main" id="{A7F0C181-2FDF-5E53-07AC-94BFDE61AC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8190" y="4556126"/>
            <a:ext cx="381000" cy="396875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FontTx/>
              <a:buNone/>
            </a:pPr>
            <a:r>
              <a:rPr lang="en-US" altLang="zh-CN" sz="2000">
                <a:solidFill>
                  <a:srgbClr val="002060"/>
                </a:solidFill>
                <a:ea typeface="宋体" pitchFamily="2" charset="-122"/>
              </a:rPr>
              <a:t>N</a:t>
            </a:r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B31840E2-D486-864E-008B-F802E9CB58D7}"/>
              </a:ext>
            </a:extLst>
          </p:cNvPr>
          <p:cNvSpPr/>
          <p:nvPr/>
        </p:nvSpPr>
        <p:spPr bwMode="auto">
          <a:xfrm>
            <a:off x="1668449" y="3983037"/>
            <a:ext cx="1187450" cy="1146175"/>
          </a:xfrm>
          <a:prstGeom prst="ellipse">
            <a:avLst/>
          </a:prstGeom>
          <a:noFill/>
          <a:ln w="349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Arial" charset="0"/>
              <a:ea typeface="宋体" pitchFamily="2" charset="-122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E0C62296-8B6E-444E-FAA6-BFDD15FE0B26}"/>
              </a:ext>
            </a:extLst>
          </p:cNvPr>
          <p:cNvSpPr/>
          <p:nvPr/>
        </p:nvSpPr>
        <p:spPr bwMode="auto">
          <a:xfrm>
            <a:off x="3109278" y="4556125"/>
            <a:ext cx="1230313" cy="1235075"/>
          </a:xfrm>
          <a:prstGeom prst="ellipse">
            <a:avLst/>
          </a:prstGeom>
          <a:noFill/>
          <a:ln w="349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Arial" charset="0"/>
              <a:ea typeface="宋体" pitchFamily="2" charset="-122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827795CA-D8D6-2405-6AC6-8E380C0A2D38}"/>
              </a:ext>
            </a:extLst>
          </p:cNvPr>
          <p:cNvGrpSpPr/>
          <p:nvPr/>
        </p:nvGrpSpPr>
        <p:grpSpPr>
          <a:xfrm>
            <a:off x="6324600" y="2209800"/>
            <a:ext cx="3962400" cy="3429000"/>
            <a:chOff x="4800600" y="2209800"/>
            <a:chExt cx="3962400" cy="3429000"/>
          </a:xfrm>
        </p:grpSpPr>
        <p:sp>
          <p:nvSpPr>
            <p:cNvPr id="38" name="Text Box 9">
              <a:extLst>
                <a:ext uri="{FF2B5EF4-FFF2-40B4-BE49-F238E27FC236}">
                  <a16:creationId xmlns:a16="http://schemas.microsoft.com/office/drawing/2014/main" id="{E43966E0-ECF0-F47C-A2F1-B2A9071FA6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73975" y="3962400"/>
              <a:ext cx="479425" cy="39687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en-US" sz="2000">
                  <a:solidFill>
                    <a:srgbClr val="002060"/>
                  </a:solidFill>
                  <a:ea typeface="宋体" pitchFamily="2" charset="-122"/>
                </a:rPr>
                <a:t>^</a:t>
              </a:r>
              <a:endParaRPr lang="en-US" altLang="zh-CN" sz="2000">
                <a:solidFill>
                  <a:srgbClr val="002060"/>
                </a:solidFill>
                <a:ea typeface="宋体" pitchFamily="2" charset="-122"/>
              </a:endParaRPr>
            </a:p>
          </p:txBody>
        </p:sp>
        <p:sp>
          <p:nvSpPr>
            <p:cNvPr id="39" name="Text Box 10">
              <a:extLst>
                <a:ext uri="{FF2B5EF4-FFF2-40B4-BE49-F238E27FC236}">
                  <a16:creationId xmlns:a16="http://schemas.microsoft.com/office/drawing/2014/main" id="{7E7C129E-9D7D-FF42-CD35-7BE3314D8A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540375" y="2209800"/>
              <a:ext cx="403225" cy="39687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 sz="2000">
                  <a:solidFill>
                    <a:srgbClr val="002060"/>
                  </a:solidFill>
                  <a:ea typeface="宋体" pitchFamily="2" charset="-122"/>
                </a:rPr>
                <a:t>+</a:t>
              </a:r>
            </a:p>
          </p:txBody>
        </p:sp>
        <p:sp>
          <p:nvSpPr>
            <p:cNvPr id="40" name="Text Box 11">
              <a:extLst>
                <a:ext uri="{FF2B5EF4-FFF2-40B4-BE49-F238E27FC236}">
                  <a16:creationId xmlns:a16="http://schemas.microsoft.com/office/drawing/2014/main" id="{C08D4B65-F67E-EE04-3D19-04ABC96301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8400" y="2743200"/>
              <a:ext cx="381000" cy="39687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 sz="2000">
                  <a:solidFill>
                    <a:srgbClr val="002060"/>
                  </a:solidFill>
                  <a:ea typeface="宋体" pitchFamily="2" charset="-122"/>
                </a:rPr>
                <a:t>+</a:t>
              </a:r>
            </a:p>
          </p:txBody>
        </p:sp>
        <p:sp>
          <p:nvSpPr>
            <p:cNvPr id="41" name="Text Box 12">
              <a:extLst>
                <a:ext uri="{FF2B5EF4-FFF2-40B4-BE49-F238E27FC236}">
                  <a16:creationId xmlns:a16="http://schemas.microsoft.com/office/drawing/2014/main" id="{71113DF6-10AC-4B25-61FE-5F44B15991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78650" y="3276600"/>
              <a:ext cx="336550" cy="39687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 sz="2000">
                  <a:solidFill>
                    <a:srgbClr val="002060"/>
                  </a:solidFill>
                  <a:ea typeface="宋体" pitchFamily="2" charset="-122"/>
                </a:rPr>
                <a:t>/</a:t>
              </a:r>
            </a:p>
          </p:txBody>
        </p:sp>
        <p:sp>
          <p:nvSpPr>
            <p:cNvPr id="42" name="Text Box 13">
              <a:extLst>
                <a:ext uri="{FF2B5EF4-FFF2-40B4-BE49-F238E27FC236}">
                  <a16:creationId xmlns:a16="http://schemas.microsoft.com/office/drawing/2014/main" id="{EC4D4EEC-53EC-2EE9-A7A9-FFF18CBDE9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0600" y="2727325"/>
              <a:ext cx="381000" cy="39687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 sz="2000">
                  <a:solidFill>
                    <a:srgbClr val="002060"/>
                  </a:solidFill>
                  <a:ea typeface="宋体" pitchFamily="2" charset="-122"/>
                </a:rPr>
                <a:t>A</a:t>
              </a:r>
            </a:p>
          </p:txBody>
        </p:sp>
        <p:sp>
          <p:nvSpPr>
            <p:cNvPr id="43" name="Text Box 14">
              <a:extLst>
                <a:ext uri="{FF2B5EF4-FFF2-40B4-BE49-F238E27FC236}">
                  <a16:creationId xmlns:a16="http://schemas.microsoft.com/office/drawing/2014/main" id="{17938A31-FF71-FE82-FE39-2FB7530DA4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08638" y="3336925"/>
              <a:ext cx="334962" cy="369332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>
                  <a:solidFill>
                    <a:srgbClr val="002060"/>
                  </a:solidFill>
                  <a:ea typeface="宋体" pitchFamily="2" charset="-122"/>
                </a:rPr>
                <a:t>*</a:t>
              </a:r>
            </a:p>
          </p:txBody>
        </p:sp>
        <p:sp>
          <p:nvSpPr>
            <p:cNvPr id="44" name="Text Box 15">
              <a:extLst>
                <a:ext uri="{FF2B5EF4-FFF2-40B4-BE49-F238E27FC236}">
                  <a16:creationId xmlns:a16="http://schemas.microsoft.com/office/drawing/2014/main" id="{D1D0BDFE-62EE-4AA7-E173-49D9D9DEC4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29400" y="3946525"/>
              <a:ext cx="381000" cy="39687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 sz="2000">
                  <a:solidFill>
                    <a:srgbClr val="002060"/>
                  </a:solidFill>
                  <a:ea typeface="宋体" pitchFamily="2" charset="-122"/>
                </a:rPr>
                <a:t>E</a:t>
              </a:r>
            </a:p>
          </p:txBody>
        </p:sp>
        <p:sp>
          <p:nvSpPr>
            <p:cNvPr id="45" name="Line 16">
              <a:extLst>
                <a:ext uri="{FF2B5EF4-FFF2-40B4-BE49-F238E27FC236}">
                  <a16:creationId xmlns:a16="http://schemas.microsoft.com/office/drawing/2014/main" id="{D9AB7E57-BE32-02C9-41B5-435F50CD11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105400" y="2514600"/>
              <a:ext cx="5334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46" name="Line 17">
              <a:extLst>
                <a:ext uri="{FF2B5EF4-FFF2-40B4-BE49-F238E27FC236}">
                  <a16:creationId xmlns:a16="http://schemas.microsoft.com/office/drawing/2014/main" id="{0DA150D2-7524-3343-AA53-6D85D4CE80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91200" y="2514600"/>
              <a:ext cx="5334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47" name="Line 18">
              <a:extLst>
                <a:ext uri="{FF2B5EF4-FFF2-40B4-BE49-F238E27FC236}">
                  <a16:creationId xmlns:a16="http://schemas.microsoft.com/office/drawing/2014/main" id="{C61FCDF0-13AD-D064-AC76-9B12FCDEEB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867400" y="3048000"/>
              <a:ext cx="4572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48" name="Line 19">
              <a:extLst>
                <a:ext uri="{FF2B5EF4-FFF2-40B4-BE49-F238E27FC236}">
                  <a16:creationId xmlns:a16="http://schemas.microsoft.com/office/drawing/2014/main" id="{1EF83646-951C-2AA3-A4C2-60B2DB62135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53200" y="3048000"/>
              <a:ext cx="4064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49" name="Line 20">
              <a:extLst>
                <a:ext uri="{FF2B5EF4-FFF2-40B4-BE49-F238E27FC236}">
                  <a16:creationId xmlns:a16="http://schemas.microsoft.com/office/drawing/2014/main" id="{251E261A-5979-3EF9-BE8E-AD38909C481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39000" y="3581400"/>
              <a:ext cx="4572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50" name="Line 21">
              <a:extLst>
                <a:ext uri="{FF2B5EF4-FFF2-40B4-BE49-F238E27FC236}">
                  <a16:creationId xmlns:a16="http://schemas.microsoft.com/office/drawing/2014/main" id="{C1F03A4E-B8B5-A3A9-C718-CCE637AF50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858000" y="3614738"/>
              <a:ext cx="152400" cy="347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51" name="Line 22">
              <a:extLst>
                <a:ext uri="{FF2B5EF4-FFF2-40B4-BE49-F238E27FC236}">
                  <a16:creationId xmlns:a16="http://schemas.microsoft.com/office/drawing/2014/main" id="{FBA69DB2-B8A6-F558-DD60-6C95DA869E8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67400" y="3581400"/>
              <a:ext cx="762000" cy="1066800"/>
            </a:xfrm>
            <a:prstGeom prst="line">
              <a:avLst/>
            </a:prstGeom>
            <a:noFill/>
            <a:ln w="38100">
              <a:solidFill>
                <a:srgbClr val="007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52" name="Text Box 23">
              <a:extLst>
                <a:ext uri="{FF2B5EF4-FFF2-40B4-BE49-F238E27FC236}">
                  <a16:creationId xmlns:a16="http://schemas.microsoft.com/office/drawing/2014/main" id="{B8FC78E9-9738-6B18-8F60-FA94DB3FEA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29200" y="3913188"/>
              <a:ext cx="381000" cy="39687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 sz="2000">
                  <a:solidFill>
                    <a:srgbClr val="002060"/>
                  </a:solidFill>
                  <a:ea typeface="宋体" pitchFamily="2" charset="-122"/>
                </a:rPr>
                <a:t>B</a:t>
              </a:r>
            </a:p>
          </p:txBody>
        </p:sp>
        <p:sp>
          <p:nvSpPr>
            <p:cNvPr id="53" name="Line 24">
              <a:extLst>
                <a:ext uri="{FF2B5EF4-FFF2-40B4-BE49-F238E27FC236}">
                  <a16:creationId xmlns:a16="http://schemas.microsoft.com/office/drawing/2014/main" id="{FC0EE913-3192-77F1-4C16-5494F7DB14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334000" y="3581400"/>
              <a:ext cx="3048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54" name="Line 25">
              <a:extLst>
                <a:ext uri="{FF2B5EF4-FFF2-40B4-BE49-F238E27FC236}">
                  <a16:creationId xmlns:a16="http://schemas.microsoft.com/office/drawing/2014/main" id="{5D774BF5-E759-C2A7-96FB-DF8A3F7996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010400" y="4267200"/>
              <a:ext cx="685800" cy="381000"/>
            </a:xfrm>
            <a:prstGeom prst="line">
              <a:avLst/>
            </a:prstGeom>
            <a:noFill/>
            <a:ln w="38100">
              <a:solidFill>
                <a:srgbClr val="0070C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55" name="Text Box 26">
              <a:extLst>
                <a:ext uri="{FF2B5EF4-FFF2-40B4-BE49-F238E27FC236}">
                  <a16:creationId xmlns:a16="http://schemas.microsoft.com/office/drawing/2014/main" id="{F1FE4E32-3B87-FCCE-C933-5E1D626E53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05600" y="4495800"/>
              <a:ext cx="381000" cy="369332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>
                  <a:solidFill>
                    <a:srgbClr val="002060"/>
                  </a:solidFill>
                  <a:ea typeface="宋体" pitchFamily="2" charset="-122"/>
                </a:rPr>
                <a:t>-</a:t>
              </a:r>
            </a:p>
          </p:txBody>
        </p:sp>
        <p:sp>
          <p:nvSpPr>
            <p:cNvPr id="56" name="Text Box 27">
              <a:extLst>
                <a:ext uri="{FF2B5EF4-FFF2-40B4-BE49-F238E27FC236}">
                  <a16:creationId xmlns:a16="http://schemas.microsoft.com/office/drawing/2014/main" id="{857B0F4C-9712-E6DB-F64B-FDE6510B59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10400" y="5241925"/>
              <a:ext cx="479425" cy="39687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 sz="2000">
                  <a:solidFill>
                    <a:srgbClr val="002060"/>
                  </a:solidFill>
                  <a:ea typeface="宋体" pitchFamily="2" charset="-122"/>
                </a:rPr>
                <a:t>D</a:t>
              </a:r>
            </a:p>
          </p:txBody>
        </p:sp>
        <p:sp>
          <p:nvSpPr>
            <p:cNvPr id="57" name="Text Box 28">
              <a:extLst>
                <a:ext uri="{FF2B5EF4-FFF2-40B4-BE49-F238E27FC236}">
                  <a16:creationId xmlns:a16="http://schemas.microsoft.com/office/drawing/2014/main" id="{614AD350-24D5-BA09-4563-7F68C06906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24600" y="5226050"/>
              <a:ext cx="381000" cy="39687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 sz="2000">
                  <a:solidFill>
                    <a:srgbClr val="002060"/>
                  </a:solidFill>
                  <a:ea typeface="宋体" pitchFamily="2" charset="-122"/>
                </a:rPr>
                <a:t>C</a:t>
              </a:r>
            </a:p>
          </p:txBody>
        </p:sp>
        <p:sp>
          <p:nvSpPr>
            <p:cNvPr id="58" name="Line 29">
              <a:extLst>
                <a:ext uri="{FF2B5EF4-FFF2-40B4-BE49-F238E27FC236}">
                  <a16:creationId xmlns:a16="http://schemas.microsoft.com/office/drawing/2014/main" id="{45DDBCBD-9B08-7368-B408-C4773E5273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34200" y="4860925"/>
              <a:ext cx="228600" cy="3968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59" name="Line 30">
              <a:extLst>
                <a:ext uri="{FF2B5EF4-FFF2-40B4-BE49-F238E27FC236}">
                  <a16:creationId xmlns:a16="http://schemas.microsoft.com/office/drawing/2014/main" id="{6D241C34-691A-268F-6C93-BFD069B5AAE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553200" y="4894263"/>
              <a:ext cx="152400" cy="347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60" name="Line 31">
              <a:extLst>
                <a:ext uri="{FF2B5EF4-FFF2-40B4-BE49-F238E27FC236}">
                  <a16:creationId xmlns:a16="http://schemas.microsoft.com/office/drawing/2014/main" id="{3D796BC6-E67E-AC43-B7AB-046B5EDFB0E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924800" y="4191000"/>
              <a:ext cx="4572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>
                <a:solidFill>
                  <a:srgbClr val="002060"/>
                </a:solidFill>
              </a:endParaRPr>
            </a:p>
          </p:txBody>
        </p:sp>
        <p:sp>
          <p:nvSpPr>
            <p:cNvPr id="61" name="Text Box 32">
              <a:extLst>
                <a:ext uri="{FF2B5EF4-FFF2-40B4-BE49-F238E27FC236}">
                  <a16:creationId xmlns:a16="http://schemas.microsoft.com/office/drawing/2014/main" id="{6B43943D-BBB8-446A-143E-18DBDF5DA5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0" y="4556125"/>
              <a:ext cx="381000" cy="396875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FontTx/>
                <a:buNone/>
              </a:pPr>
              <a:r>
                <a:rPr lang="en-US" altLang="zh-CN" sz="2000">
                  <a:solidFill>
                    <a:srgbClr val="002060"/>
                  </a:solidFill>
                  <a:ea typeface="宋体" pitchFamily="2" charset="-122"/>
                </a:rPr>
                <a:t>N</a:t>
              </a:r>
            </a:p>
          </p:txBody>
        </p:sp>
      </p:grpSp>
      <p:sp>
        <p:nvSpPr>
          <p:cNvPr id="62" name="椭圆 61">
            <a:extLst>
              <a:ext uri="{FF2B5EF4-FFF2-40B4-BE49-F238E27FC236}">
                <a16:creationId xmlns:a16="http://schemas.microsoft.com/office/drawing/2014/main" id="{F060B17A-C575-2125-C079-071BFEE100E7}"/>
              </a:ext>
            </a:extLst>
          </p:cNvPr>
          <p:cNvSpPr/>
          <p:nvPr/>
        </p:nvSpPr>
        <p:spPr bwMode="auto">
          <a:xfrm>
            <a:off x="7750176" y="4476751"/>
            <a:ext cx="1241425" cy="1385887"/>
          </a:xfrm>
          <a:prstGeom prst="ellipse">
            <a:avLst/>
          </a:prstGeom>
          <a:noFill/>
          <a:ln w="349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Arial" charset="0"/>
              <a:ea typeface="宋体" pitchFamily="2" charset="-122"/>
            </a:endParaRP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26C43AF3-F412-94A1-237C-4E08E520595D}"/>
              </a:ext>
            </a:extLst>
          </p:cNvPr>
          <p:cNvGrpSpPr/>
          <p:nvPr/>
        </p:nvGrpSpPr>
        <p:grpSpPr>
          <a:xfrm>
            <a:off x="9553496" y="2395215"/>
            <a:ext cx="705009" cy="612990"/>
            <a:chOff x="8057653" y="2713306"/>
            <a:chExt cx="705009" cy="612990"/>
          </a:xfrm>
        </p:grpSpPr>
        <p:sp>
          <p:nvSpPr>
            <p:cNvPr id="64" name="箭头: 环形 63">
              <a:extLst>
                <a:ext uri="{FF2B5EF4-FFF2-40B4-BE49-F238E27FC236}">
                  <a16:creationId xmlns:a16="http://schemas.microsoft.com/office/drawing/2014/main" id="{C548C4D7-1E5E-410E-637D-F77DEFF79031}"/>
                </a:ext>
              </a:extLst>
            </p:cNvPr>
            <p:cNvSpPr/>
            <p:nvPr/>
          </p:nvSpPr>
          <p:spPr bwMode="auto">
            <a:xfrm rot="5225928">
              <a:off x="8139043" y="2699286"/>
              <a:ext cx="609600" cy="637639"/>
            </a:xfrm>
            <a:prstGeom prst="circularArrow">
              <a:avLst/>
            </a:prstGeom>
            <a:solidFill>
              <a:srgbClr val="FF0000">
                <a:alpha val="96001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latin typeface="Arial" charset="0"/>
                <a:ea typeface="微软雅黑" pitchFamily="34" charset="-122"/>
              </a:endParaRPr>
            </a:p>
          </p:txBody>
        </p:sp>
        <p:sp>
          <p:nvSpPr>
            <p:cNvPr id="65" name="箭头: 环形 64">
              <a:extLst>
                <a:ext uri="{FF2B5EF4-FFF2-40B4-BE49-F238E27FC236}">
                  <a16:creationId xmlns:a16="http://schemas.microsoft.com/office/drawing/2014/main" id="{8B593BFC-4EFE-BDB5-E7DB-A2E199E26800}"/>
                </a:ext>
              </a:extLst>
            </p:cNvPr>
            <p:cNvSpPr/>
            <p:nvPr/>
          </p:nvSpPr>
          <p:spPr bwMode="auto">
            <a:xfrm rot="16200000">
              <a:off x="8052563" y="2721786"/>
              <a:ext cx="609600" cy="599420"/>
            </a:xfrm>
            <a:prstGeom prst="circularArrow">
              <a:avLst/>
            </a:prstGeom>
            <a:solidFill>
              <a:srgbClr val="FF0000">
                <a:alpha val="96001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latin typeface="Arial" charset="0"/>
                <a:ea typeface="微软雅黑" pitchFamily="34" charset="-122"/>
              </a:endParaRPr>
            </a:p>
          </p:txBody>
        </p:sp>
      </p:grpSp>
      <p:sp>
        <p:nvSpPr>
          <p:cNvPr id="67" name="文本框 66">
            <a:extLst>
              <a:ext uri="{FF2B5EF4-FFF2-40B4-BE49-F238E27FC236}">
                <a16:creationId xmlns:a16="http://schemas.microsoft.com/office/drawing/2014/main" id="{D6FDCAB9-AC6C-E628-8ADC-14AC1FBC66C9}"/>
              </a:ext>
            </a:extLst>
          </p:cNvPr>
          <p:cNvSpPr txBox="1"/>
          <p:nvPr/>
        </p:nvSpPr>
        <p:spPr>
          <a:xfrm>
            <a:off x="2382203" y="6017574"/>
            <a:ext cx="8093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CN" sz="2000" dirty="0"/>
              <a:t>AST</a:t>
            </a:r>
            <a:endParaRPr lang="zh-CN" altLang="en-US" sz="2000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03EF6E0E-AC4F-E3B3-D875-F1D212B51533}"/>
              </a:ext>
            </a:extLst>
          </p:cNvPr>
          <p:cNvSpPr txBox="1"/>
          <p:nvPr/>
        </p:nvSpPr>
        <p:spPr>
          <a:xfrm>
            <a:off x="7693661" y="6080095"/>
            <a:ext cx="8093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altLang="zh-CN" sz="2000" dirty="0"/>
              <a:t>DAG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032082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62" grpId="0" animBg="1"/>
      <p:bldP spid="68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978D97A-AC91-B4DC-CAE8-F56226385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842467"/>
          </a:xfrm>
        </p:spPr>
        <p:txBody>
          <a:bodyPr>
            <a:normAutofit/>
          </a:bodyPr>
          <a:lstStyle/>
          <a:p>
            <a:r>
              <a:rPr lang="zh-CN" altLang="en-US" dirty="0"/>
              <a:t>采用拉链与回填技术的布尔表达式的翻译</a:t>
            </a:r>
            <a:r>
              <a:rPr lang="en-US" altLang="zh-CN" dirty="0"/>
              <a:t>1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B8EB72F-9682-70FE-B215-D64B21A7B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10">
            <a:extLst>
              <a:ext uri="{FF2B5EF4-FFF2-40B4-BE49-F238E27FC236}">
                <a16:creationId xmlns:a16="http://schemas.microsoft.com/office/drawing/2014/main" id="{9ED799C4-8CD6-7742-A8D8-FDCFE69AAF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1998" y="1678189"/>
            <a:ext cx="10800000" cy="460126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cs typeface="Times New Roman" pitchFamily="18" charset="0"/>
                <a:sym typeface="Symbol" pitchFamily="18" charset="2"/>
              </a:rPr>
              <a:t>E  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 M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cs typeface="Times New Roman" pitchFamily="18" charset="0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cs typeface="Times New Roman" pitchFamily="18" charset="0"/>
                <a:sym typeface="Symbol" pitchFamily="18" charset="2"/>
              </a:rPr>
              <a:t>backpatch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cs typeface="Times New Roman" pitchFamily="18" charset="0"/>
                <a:sym typeface="Symbol" pitchFamily="18" charset="2"/>
              </a:rPr>
              <a:t>(E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.falselist,M.gotostm) ; 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merge(E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.truelist,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.truelist) ; 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E.falselist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.falselist }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  <a:endParaRPr lang="en-US" altLang="zh-CN" sz="1000" dirty="0">
              <a:solidFill>
                <a:srgbClr val="0070C0"/>
              </a:solidFill>
              <a:latin typeface="+mn-ea"/>
              <a:sym typeface="Symbol" pitchFamily="18" charset="2"/>
            </a:endParaRP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E  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 M 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en-US" altLang="zh-CN" sz="2000" baseline="-25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backpatch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.truelist,M.gotostm) ; 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E.falselist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merge(E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.falselist,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.falselist) ; 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.truelist }</a:t>
            </a:r>
          </a:p>
          <a:p>
            <a:pPr>
              <a:spcBef>
                <a:spcPts val="600"/>
              </a:spcBef>
            </a:pPr>
            <a:endParaRPr lang="en-US" altLang="zh-CN" dirty="0">
              <a:latin typeface="+mn-ea"/>
              <a:sym typeface="Symbol" pitchFamily="18" charset="2"/>
            </a:endParaRP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E   E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.falselist ; 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E.falselist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E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.truelist }</a:t>
            </a:r>
          </a:p>
          <a:p>
            <a:pPr>
              <a:spcBef>
                <a:spcPts val="600"/>
              </a:spcBef>
            </a:pPr>
            <a:endParaRPr lang="en-US" altLang="zh-CN" sz="2000" dirty="0">
              <a:solidFill>
                <a:srgbClr val="0070C0"/>
              </a:solidFill>
              <a:latin typeface="+mn-ea"/>
              <a:sym typeface="Symbol" pitchFamily="18" charset="2"/>
            </a:endParaRPr>
          </a:p>
          <a:p>
            <a:pPr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M  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M.gotostm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nextstm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  <a:endParaRPr lang="en-US" altLang="zh-CN" sz="2000" baseline="-25000" dirty="0">
              <a:latin typeface="+mn-ea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02802334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978D97A-AC91-B4DC-CAE8-F56226385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842467"/>
          </a:xfrm>
        </p:spPr>
        <p:txBody>
          <a:bodyPr>
            <a:normAutofit/>
          </a:bodyPr>
          <a:lstStyle/>
          <a:p>
            <a:r>
              <a:rPr lang="zh-CN" altLang="en-US" dirty="0"/>
              <a:t>采用拉链与回填技术的布尔表达式的翻译</a:t>
            </a:r>
            <a:r>
              <a:rPr lang="en-US" altLang="zh-CN" dirty="0"/>
              <a:t>2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B8EB72F-9682-70FE-B215-D64B21A7B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10">
            <a:extLst>
              <a:ext uri="{FF2B5EF4-FFF2-40B4-BE49-F238E27FC236}">
                <a16:creationId xmlns:a16="http://schemas.microsoft.com/office/drawing/2014/main" id="{9ED799C4-8CD6-7742-A8D8-FDCFE69AAF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1998" y="1678189"/>
            <a:ext cx="10800000" cy="4093428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Times New Roman" pitchFamily="18" charset="0"/>
                <a:sym typeface="Symbol" pitchFamily="18" charset="2"/>
              </a:rPr>
              <a:t>E  (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Times New Roman" pitchFamily="18" charset="0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Times New Roman" pitchFamily="18" charset="0"/>
                <a:sym typeface="Symbol" pitchFamily="18" charset="2"/>
              </a:rPr>
              <a:t>E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.truelist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.truelist 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E.falselist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.falselist }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rop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E.truelist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makelist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(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nextstm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   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E.falselist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makelist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( nextstm+1);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    emit ( ‘if‘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.place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rop.op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.place  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_’ );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    emit (‘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_’) }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true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E.truelist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makelist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(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nextstm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    emit (‘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_’) }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false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E.falselist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makelist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(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nextstm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     emit (‘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_’) }</a:t>
            </a:r>
          </a:p>
        </p:txBody>
      </p:sp>
    </p:spTree>
    <p:extLst>
      <p:ext uri="{BB962C8B-B14F-4D97-AF65-F5344CB8AC3E}">
        <p14:creationId xmlns:p14="http://schemas.microsoft.com/office/powerpoint/2010/main" val="54457210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流程图: 文档 65">
            <a:extLst>
              <a:ext uri="{FF2B5EF4-FFF2-40B4-BE49-F238E27FC236}">
                <a16:creationId xmlns:a16="http://schemas.microsoft.com/office/drawing/2014/main" id="{71A7D777-28A3-9F1F-C543-5A46CF797B35}"/>
              </a:ext>
            </a:extLst>
          </p:cNvPr>
          <p:cNvSpPr/>
          <p:nvPr/>
        </p:nvSpPr>
        <p:spPr bwMode="auto">
          <a:xfrm>
            <a:off x="7914151" y="1567027"/>
            <a:ext cx="3264452" cy="2964958"/>
          </a:xfrm>
          <a:prstGeom prst="flowChartDocument">
            <a:avLst/>
          </a:prstGeom>
          <a:solidFill>
            <a:srgbClr val="FFFFFF"/>
          </a:solidFill>
          <a:ln w="12700" cap="flat" cmpd="sng" algn="ctr">
            <a:solidFill>
              <a:srgbClr val="0E7C7E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Arial" charset="0"/>
              <a:ea typeface="微软雅黑" pitchFamily="34" charset="-122"/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978D97A-AC91-B4DC-CAE8-F56226385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164" y="951997"/>
            <a:ext cx="6110495" cy="542900"/>
          </a:xfrm>
        </p:spPr>
        <p:txBody>
          <a:bodyPr>
            <a:normAutofit/>
          </a:bodyPr>
          <a:lstStyle/>
          <a:p>
            <a:pPr>
              <a:lnSpc>
                <a:spcPts val="3200"/>
              </a:lnSpc>
            </a:pPr>
            <a:r>
              <a:rPr lang="zh-CN" altLang="en-US" dirty="0"/>
              <a:t>拉链与回填举例</a:t>
            </a:r>
            <a:r>
              <a:rPr lang="en-US" altLang="zh-CN" dirty="0"/>
              <a:t>:  </a:t>
            </a:r>
            <a:r>
              <a:rPr lang="en-US" altLang="zh-CN" sz="2200" b="0" dirty="0">
                <a:solidFill>
                  <a:srgbClr val="0000FF"/>
                </a:solidFill>
              </a:rPr>
              <a:t>a&lt;b </a:t>
            </a:r>
            <a:r>
              <a:rPr lang="en-US" altLang="zh-CN" sz="2200" b="0" dirty="0">
                <a:solidFill>
                  <a:srgbClr val="0000FF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</a:t>
            </a:r>
            <a:r>
              <a:rPr lang="en-US" altLang="zh-CN" sz="2200" b="0" dirty="0">
                <a:solidFill>
                  <a:srgbClr val="0000FF"/>
                </a:solidFill>
              </a:rPr>
              <a:t> c&lt;d </a:t>
            </a:r>
            <a:r>
              <a:rPr lang="en-US" altLang="zh-CN" sz="2200" b="0" dirty="0">
                <a:solidFill>
                  <a:srgbClr val="0000FF"/>
                </a:solidFill>
                <a:latin typeface="宋体" pitchFamily="2" charset="-122"/>
                <a:ea typeface="宋体" pitchFamily="2" charset="-122"/>
                <a:sym typeface="Symbol" pitchFamily="18" charset="2"/>
              </a:rPr>
              <a:t></a:t>
            </a:r>
            <a:r>
              <a:rPr lang="en-US" altLang="zh-CN" sz="2200" b="0" dirty="0">
                <a:solidFill>
                  <a:srgbClr val="0000FF"/>
                </a:solidFill>
              </a:rPr>
              <a:t> e&lt;f </a:t>
            </a:r>
          </a:p>
          <a:p>
            <a:pPr>
              <a:lnSpc>
                <a:spcPts val="3200"/>
              </a:lnSpc>
            </a:pP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B8EB72F-9682-70FE-B215-D64B21A7B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22" y="257614"/>
            <a:ext cx="5215054" cy="617641"/>
          </a:xfrm>
        </p:spPr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TextBox 7">
            <a:extLst>
              <a:ext uri="{FF2B5EF4-FFF2-40B4-BE49-F238E27FC236}">
                <a16:creationId xmlns:a16="http://schemas.microsoft.com/office/drawing/2014/main" id="{55903F3F-D1D9-8C4E-A043-002FB3EE3726}"/>
              </a:ext>
            </a:extLst>
          </p:cNvPr>
          <p:cNvSpPr txBox="1"/>
          <p:nvPr/>
        </p:nvSpPr>
        <p:spPr>
          <a:xfrm>
            <a:off x="3102121" y="3894937"/>
            <a:ext cx="609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E</a:t>
            </a:r>
            <a:endParaRPr lang="zh-CN" altLang="en-US" dirty="0">
              <a:latin typeface="+mn-ea"/>
            </a:endParaRPr>
          </a:p>
        </p:txBody>
      </p:sp>
      <p:sp>
        <p:nvSpPr>
          <p:cNvPr id="6" name="TextBox 14">
            <a:extLst>
              <a:ext uri="{FF2B5EF4-FFF2-40B4-BE49-F238E27FC236}">
                <a16:creationId xmlns:a16="http://schemas.microsoft.com/office/drawing/2014/main" id="{DB62766A-35BF-5AA3-B470-5B0D113BB137}"/>
              </a:ext>
            </a:extLst>
          </p:cNvPr>
          <p:cNvSpPr txBox="1"/>
          <p:nvPr/>
        </p:nvSpPr>
        <p:spPr>
          <a:xfrm>
            <a:off x="621812" y="4580737"/>
            <a:ext cx="298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E</a:t>
            </a:r>
            <a:endParaRPr lang="zh-CN" altLang="en-US" dirty="0">
              <a:latin typeface="+mn-ea"/>
            </a:endParaRPr>
          </a:p>
        </p:txBody>
      </p:sp>
      <p:sp>
        <p:nvSpPr>
          <p:cNvPr id="7" name="TextBox 15">
            <a:extLst>
              <a:ext uri="{FF2B5EF4-FFF2-40B4-BE49-F238E27FC236}">
                <a16:creationId xmlns:a16="http://schemas.microsoft.com/office/drawing/2014/main" id="{B1B384B7-95DF-685B-D8CE-AE107CF9E3DB}"/>
              </a:ext>
            </a:extLst>
          </p:cNvPr>
          <p:cNvSpPr txBox="1"/>
          <p:nvPr/>
        </p:nvSpPr>
        <p:spPr>
          <a:xfrm>
            <a:off x="2442992" y="4615026"/>
            <a:ext cx="25449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b="1" dirty="0">
                <a:latin typeface="+mn-ea"/>
                <a:sym typeface="Symbol" pitchFamily="18" charset="2"/>
              </a:rPr>
              <a:t></a:t>
            </a:r>
            <a:endParaRPr lang="zh-CN" altLang="en-US" b="1" dirty="0">
              <a:latin typeface="+mn-ea"/>
            </a:endParaRPr>
          </a:p>
        </p:txBody>
      </p:sp>
      <p:sp>
        <p:nvSpPr>
          <p:cNvPr id="8" name="TextBox 16">
            <a:extLst>
              <a:ext uri="{FF2B5EF4-FFF2-40B4-BE49-F238E27FC236}">
                <a16:creationId xmlns:a16="http://schemas.microsoft.com/office/drawing/2014/main" id="{CDD7FACA-E1D3-D03A-7774-1FA343429BF9}"/>
              </a:ext>
            </a:extLst>
          </p:cNvPr>
          <p:cNvSpPr txBox="1"/>
          <p:nvPr/>
        </p:nvSpPr>
        <p:spPr>
          <a:xfrm>
            <a:off x="4809001" y="4580737"/>
            <a:ext cx="26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E</a:t>
            </a:r>
            <a:endParaRPr lang="zh-CN" altLang="en-US" dirty="0">
              <a:latin typeface="+mn-ea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4069E7F-EBB0-FD12-4BB2-6EB22D80E11A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 bwMode="auto">
          <a:xfrm flipH="1">
            <a:off x="771123" y="4275937"/>
            <a:ext cx="2635798" cy="304800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C04B748-D0A9-C3BD-8A07-2CCDF0BC91B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 bwMode="auto">
          <a:xfrm flipH="1">
            <a:off x="2570241" y="4275937"/>
            <a:ext cx="836680" cy="339089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99F778E-DFB9-AB3B-CB90-931C7FE7A6A6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 bwMode="auto">
          <a:xfrm>
            <a:off x="3406921" y="4275937"/>
            <a:ext cx="1533164" cy="304800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Box 23">
            <a:extLst>
              <a:ext uri="{FF2B5EF4-FFF2-40B4-BE49-F238E27FC236}">
                <a16:creationId xmlns:a16="http://schemas.microsoft.com/office/drawing/2014/main" id="{9B5E8F9B-A3C6-B436-3B49-8A1CE441E16A}"/>
              </a:ext>
            </a:extLst>
          </p:cNvPr>
          <p:cNvSpPr txBox="1"/>
          <p:nvPr/>
        </p:nvSpPr>
        <p:spPr>
          <a:xfrm>
            <a:off x="127233" y="5304637"/>
            <a:ext cx="445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id</a:t>
            </a:r>
          </a:p>
          <a:p>
            <a:r>
              <a:rPr lang="en-US" altLang="zh-CN" dirty="0">
                <a:latin typeface="+mn-ea"/>
              </a:rPr>
              <a:t>(a)</a:t>
            </a:r>
            <a:endParaRPr lang="zh-CN" altLang="en-US" dirty="0">
              <a:latin typeface="+mn-ea"/>
            </a:endParaRPr>
          </a:p>
        </p:txBody>
      </p:sp>
      <p:sp>
        <p:nvSpPr>
          <p:cNvPr id="13" name="TextBox 24">
            <a:extLst>
              <a:ext uri="{FF2B5EF4-FFF2-40B4-BE49-F238E27FC236}">
                <a16:creationId xmlns:a16="http://schemas.microsoft.com/office/drawing/2014/main" id="{CE004056-8484-94C9-6AE6-CF82CF0BCFBD}"/>
              </a:ext>
            </a:extLst>
          </p:cNvPr>
          <p:cNvSpPr txBox="1"/>
          <p:nvPr/>
        </p:nvSpPr>
        <p:spPr>
          <a:xfrm>
            <a:off x="576091" y="5304637"/>
            <a:ext cx="380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&lt;</a:t>
            </a:r>
            <a:endParaRPr lang="zh-CN" altLang="en-US" dirty="0">
              <a:latin typeface="+mn-ea"/>
            </a:endParaRPr>
          </a:p>
        </p:txBody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16D7AB2F-EAD8-7B0F-E78D-947DA6DF7907}"/>
              </a:ext>
            </a:extLst>
          </p:cNvPr>
          <p:cNvSpPr txBox="1"/>
          <p:nvPr/>
        </p:nvSpPr>
        <p:spPr>
          <a:xfrm>
            <a:off x="1029482" y="5304637"/>
            <a:ext cx="445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id</a:t>
            </a:r>
          </a:p>
          <a:p>
            <a:r>
              <a:rPr lang="en-US" altLang="zh-CN" dirty="0">
                <a:latin typeface="+mn-ea"/>
              </a:rPr>
              <a:t>(b)</a:t>
            </a:r>
            <a:endParaRPr lang="zh-CN" altLang="en-US" dirty="0">
              <a:latin typeface="+mn-ea"/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3D384BF0-101B-68C7-EBE9-DC60568328F0}"/>
              </a:ext>
            </a:extLst>
          </p:cNvPr>
          <p:cNvCxnSpPr>
            <a:cxnSpLocks/>
            <a:stCxn id="6" idx="2"/>
            <a:endCxn id="12" idx="0"/>
          </p:cNvCxnSpPr>
          <p:nvPr/>
        </p:nvCxnSpPr>
        <p:spPr bwMode="auto">
          <a:xfrm flipH="1">
            <a:off x="349756" y="4950069"/>
            <a:ext cx="421367" cy="354568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69C84DEB-DA34-1ED9-6421-53F473DEB65B}"/>
              </a:ext>
            </a:extLst>
          </p:cNvPr>
          <p:cNvCxnSpPr>
            <a:cxnSpLocks/>
            <a:stCxn id="6" idx="2"/>
            <a:endCxn id="13" idx="0"/>
          </p:cNvCxnSpPr>
          <p:nvPr/>
        </p:nvCxnSpPr>
        <p:spPr bwMode="auto">
          <a:xfrm flipH="1">
            <a:off x="766591" y="4950069"/>
            <a:ext cx="4532" cy="354568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E59098E0-DCEF-D312-4E5B-18E7E047CF03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 bwMode="auto">
          <a:xfrm>
            <a:off x="771123" y="4950069"/>
            <a:ext cx="480882" cy="354568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8" name="TextBox 29">
            <a:extLst>
              <a:ext uri="{FF2B5EF4-FFF2-40B4-BE49-F238E27FC236}">
                <a16:creationId xmlns:a16="http://schemas.microsoft.com/office/drawing/2014/main" id="{3ECD2309-8DBD-A87D-E16D-71585E60A7A5}"/>
              </a:ext>
            </a:extLst>
          </p:cNvPr>
          <p:cNvSpPr txBox="1"/>
          <p:nvPr/>
        </p:nvSpPr>
        <p:spPr>
          <a:xfrm>
            <a:off x="3361201" y="5190337"/>
            <a:ext cx="297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E</a:t>
            </a:r>
            <a:endParaRPr lang="zh-CN" altLang="en-US" dirty="0">
              <a:latin typeface="+mn-ea"/>
            </a:endParaRPr>
          </a:p>
        </p:txBody>
      </p:sp>
      <p:sp>
        <p:nvSpPr>
          <p:cNvPr id="19" name="TextBox 30">
            <a:extLst>
              <a:ext uri="{FF2B5EF4-FFF2-40B4-BE49-F238E27FC236}">
                <a16:creationId xmlns:a16="http://schemas.microsoft.com/office/drawing/2014/main" id="{49305FE1-4E54-969E-32BA-ABECEC947E42}"/>
              </a:ext>
            </a:extLst>
          </p:cNvPr>
          <p:cNvSpPr txBox="1"/>
          <p:nvPr/>
        </p:nvSpPr>
        <p:spPr>
          <a:xfrm>
            <a:off x="4991881" y="5167477"/>
            <a:ext cx="22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+mn-ea"/>
                <a:sym typeface="Symbol" pitchFamily="18" charset="2"/>
              </a:rPr>
              <a:t></a:t>
            </a:r>
            <a:endParaRPr lang="zh-CN" altLang="en-US" b="1" dirty="0">
              <a:latin typeface="+mn-ea"/>
            </a:endParaRPr>
          </a:p>
        </p:txBody>
      </p:sp>
      <p:sp>
        <p:nvSpPr>
          <p:cNvPr id="20" name="TextBox 31">
            <a:extLst>
              <a:ext uri="{FF2B5EF4-FFF2-40B4-BE49-F238E27FC236}">
                <a16:creationId xmlns:a16="http://schemas.microsoft.com/office/drawing/2014/main" id="{D629E856-64E9-CBA3-0DE3-416A5540FB9E}"/>
              </a:ext>
            </a:extLst>
          </p:cNvPr>
          <p:cNvSpPr txBox="1"/>
          <p:nvPr/>
        </p:nvSpPr>
        <p:spPr>
          <a:xfrm>
            <a:off x="7597921" y="5266536"/>
            <a:ext cx="304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E</a:t>
            </a:r>
            <a:endParaRPr lang="zh-CN" altLang="en-US" dirty="0">
              <a:latin typeface="+mn-ea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675C899E-8D6D-9158-C223-36DD73DD0EF0}"/>
              </a:ext>
            </a:extLst>
          </p:cNvPr>
          <p:cNvCxnSpPr>
            <a:cxnSpLocks/>
            <a:stCxn id="8" idx="2"/>
            <a:endCxn id="18" idx="0"/>
          </p:cNvCxnSpPr>
          <p:nvPr/>
        </p:nvCxnSpPr>
        <p:spPr bwMode="auto">
          <a:xfrm flipH="1">
            <a:off x="3509910" y="4950069"/>
            <a:ext cx="1430175" cy="240268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A50E7B8A-4BE9-8D3F-6376-4D033BBC2696}"/>
              </a:ext>
            </a:extLst>
          </p:cNvPr>
          <p:cNvCxnSpPr>
            <a:cxnSpLocks/>
            <a:stCxn id="8" idx="2"/>
            <a:endCxn id="19" idx="0"/>
          </p:cNvCxnSpPr>
          <p:nvPr/>
        </p:nvCxnSpPr>
        <p:spPr bwMode="auto">
          <a:xfrm>
            <a:off x="4940085" y="4950069"/>
            <a:ext cx="164251" cy="217408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0741CE2C-0BA2-87BB-5BB8-41C5EB14F79E}"/>
              </a:ext>
            </a:extLst>
          </p:cNvPr>
          <p:cNvCxnSpPr>
            <a:cxnSpLocks/>
            <a:stCxn id="8" idx="2"/>
            <a:endCxn id="20" idx="0"/>
          </p:cNvCxnSpPr>
          <p:nvPr/>
        </p:nvCxnSpPr>
        <p:spPr bwMode="auto">
          <a:xfrm>
            <a:off x="4940085" y="4950069"/>
            <a:ext cx="2810236" cy="316467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" name="TextBox 35">
            <a:extLst>
              <a:ext uri="{FF2B5EF4-FFF2-40B4-BE49-F238E27FC236}">
                <a16:creationId xmlns:a16="http://schemas.microsoft.com/office/drawing/2014/main" id="{799D59AC-37D8-8E88-9100-D6DEEA3579B7}"/>
              </a:ext>
            </a:extLst>
          </p:cNvPr>
          <p:cNvSpPr txBox="1"/>
          <p:nvPr/>
        </p:nvSpPr>
        <p:spPr>
          <a:xfrm>
            <a:off x="2919240" y="5929477"/>
            <a:ext cx="451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id(c)</a:t>
            </a:r>
            <a:endParaRPr lang="zh-CN" altLang="en-US" dirty="0">
              <a:latin typeface="+mn-ea"/>
            </a:endParaRPr>
          </a:p>
        </p:txBody>
      </p:sp>
      <p:sp>
        <p:nvSpPr>
          <p:cNvPr id="25" name="TextBox 36">
            <a:extLst>
              <a:ext uri="{FF2B5EF4-FFF2-40B4-BE49-F238E27FC236}">
                <a16:creationId xmlns:a16="http://schemas.microsoft.com/office/drawing/2014/main" id="{42B21053-E34E-389D-0D45-33CAC980EF07}"/>
              </a:ext>
            </a:extLst>
          </p:cNvPr>
          <p:cNvSpPr txBox="1"/>
          <p:nvPr/>
        </p:nvSpPr>
        <p:spPr>
          <a:xfrm>
            <a:off x="3370941" y="5944479"/>
            <a:ext cx="304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&lt;</a:t>
            </a:r>
            <a:endParaRPr lang="zh-CN" altLang="en-US" dirty="0">
              <a:latin typeface="+mn-ea"/>
            </a:endParaRPr>
          </a:p>
        </p:txBody>
      </p:sp>
      <p:sp>
        <p:nvSpPr>
          <p:cNvPr id="26" name="TextBox 37">
            <a:extLst>
              <a:ext uri="{FF2B5EF4-FFF2-40B4-BE49-F238E27FC236}">
                <a16:creationId xmlns:a16="http://schemas.microsoft.com/office/drawing/2014/main" id="{87C7D39E-71DE-4D9D-1B33-7CF7C2991304}"/>
              </a:ext>
            </a:extLst>
          </p:cNvPr>
          <p:cNvSpPr txBox="1"/>
          <p:nvPr/>
        </p:nvSpPr>
        <p:spPr>
          <a:xfrm>
            <a:off x="3742201" y="5952337"/>
            <a:ext cx="462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id(d)</a:t>
            </a:r>
            <a:endParaRPr lang="zh-CN" altLang="en-US" dirty="0">
              <a:latin typeface="+mn-ea"/>
            </a:endParaRP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7DF8DE85-149C-5BDF-B872-C6AA224B0091}"/>
              </a:ext>
            </a:extLst>
          </p:cNvPr>
          <p:cNvCxnSpPr>
            <a:cxnSpLocks/>
            <a:stCxn id="18" idx="2"/>
            <a:endCxn id="24" idx="0"/>
          </p:cNvCxnSpPr>
          <p:nvPr/>
        </p:nvCxnSpPr>
        <p:spPr bwMode="auto">
          <a:xfrm flipH="1">
            <a:off x="3145031" y="5559669"/>
            <a:ext cx="364879" cy="369808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D01F2927-D3AC-A2A3-4666-F5AA5EBD7BBA}"/>
              </a:ext>
            </a:extLst>
          </p:cNvPr>
          <p:cNvCxnSpPr>
            <a:cxnSpLocks/>
            <a:stCxn id="18" idx="2"/>
            <a:endCxn id="25" idx="0"/>
          </p:cNvCxnSpPr>
          <p:nvPr/>
        </p:nvCxnSpPr>
        <p:spPr bwMode="auto">
          <a:xfrm>
            <a:off x="3509910" y="5559669"/>
            <a:ext cx="13431" cy="384810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0EAD846A-A735-15BB-BB7D-8CD49FB7CC84}"/>
              </a:ext>
            </a:extLst>
          </p:cNvPr>
          <p:cNvCxnSpPr>
            <a:cxnSpLocks/>
            <a:stCxn id="18" idx="2"/>
            <a:endCxn id="26" idx="0"/>
          </p:cNvCxnSpPr>
          <p:nvPr/>
        </p:nvCxnSpPr>
        <p:spPr bwMode="auto">
          <a:xfrm>
            <a:off x="3509910" y="5559669"/>
            <a:ext cx="463661" cy="392668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0" name="TextBox 41">
            <a:extLst>
              <a:ext uri="{FF2B5EF4-FFF2-40B4-BE49-F238E27FC236}">
                <a16:creationId xmlns:a16="http://schemas.microsoft.com/office/drawing/2014/main" id="{CADA81D4-201A-E404-B976-918FD4C724D6}"/>
              </a:ext>
            </a:extLst>
          </p:cNvPr>
          <p:cNvSpPr txBox="1"/>
          <p:nvPr/>
        </p:nvSpPr>
        <p:spPr>
          <a:xfrm>
            <a:off x="6915931" y="5952337"/>
            <a:ext cx="493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id</a:t>
            </a:r>
          </a:p>
          <a:p>
            <a:r>
              <a:rPr lang="en-US" altLang="zh-CN" dirty="0">
                <a:latin typeface="+mn-ea"/>
              </a:rPr>
              <a:t>(e)</a:t>
            </a:r>
            <a:endParaRPr lang="zh-CN" altLang="en-US" dirty="0">
              <a:latin typeface="+mn-ea"/>
            </a:endParaRPr>
          </a:p>
        </p:txBody>
      </p:sp>
      <p:sp>
        <p:nvSpPr>
          <p:cNvPr id="31" name="TextBox 42">
            <a:extLst>
              <a:ext uri="{FF2B5EF4-FFF2-40B4-BE49-F238E27FC236}">
                <a16:creationId xmlns:a16="http://schemas.microsoft.com/office/drawing/2014/main" id="{F82C18CD-7FF1-AB21-B373-11C3DEEF8DFC}"/>
              </a:ext>
            </a:extLst>
          </p:cNvPr>
          <p:cNvSpPr txBox="1"/>
          <p:nvPr/>
        </p:nvSpPr>
        <p:spPr>
          <a:xfrm>
            <a:off x="7449331" y="5952337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&lt;</a:t>
            </a:r>
            <a:endParaRPr lang="zh-CN" altLang="en-US" dirty="0">
              <a:latin typeface="+mn-ea"/>
            </a:endParaRPr>
          </a:p>
        </p:txBody>
      </p:sp>
      <p:sp>
        <p:nvSpPr>
          <p:cNvPr id="32" name="TextBox 43">
            <a:extLst>
              <a:ext uri="{FF2B5EF4-FFF2-40B4-BE49-F238E27FC236}">
                <a16:creationId xmlns:a16="http://schemas.microsoft.com/office/drawing/2014/main" id="{064D6FD0-22EC-21DE-4FD7-3E07969681E8}"/>
              </a:ext>
            </a:extLst>
          </p:cNvPr>
          <p:cNvSpPr txBox="1"/>
          <p:nvPr/>
        </p:nvSpPr>
        <p:spPr>
          <a:xfrm>
            <a:off x="8058930" y="5952337"/>
            <a:ext cx="433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</a:rPr>
              <a:t>id(f)</a:t>
            </a:r>
            <a:endParaRPr lang="zh-CN" altLang="en-US" dirty="0">
              <a:latin typeface="+mn-ea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06155DC1-8F75-51B6-AAF9-D98286AE881D}"/>
              </a:ext>
            </a:extLst>
          </p:cNvPr>
          <p:cNvCxnSpPr>
            <a:cxnSpLocks/>
            <a:endCxn id="30" idx="0"/>
          </p:cNvCxnSpPr>
          <p:nvPr/>
        </p:nvCxnSpPr>
        <p:spPr bwMode="auto">
          <a:xfrm flipH="1">
            <a:off x="7162568" y="5647537"/>
            <a:ext cx="591563" cy="304800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44861F53-F38E-8135-896B-EFBF4D5CDD55}"/>
              </a:ext>
            </a:extLst>
          </p:cNvPr>
          <p:cNvCxnSpPr>
            <a:endCxn id="31" idx="0"/>
          </p:cNvCxnSpPr>
          <p:nvPr/>
        </p:nvCxnSpPr>
        <p:spPr bwMode="auto">
          <a:xfrm>
            <a:off x="7754131" y="5647537"/>
            <a:ext cx="0" cy="304800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952F275F-B26C-A92C-1AB1-57FEA1704BD3}"/>
              </a:ext>
            </a:extLst>
          </p:cNvPr>
          <p:cNvCxnSpPr>
            <a:cxnSpLocks/>
            <a:endCxn id="32" idx="0"/>
          </p:cNvCxnSpPr>
          <p:nvPr/>
        </p:nvCxnSpPr>
        <p:spPr bwMode="auto">
          <a:xfrm>
            <a:off x="7754131" y="5647537"/>
            <a:ext cx="521579" cy="304800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6" name="Rectangle 8">
            <a:extLst>
              <a:ext uri="{FF2B5EF4-FFF2-40B4-BE49-F238E27FC236}">
                <a16:creationId xmlns:a16="http://schemas.microsoft.com/office/drawing/2014/main" id="{8D1F283D-5B37-FE2F-9203-637058B8C7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74609" y="1776517"/>
            <a:ext cx="35052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ClrTx/>
            </a:pPr>
            <a:r>
              <a:rPr lang="en-US" altLang="zh-CN" sz="2000" dirty="0">
                <a:latin typeface="+mn-ea"/>
              </a:rPr>
              <a:t>(0) if a&lt;b  </a:t>
            </a:r>
            <a:r>
              <a:rPr lang="en-US" altLang="zh-CN" sz="2000" dirty="0" err="1">
                <a:latin typeface="+mn-ea"/>
              </a:rPr>
              <a:t>goto</a:t>
            </a:r>
            <a:r>
              <a:rPr lang="en-US" altLang="zh-CN" sz="2000" dirty="0">
                <a:latin typeface="+mn-ea"/>
              </a:rPr>
              <a:t>  ______</a:t>
            </a:r>
            <a:endParaRPr lang="zh-CN" altLang="en-US" sz="2000" dirty="0">
              <a:latin typeface="+mn-ea"/>
            </a:endParaRPr>
          </a:p>
        </p:txBody>
      </p:sp>
      <p:sp>
        <p:nvSpPr>
          <p:cNvPr id="37" name="Rectangle 8">
            <a:extLst>
              <a:ext uri="{FF2B5EF4-FFF2-40B4-BE49-F238E27FC236}">
                <a16:creationId xmlns:a16="http://schemas.microsoft.com/office/drawing/2014/main" id="{FE1A9B04-BAD8-382B-C619-F5B752EEBC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74609" y="2176627"/>
            <a:ext cx="35052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ClrTx/>
            </a:pPr>
            <a:r>
              <a:rPr lang="en-US" altLang="zh-CN" sz="2000" dirty="0">
                <a:latin typeface="+mn-ea"/>
              </a:rPr>
              <a:t>(1) </a:t>
            </a:r>
            <a:r>
              <a:rPr lang="en-US" altLang="zh-CN" sz="2000" dirty="0" err="1">
                <a:latin typeface="+mn-ea"/>
              </a:rPr>
              <a:t>goto</a:t>
            </a:r>
            <a:r>
              <a:rPr lang="en-US" altLang="zh-CN" sz="2000" dirty="0">
                <a:latin typeface="+mn-ea"/>
              </a:rPr>
              <a:t>  ______</a:t>
            </a:r>
            <a:endParaRPr lang="zh-CN" altLang="en-US" sz="2000" dirty="0">
              <a:latin typeface="+mn-ea"/>
            </a:endParaRPr>
          </a:p>
        </p:txBody>
      </p:sp>
      <p:sp>
        <p:nvSpPr>
          <p:cNvPr id="38" name="Rectangle 8">
            <a:extLst>
              <a:ext uri="{FF2B5EF4-FFF2-40B4-BE49-F238E27FC236}">
                <a16:creationId xmlns:a16="http://schemas.microsoft.com/office/drawing/2014/main" id="{CB1515D4-423E-67BA-92FA-783387B746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1623" y="4588744"/>
            <a:ext cx="1286175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spAutoFit/>
          </a:bodyPr>
          <a:lstStyle/>
          <a:p>
            <a:pPr algn="l">
              <a:buClrTx/>
            </a:pP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00FF"/>
                </a:solidFill>
                <a:latin typeface="+mn-ea"/>
              </a:rPr>
              <a:t>truelist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={0}</a:t>
            </a: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00FF"/>
                </a:solidFill>
                <a:latin typeface="+mn-ea"/>
              </a:rPr>
              <a:t>falselist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={1}</a:t>
            </a:r>
          </a:p>
        </p:txBody>
      </p:sp>
      <p:sp>
        <p:nvSpPr>
          <p:cNvPr id="39" name="Rectangle 8">
            <a:extLst>
              <a:ext uri="{FF2B5EF4-FFF2-40B4-BE49-F238E27FC236}">
                <a16:creationId xmlns:a16="http://schemas.microsoft.com/office/drawing/2014/main" id="{BE5379C4-2EC2-5D36-B4C9-56F070AA80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7701" y="3771443"/>
            <a:ext cx="1608055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spAutoFit/>
          </a:bodyPr>
          <a:lstStyle/>
          <a:p>
            <a:pPr algn="l">
              <a:buClrTx/>
            </a:pP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B050"/>
                </a:solidFill>
                <a:latin typeface="+mn-ea"/>
              </a:rPr>
              <a:t>truelist</a:t>
            </a:r>
            <a:r>
              <a:rPr lang="en-US" altLang="zh-CN" sz="1600" dirty="0">
                <a:solidFill>
                  <a:srgbClr val="00B050"/>
                </a:solidFill>
                <a:latin typeface="+mn-ea"/>
              </a:rPr>
              <a:t>={0</a:t>
            </a:r>
            <a:r>
              <a:rPr lang="zh-CN" altLang="en-US" sz="1600" dirty="0">
                <a:solidFill>
                  <a:srgbClr val="00B050"/>
                </a:solidFill>
                <a:latin typeface="+mn-ea"/>
              </a:rPr>
              <a:t>，</a:t>
            </a:r>
            <a:r>
              <a:rPr lang="en-US" altLang="zh-CN" sz="1600" dirty="0">
                <a:solidFill>
                  <a:srgbClr val="00B050"/>
                </a:solidFill>
                <a:latin typeface="+mn-ea"/>
              </a:rPr>
              <a:t>4}</a:t>
            </a: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00FF"/>
                </a:solidFill>
                <a:latin typeface="+mn-ea"/>
              </a:rPr>
              <a:t>falselist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={3</a:t>
            </a:r>
            <a:r>
              <a:rPr lang="zh-CN" altLang="en-US" sz="1600" dirty="0">
                <a:solidFill>
                  <a:srgbClr val="0000FF"/>
                </a:solidFill>
                <a:latin typeface="+mn-ea"/>
              </a:rPr>
              <a:t>，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5}</a:t>
            </a:r>
          </a:p>
        </p:txBody>
      </p:sp>
      <p:sp>
        <p:nvSpPr>
          <p:cNvPr id="40" name="Rectangle 8">
            <a:extLst>
              <a:ext uri="{FF2B5EF4-FFF2-40B4-BE49-F238E27FC236}">
                <a16:creationId xmlns:a16="http://schemas.microsoft.com/office/drawing/2014/main" id="{63F7CA95-28A3-79D9-8906-1E67F11AEF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4151" y="5190605"/>
            <a:ext cx="1349413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spAutoFit/>
          </a:bodyPr>
          <a:lstStyle/>
          <a:p>
            <a:pPr algn="l">
              <a:buClrTx/>
            </a:pP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00FF"/>
                </a:solidFill>
                <a:latin typeface="+mn-ea"/>
              </a:rPr>
              <a:t>truelist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={2}</a:t>
            </a: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00FF"/>
                </a:solidFill>
                <a:latin typeface="+mn-ea"/>
              </a:rPr>
              <a:t>falselist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={3}</a:t>
            </a:r>
          </a:p>
        </p:txBody>
      </p:sp>
      <p:sp>
        <p:nvSpPr>
          <p:cNvPr id="41" name="Rectangle 8">
            <a:extLst>
              <a:ext uri="{FF2B5EF4-FFF2-40B4-BE49-F238E27FC236}">
                <a16:creationId xmlns:a16="http://schemas.microsoft.com/office/drawing/2014/main" id="{69C1716D-2258-9856-B467-B1CDBE5D3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74609" y="2557627"/>
            <a:ext cx="35052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ClrTx/>
            </a:pPr>
            <a:r>
              <a:rPr lang="en-US" altLang="zh-CN" sz="2000" dirty="0">
                <a:latin typeface="+mn-ea"/>
              </a:rPr>
              <a:t>(2) if c&lt;d  </a:t>
            </a:r>
            <a:r>
              <a:rPr lang="en-US" altLang="zh-CN" sz="2000" dirty="0" err="1">
                <a:latin typeface="+mn-ea"/>
              </a:rPr>
              <a:t>goto</a:t>
            </a:r>
            <a:r>
              <a:rPr lang="en-US" altLang="zh-CN" sz="2000" dirty="0">
                <a:latin typeface="+mn-ea"/>
              </a:rPr>
              <a:t>  ______</a:t>
            </a:r>
            <a:endParaRPr lang="zh-CN" altLang="en-US" sz="2000" dirty="0">
              <a:latin typeface="+mn-ea"/>
            </a:endParaRPr>
          </a:p>
        </p:txBody>
      </p:sp>
      <p:sp>
        <p:nvSpPr>
          <p:cNvPr id="42" name="Rectangle 8">
            <a:extLst>
              <a:ext uri="{FF2B5EF4-FFF2-40B4-BE49-F238E27FC236}">
                <a16:creationId xmlns:a16="http://schemas.microsoft.com/office/drawing/2014/main" id="{934E078C-188F-4796-5D45-8C076FF529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74609" y="2957737"/>
            <a:ext cx="35052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ClrTx/>
            </a:pPr>
            <a:r>
              <a:rPr lang="en-US" altLang="zh-CN" sz="2000" dirty="0">
                <a:latin typeface="+mn-ea"/>
              </a:rPr>
              <a:t>(3) </a:t>
            </a:r>
            <a:r>
              <a:rPr lang="en-US" altLang="zh-CN" sz="2000" dirty="0" err="1">
                <a:latin typeface="+mn-ea"/>
              </a:rPr>
              <a:t>goto</a:t>
            </a:r>
            <a:r>
              <a:rPr lang="en-US" altLang="zh-CN" sz="2000" dirty="0">
                <a:latin typeface="+mn-ea"/>
              </a:rPr>
              <a:t>  ______</a:t>
            </a:r>
            <a:endParaRPr lang="zh-CN" altLang="en-US" sz="2000" dirty="0">
              <a:latin typeface="+mn-ea"/>
            </a:endParaRPr>
          </a:p>
        </p:txBody>
      </p:sp>
      <p:sp>
        <p:nvSpPr>
          <p:cNvPr id="43" name="TextBox 56">
            <a:extLst>
              <a:ext uri="{FF2B5EF4-FFF2-40B4-BE49-F238E27FC236}">
                <a16:creationId xmlns:a16="http://schemas.microsoft.com/office/drawing/2014/main" id="{B779E9B1-DE2B-7279-7E01-2ACA8AA5EFA3}"/>
              </a:ext>
            </a:extLst>
          </p:cNvPr>
          <p:cNvSpPr txBox="1"/>
          <p:nvPr/>
        </p:nvSpPr>
        <p:spPr>
          <a:xfrm>
            <a:off x="2671591" y="4603597"/>
            <a:ext cx="432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M</a:t>
            </a:r>
            <a:endParaRPr lang="zh-CN" altLang="en-US" dirty="0">
              <a:latin typeface="+mn-ea"/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12963D0B-EE5E-B14F-702D-1F0C36181B56}"/>
              </a:ext>
            </a:extLst>
          </p:cNvPr>
          <p:cNvCxnSpPr>
            <a:cxnSpLocks/>
            <a:stCxn id="5" idx="2"/>
            <a:endCxn id="43" idx="0"/>
          </p:cNvCxnSpPr>
          <p:nvPr/>
        </p:nvCxnSpPr>
        <p:spPr bwMode="auto">
          <a:xfrm flipH="1">
            <a:off x="2887959" y="4275937"/>
            <a:ext cx="518962" cy="327660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TextBox 59">
            <a:extLst>
              <a:ext uri="{FF2B5EF4-FFF2-40B4-BE49-F238E27FC236}">
                <a16:creationId xmlns:a16="http://schemas.microsoft.com/office/drawing/2014/main" id="{F03E102F-BB1B-D8F3-9AE1-B874AA8D81D1}"/>
              </a:ext>
            </a:extLst>
          </p:cNvPr>
          <p:cNvSpPr txBox="1"/>
          <p:nvPr/>
        </p:nvSpPr>
        <p:spPr>
          <a:xfrm>
            <a:off x="2774461" y="5202005"/>
            <a:ext cx="24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>
              <a:latin typeface="+mn-ea"/>
            </a:endParaRPr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6A720813-390C-EB3F-D9F3-5E729E85AA71}"/>
              </a:ext>
            </a:extLst>
          </p:cNvPr>
          <p:cNvCxnSpPr>
            <a:cxnSpLocks/>
            <a:stCxn id="43" idx="2"/>
            <a:endCxn id="45" idx="0"/>
          </p:cNvCxnSpPr>
          <p:nvPr/>
        </p:nvCxnSpPr>
        <p:spPr bwMode="auto">
          <a:xfrm>
            <a:off x="2887959" y="4972929"/>
            <a:ext cx="7382" cy="229076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7" name="TextBox 67">
            <a:extLst>
              <a:ext uri="{FF2B5EF4-FFF2-40B4-BE49-F238E27FC236}">
                <a16:creationId xmlns:a16="http://schemas.microsoft.com/office/drawing/2014/main" id="{3D85DA65-83CE-6996-0BCB-19A6E23694B5}"/>
              </a:ext>
            </a:extLst>
          </p:cNvPr>
          <p:cNvSpPr txBox="1"/>
          <p:nvPr/>
        </p:nvSpPr>
        <p:spPr>
          <a:xfrm>
            <a:off x="5388121" y="5266537"/>
            <a:ext cx="380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M</a:t>
            </a:r>
            <a:endParaRPr lang="zh-CN" altLang="en-US" dirty="0">
              <a:latin typeface="+mn-ea"/>
            </a:endParaRP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790766B8-5392-0213-FD58-A1EFCA9E8B1A}"/>
              </a:ext>
            </a:extLst>
          </p:cNvPr>
          <p:cNvCxnSpPr>
            <a:cxnSpLocks/>
            <a:stCxn id="8" idx="2"/>
            <a:endCxn id="47" idx="0"/>
          </p:cNvCxnSpPr>
          <p:nvPr/>
        </p:nvCxnSpPr>
        <p:spPr bwMode="auto">
          <a:xfrm>
            <a:off x="4940085" y="4950069"/>
            <a:ext cx="638506" cy="316468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9" name="TextBox 69">
            <a:extLst>
              <a:ext uri="{FF2B5EF4-FFF2-40B4-BE49-F238E27FC236}">
                <a16:creationId xmlns:a16="http://schemas.microsoft.com/office/drawing/2014/main" id="{60B44A2B-8300-BA3F-C04C-6BA944165AD1}"/>
              </a:ext>
            </a:extLst>
          </p:cNvPr>
          <p:cNvSpPr txBox="1"/>
          <p:nvPr/>
        </p:nvSpPr>
        <p:spPr>
          <a:xfrm>
            <a:off x="5477967" y="5964005"/>
            <a:ext cx="22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+mn-ea"/>
                <a:sym typeface="Symbol" pitchFamily="18" charset="2"/>
              </a:rPr>
              <a:t></a:t>
            </a:r>
            <a:endParaRPr lang="zh-CN" altLang="en-US" dirty="0">
              <a:latin typeface="+mn-ea"/>
            </a:endParaRP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05A536D2-122B-F97F-A7A4-24A4A8B52978}"/>
              </a:ext>
            </a:extLst>
          </p:cNvPr>
          <p:cNvCxnSpPr>
            <a:cxnSpLocks/>
            <a:stCxn id="47" idx="2"/>
            <a:endCxn id="49" idx="0"/>
          </p:cNvCxnSpPr>
          <p:nvPr/>
        </p:nvCxnSpPr>
        <p:spPr bwMode="auto">
          <a:xfrm>
            <a:off x="5578591" y="5635869"/>
            <a:ext cx="11831" cy="328136"/>
          </a:xfrm>
          <a:prstGeom prst="line">
            <a:avLst/>
          </a:prstGeom>
          <a:solidFill>
            <a:srgbClr val="993366">
              <a:alpha val="96001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1" name="Rectangle 8">
            <a:extLst>
              <a:ext uri="{FF2B5EF4-FFF2-40B4-BE49-F238E27FC236}">
                <a16:creationId xmlns:a16="http://schemas.microsoft.com/office/drawing/2014/main" id="{6DA196A8-6DA6-ED38-CFD0-F44CEB66C1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4622" y="4640910"/>
            <a:ext cx="1218537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ctr" anchorCtr="0">
            <a:spAutoFit/>
          </a:bodyPr>
          <a:lstStyle/>
          <a:p>
            <a:pPr algn="l">
              <a:buClrTx/>
            </a:pP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00FF"/>
                </a:solidFill>
                <a:latin typeface="+mn-ea"/>
              </a:rPr>
              <a:t>gotostm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=2</a:t>
            </a:r>
          </a:p>
        </p:txBody>
      </p:sp>
      <p:sp>
        <p:nvSpPr>
          <p:cNvPr id="52" name="Rectangle 8">
            <a:extLst>
              <a:ext uri="{FF2B5EF4-FFF2-40B4-BE49-F238E27FC236}">
                <a16:creationId xmlns:a16="http://schemas.microsoft.com/office/drawing/2014/main" id="{26D0CEAC-F5A5-F128-18E9-CE02F168F0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0036" y="5309623"/>
            <a:ext cx="153355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>
              <a:buClrTx/>
            </a:pP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00FF"/>
                </a:solidFill>
                <a:latin typeface="+mn-ea"/>
              </a:rPr>
              <a:t>gotostm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=4</a:t>
            </a:r>
          </a:p>
        </p:txBody>
      </p:sp>
      <p:sp>
        <p:nvSpPr>
          <p:cNvPr id="53" name="Rectangle 8">
            <a:extLst>
              <a:ext uri="{FF2B5EF4-FFF2-40B4-BE49-F238E27FC236}">
                <a16:creationId xmlns:a16="http://schemas.microsoft.com/office/drawing/2014/main" id="{5159094D-5289-06BF-89DA-B433E779A7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62716" y="5127353"/>
            <a:ext cx="1441325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>
              <a:buClrTx/>
            </a:pP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00FF"/>
                </a:solidFill>
                <a:latin typeface="+mn-ea"/>
              </a:rPr>
              <a:t>truelist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={4}</a:t>
            </a: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00FF"/>
                </a:solidFill>
                <a:latin typeface="+mn-ea"/>
              </a:rPr>
              <a:t>falselist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={5}</a:t>
            </a:r>
          </a:p>
        </p:txBody>
      </p:sp>
      <p:sp>
        <p:nvSpPr>
          <p:cNvPr id="54" name="Rectangle 8">
            <a:extLst>
              <a:ext uri="{FF2B5EF4-FFF2-40B4-BE49-F238E27FC236}">
                <a16:creationId xmlns:a16="http://schemas.microsoft.com/office/drawing/2014/main" id="{D52457FF-A967-1B91-48F2-EFF8DBF161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74609" y="3338497"/>
            <a:ext cx="35052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ClrTx/>
            </a:pPr>
            <a:r>
              <a:rPr lang="en-US" altLang="zh-CN" sz="2000" dirty="0">
                <a:latin typeface="+mn-ea"/>
              </a:rPr>
              <a:t>(4) if e&lt;f  </a:t>
            </a:r>
            <a:r>
              <a:rPr lang="en-US" altLang="zh-CN" sz="2000" dirty="0" err="1">
                <a:latin typeface="+mn-ea"/>
              </a:rPr>
              <a:t>goto</a:t>
            </a:r>
            <a:r>
              <a:rPr lang="en-US" altLang="zh-CN" sz="2000" dirty="0">
                <a:latin typeface="+mn-ea"/>
              </a:rPr>
              <a:t>  ______</a:t>
            </a:r>
            <a:endParaRPr lang="zh-CN" altLang="en-US" sz="2000" dirty="0">
              <a:latin typeface="+mn-ea"/>
            </a:endParaRPr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DF9A4213-91BB-6BD1-FBA2-3D5AB6DA28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74609" y="3738607"/>
            <a:ext cx="35052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ClrTx/>
            </a:pPr>
            <a:r>
              <a:rPr lang="en-US" altLang="zh-CN" sz="2000" dirty="0">
                <a:latin typeface="+mn-ea"/>
              </a:rPr>
              <a:t>(5) </a:t>
            </a:r>
            <a:r>
              <a:rPr lang="en-US" altLang="zh-CN" sz="2000" dirty="0" err="1">
                <a:latin typeface="+mn-ea"/>
              </a:rPr>
              <a:t>goto</a:t>
            </a:r>
            <a:r>
              <a:rPr lang="en-US" altLang="zh-CN" sz="2000" dirty="0">
                <a:latin typeface="+mn-ea"/>
              </a:rPr>
              <a:t>  ______</a:t>
            </a:r>
            <a:endParaRPr lang="zh-CN" altLang="en-US" sz="2000" dirty="0">
              <a:latin typeface="+mn-ea"/>
            </a:endParaRPr>
          </a:p>
        </p:txBody>
      </p:sp>
      <p:sp>
        <p:nvSpPr>
          <p:cNvPr id="56" name="Rectangle 8">
            <a:extLst>
              <a:ext uri="{FF2B5EF4-FFF2-40B4-BE49-F238E27FC236}">
                <a16:creationId xmlns:a16="http://schemas.microsoft.com/office/drawing/2014/main" id="{BBB23246-A393-284D-06D0-52E8DB69F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0021" y="4420771"/>
            <a:ext cx="1741021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l">
              <a:buClrTx/>
            </a:pP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00FF"/>
                </a:solidFill>
                <a:latin typeface="+mn-ea"/>
              </a:rPr>
              <a:t>truelist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={4}</a:t>
            </a:r>
          </a:p>
          <a:p>
            <a:pPr algn="l"/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.</a:t>
            </a:r>
            <a:r>
              <a:rPr lang="en-US" altLang="zh-CN" sz="1600" dirty="0" err="1">
                <a:solidFill>
                  <a:srgbClr val="0000FF"/>
                </a:solidFill>
                <a:latin typeface="+mn-ea"/>
              </a:rPr>
              <a:t>falselist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={3</a:t>
            </a:r>
            <a:r>
              <a:rPr lang="zh-CN" altLang="en-US" sz="1600" dirty="0">
                <a:solidFill>
                  <a:srgbClr val="0000FF"/>
                </a:solidFill>
                <a:latin typeface="+mn-ea"/>
              </a:rPr>
              <a:t>，</a:t>
            </a:r>
            <a:r>
              <a:rPr lang="en-US" altLang="zh-CN" sz="1600" dirty="0">
                <a:solidFill>
                  <a:srgbClr val="0000FF"/>
                </a:solidFill>
                <a:latin typeface="+mn-ea"/>
              </a:rPr>
              <a:t>5}</a:t>
            </a:r>
          </a:p>
        </p:txBody>
      </p:sp>
      <p:sp>
        <p:nvSpPr>
          <p:cNvPr id="57" name="Rectangle 8">
            <a:extLst>
              <a:ext uri="{FF2B5EF4-FFF2-40B4-BE49-F238E27FC236}">
                <a16:creationId xmlns:a16="http://schemas.microsoft.com/office/drawing/2014/main" id="{9C595836-B4D2-9070-2D2B-7A84BA4CC6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1237" y="2538517"/>
            <a:ext cx="5483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ClrTx/>
            </a:pPr>
            <a:r>
              <a:rPr lang="en-US" altLang="zh-CN" sz="2000" b="1" dirty="0">
                <a:solidFill>
                  <a:srgbClr val="FF0000"/>
                </a:solidFill>
                <a:latin typeface="+mn-ea"/>
              </a:rPr>
              <a:t>(4)</a:t>
            </a:r>
            <a:endParaRPr lang="zh-CN" altLang="en-US" sz="2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58" name="Rectangle 8">
            <a:extLst>
              <a:ext uri="{FF2B5EF4-FFF2-40B4-BE49-F238E27FC236}">
                <a16:creationId xmlns:a16="http://schemas.microsoft.com/office/drawing/2014/main" id="{CF67D80F-A885-DFD7-E95E-73DC901C3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1733" y="2157517"/>
            <a:ext cx="5483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buClrTx/>
            </a:pPr>
            <a:r>
              <a:rPr lang="en-US" altLang="zh-CN" sz="2000" b="1" dirty="0">
                <a:solidFill>
                  <a:srgbClr val="FF0000"/>
                </a:solidFill>
                <a:latin typeface="+mn-ea"/>
              </a:rPr>
              <a:t>(2)</a:t>
            </a:r>
            <a:endParaRPr lang="zh-CN" altLang="en-US" sz="20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FAE7C564-CA69-F5C7-8042-586232B8ECB1}"/>
              </a:ext>
            </a:extLst>
          </p:cNvPr>
          <p:cNvSpPr txBox="1"/>
          <p:nvPr/>
        </p:nvSpPr>
        <p:spPr>
          <a:xfrm>
            <a:off x="441034" y="1432828"/>
            <a:ext cx="6110495" cy="2041585"/>
          </a:xfrm>
          <a:prstGeom prst="rect">
            <a:avLst/>
          </a:prstGeom>
          <a:solidFill>
            <a:schemeClr val="bg1"/>
          </a:solidFill>
          <a:ln w="6350">
            <a:solidFill>
              <a:srgbClr val="0E7C7E"/>
            </a:solidFill>
            <a:prstDash val="solid"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l">
              <a:lnSpc>
                <a:spcPts val="1600"/>
              </a:lnSpc>
              <a:buClrTx/>
              <a:buFont typeface="Wingdings" pitchFamily="2" charset="2"/>
              <a:buNone/>
            </a:pPr>
            <a:r>
              <a:rPr lang="en-US" altLang="zh-CN" sz="1400" b="1" dirty="0">
                <a:latin typeface="+mn-ea"/>
                <a:sym typeface="Symbol" pitchFamily="18" charset="2"/>
              </a:rPr>
              <a:t>E  </a:t>
            </a:r>
            <a:r>
              <a:rPr lang="en-US" altLang="zh-CN" sz="1400" b="1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1400" b="1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1400" b="1" dirty="0">
                <a:latin typeface="+mn-ea"/>
                <a:sym typeface="Symbol" pitchFamily="18" charset="2"/>
              </a:rPr>
              <a:t> </a:t>
            </a:r>
            <a:r>
              <a:rPr lang="en-US" altLang="zh-CN" sz="1400" b="1" dirty="0" err="1">
                <a:latin typeface="+mn-ea"/>
                <a:sym typeface="Symbol" pitchFamily="18" charset="2"/>
              </a:rPr>
              <a:t>rop</a:t>
            </a:r>
            <a:r>
              <a:rPr lang="en-US" altLang="zh-CN" sz="1400" b="1" dirty="0">
                <a:latin typeface="+mn-ea"/>
                <a:sym typeface="Symbol" pitchFamily="18" charset="2"/>
              </a:rPr>
              <a:t> </a:t>
            </a:r>
            <a:r>
              <a:rPr lang="en-US" altLang="zh-CN" sz="1400" b="1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1400" b="1" baseline="-25000" dirty="0">
                <a:latin typeface="+mn-ea"/>
                <a:sym typeface="Symbol" pitchFamily="18" charset="2"/>
              </a:rPr>
              <a:t>2  </a:t>
            </a:r>
            <a:r>
              <a:rPr lang="en-US" altLang="zh-CN" sz="1400" b="1" dirty="0">
                <a:latin typeface="+mn-ea"/>
                <a:sym typeface="Symbol" pitchFamily="18" charset="2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E.truelist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makelist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(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nextstm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</a:t>
            </a:r>
          </a:p>
          <a:p>
            <a:pPr algn="l">
              <a:lnSpc>
                <a:spcPts val="1600"/>
              </a:lnSpc>
              <a:buClrTx/>
              <a:buFont typeface="Wingdings" pitchFamily="2" charset="2"/>
              <a:buNone/>
            </a:pP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E.falselist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makelist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( nextstm+1);</a:t>
            </a:r>
          </a:p>
          <a:p>
            <a:pPr algn="l">
              <a:lnSpc>
                <a:spcPts val="1600"/>
              </a:lnSpc>
              <a:buClrTx/>
              <a:buFont typeface="Wingdings" pitchFamily="2" charset="2"/>
              <a:buNone/>
            </a:pP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emit (‘if’ </a:t>
            </a:r>
            <a:r>
              <a:rPr lang="en-US" altLang="zh-CN" sz="14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rop.op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14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  ‘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goto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_’ );  emit (‘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goto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_’)  }</a:t>
            </a:r>
          </a:p>
          <a:p>
            <a:pPr eaLnBrk="0" fontAlgn="base" hangingPunct="0">
              <a:lnSpc>
                <a:spcPts val="16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lang="en-US" altLang="zh-CN" sz="1400" b="1" dirty="0">
                <a:solidFill>
                  <a:srgbClr val="000000"/>
                </a:solidFill>
                <a:latin typeface="+mn-ea"/>
                <a:cs typeface="Times New Roman" pitchFamily="18" charset="0"/>
                <a:sym typeface="Symbol" pitchFamily="18" charset="2"/>
              </a:rPr>
              <a:t>E  E</a:t>
            </a:r>
            <a:r>
              <a:rPr lang="en-US" altLang="zh-CN" sz="1400" b="1" baseline="-25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400" b="1" dirty="0">
                <a:solidFill>
                  <a:srgbClr val="000000"/>
                </a:solidFill>
                <a:latin typeface="+mn-ea"/>
                <a:sym typeface="Symbol" pitchFamily="18" charset="2"/>
              </a:rPr>
              <a:t>  M E</a:t>
            </a:r>
            <a:r>
              <a:rPr lang="en-US" altLang="zh-CN" sz="1400" b="1" baseline="-25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2     </a:t>
            </a:r>
            <a:r>
              <a:rPr lang="en-US" altLang="zh-CN" sz="1400" b="1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cs typeface="Times New Roman" pitchFamily="18" charset="0"/>
                <a:sym typeface="Symbol" pitchFamily="18" charset="2"/>
              </a:rPr>
              <a:t>{ backpatch(E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.falselist,M.gotostm) ; </a:t>
            </a:r>
          </a:p>
          <a:p>
            <a:pPr eaLnBrk="0" fontAlgn="base" hangingPunct="0">
              <a:lnSpc>
                <a:spcPts val="16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E.truelist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merge(E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.truelist, E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.truelist) ; 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E.falselist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E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.falselist }</a:t>
            </a:r>
          </a:p>
          <a:p>
            <a:pPr eaLnBrk="0" fontAlgn="base" hangingPunct="0">
              <a:lnSpc>
                <a:spcPts val="16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lang="en-US" altLang="zh-CN" sz="1400" b="1" dirty="0">
                <a:solidFill>
                  <a:srgbClr val="000000"/>
                </a:solidFill>
                <a:latin typeface="+mn-ea"/>
                <a:sym typeface="Symbol" pitchFamily="18" charset="2"/>
              </a:rPr>
              <a:t>E  E</a:t>
            </a:r>
            <a:r>
              <a:rPr lang="en-US" altLang="zh-CN" sz="1400" b="1" baseline="-25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400" b="1" dirty="0">
                <a:solidFill>
                  <a:srgbClr val="000000"/>
                </a:solidFill>
                <a:latin typeface="+mn-ea"/>
                <a:sym typeface="Symbol" pitchFamily="18" charset="2"/>
              </a:rPr>
              <a:t>  M E</a:t>
            </a:r>
            <a:r>
              <a:rPr lang="en-US" altLang="zh-CN" sz="1400" b="1" baseline="-25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1400" b="1" baseline="-25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     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backpatch(E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.truelist,M.gotostm) ; </a:t>
            </a:r>
          </a:p>
          <a:p>
            <a:pPr eaLnBrk="0" fontAlgn="base" hangingPunct="0">
              <a:lnSpc>
                <a:spcPts val="16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E.falselist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merge(E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.falselist, E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.falselist) ; 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E.truelist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E</a:t>
            </a:r>
            <a:r>
              <a:rPr lang="en-US" altLang="zh-CN" sz="14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.truelist }</a:t>
            </a:r>
          </a:p>
          <a:p>
            <a:pPr>
              <a:lnSpc>
                <a:spcPts val="1600"/>
              </a:lnSpc>
            </a:pPr>
            <a:r>
              <a:rPr lang="en-US" altLang="zh-CN" sz="1400" b="1" dirty="0">
                <a:solidFill>
                  <a:srgbClr val="000000"/>
                </a:solidFill>
                <a:latin typeface="+mn-ea"/>
                <a:sym typeface="Symbol" pitchFamily="18" charset="2"/>
              </a:rPr>
              <a:t>M    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M.gotostm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14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nextstm</a:t>
            </a:r>
            <a:r>
              <a:rPr lang="en-US" altLang="zh-CN" sz="14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  <a:endParaRPr lang="zh-CN" altLang="en-US" sz="1400" dirty="0">
              <a:solidFill>
                <a:srgbClr val="0000FF"/>
              </a:solidFill>
              <a:latin typeface="+mn-ea"/>
            </a:endParaRPr>
          </a:p>
        </p:txBody>
      </p:sp>
      <p:cxnSp>
        <p:nvCxnSpPr>
          <p:cNvPr id="60" name="连接符: 曲线 59">
            <a:extLst>
              <a:ext uri="{FF2B5EF4-FFF2-40B4-BE49-F238E27FC236}">
                <a16:creationId xmlns:a16="http://schemas.microsoft.com/office/drawing/2014/main" id="{D1D3FDF1-D5EC-A0E6-4D0E-2122F228B2B6}"/>
              </a:ext>
            </a:extLst>
          </p:cNvPr>
          <p:cNvCxnSpPr>
            <a:cxnSpLocks/>
            <a:stCxn id="39" idx="0"/>
            <a:endCxn id="36" idx="1"/>
          </p:cNvCxnSpPr>
          <p:nvPr/>
        </p:nvCxnSpPr>
        <p:spPr bwMode="auto">
          <a:xfrm rot="5400000" flipH="1" flipV="1">
            <a:off x="5155734" y="1052568"/>
            <a:ext cx="1794871" cy="3642880"/>
          </a:xfrm>
          <a:prstGeom prst="curvedConnector2">
            <a:avLst/>
          </a:prstGeom>
          <a:solidFill>
            <a:srgbClr val="993366">
              <a:alpha val="96001"/>
            </a:srgbClr>
          </a:solidFill>
          <a:ln w="22225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" name="连接符: 曲线 60">
            <a:extLst>
              <a:ext uri="{FF2B5EF4-FFF2-40B4-BE49-F238E27FC236}">
                <a16:creationId xmlns:a16="http://schemas.microsoft.com/office/drawing/2014/main" id="{8F5090C0-84A0-82CF-579C-FA434B9633D7}"/>
              </a:ext>
            </a:extLst>
          </p:cNvPr>
          <p:cNvCxnSpPr>
            <a:stCxn id="36" idx="1"/>
            <a:endCxn id="54" idx="1"/>
          </p:cNvCxnSpPr>
          <p:nvPr/>
        </p:nvCxnSpPr>
        <p:spPr bwMode="auto">
          <a:xfrm rot="10800000" flipV="1">
            <a:off x="7874609" y="1976572"/>
            <a:ext cx="12700" cy="1561980"/>
          </a:xfrm>
          <a:prstGeom prst="curvedConnector3">
            <a:avLst>
              <a:gd name="adj1" fmla="val 1800000"/>
            </a:avLst>
          </a:prstGeom>
          <a:solidFill>
            <a:srgbClr val="993366">
              <a:alpha val="96001"/>
            </a:srgbClr>
          </a:solidFill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2" name="连接符: 曲线 61">
            <a:extLst>
              <a:ext uri="{FF2B5EF4-FFF2-40B4-BE49-F238E27FC236}">
                <a16:creationId xmlns:a16="http://schemas.microsoft.com/office/drawing/2014/main" id="{A5DB3118-2523-6F79-9E22-FDE93FC50ECB}"/>
              </a:ext>
            </a:extLst>
          </p:cNvPr>
          <p:cNvCxnSpPr>
            <a:stCxn id="42" idx="1"/>
            <a:endCxn id="55" idx="1"/>
          </p:cNvCxnSpPr>
          <p:nvPr/>
        </p:nvCxnSpPr>
        <p:spPr bwMode="auto">
          <a:xfrm rot="10800000" flipV="1">
            <a:off x="7874609" y="3157792"/>
            <a:ext cx="12700" cy="780870"/>
          </a:xfrm>
          <a:prstGeom prst="curvedConnector3">
            <a:avLst>
              <a:gd name="adj1" fmla="val 1800000"/>
            </a:avLst>
          </a:prstGeom>
          <a:solidFill>
            <a:srgbClr val="993366">
              <a:alpha val="96001"/>
            </a:srgbClr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3" name="连接符: 曲线 62">
            <a:extLst>
              <a:ext uri="{FF2B5EF4-FFF2-40B4-BE49-F238E27FC236}">
                <a16:creationId xmlns:a16="http://schemas.microsoft.com/office/drawing/2014/main" id="{FB99B9D9-641E-6CB7-A830-2BE4D7B35A53}"/>
              </a:ext>
            </a:extLst>
          </p:cNvPr>
          <p:cNvCxnSpPr>
            <a:cxnSpLocks/>
            <a:stCxn id="39" idx="3"/>
            <a:endCxn id="42" idx="1"/>
          </p:cNvCxnSpPr>
          <p:nvPr/>
        </p:nvCxnSpPr>
        <p:spPr bwMode="auto">
          <a:xfrm flipV="1">
            <a:off x="5035756" y="3157792"/>
            <a:ext cx="2838853" cy="859873"/>
          </a:xfrm>
          <a:prstGeom prst="curvedConnector3">
            <a:avLst>
              <a:gd name="adj1" fmla="val 72077"/>
            </a:avLst>
          </a:prstGeom>
          <a:solidFill>
            <a:srgbClr val="993366">
              <a:alpha val="96001"/>
            </a:srgbClr>
          </a:solidFill>
          <a:ln w="254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48D5F71B-EE84-6F85-90E1-1AD64AEFA4EA}"/>
              </a:ext>
            </a:extLst>
          </p:cNvPr>
          <p:cNvSpPr txBox="1"/>
          <p:nvPr/>
        </p:nvSpPr>
        <p:spPr>
          <a:xfrm>
            <a:off x="8236278" y="4565347"/>
            <a:ext cx="31175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if E then S</a:t>
            </a:r>
            <a:r>
              <a:rPr lang="en-US" altLang="zh-CN" sz="2000" baseline="-25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 else S</a:t>
            </a:r>
            <a:r>
              <a:rPr lang="en-US" altLang="zh-CN" sz="2000" baseline="-25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00"/>
                </a:solidFill>
                <a:latin typeface="+mn-ea"/>
                <a:sym typeface="Symbol" pitchFamily="18" charset="2"/>
              </a:rPr>
              <a:t> </a:t>
            </a:r>
            <a:endParaRPr lang="zh-CN" altLang="en-US" dirty="0">
              <a:latin typeface="+mn-ea"/>
            </a:endParaRP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AA7D07C2-D2DF-A88B-4B96-5A6AF2FDCE70}"/>
              </a:ext>
            </a:extLst>
          </p:cNvPr>
          <p:cNvSpPr/>
          <p:nvPr/>
        </p:nvSpPr>
        <p:spPr>
          <a:xfrm>
            <a:off x="8721820" y="1365983"/>
            <a:ext cx="1428020" cy="335084"/>
          </a:xfrm>
          <a:prstGeom prst="roundRect">
            <a:avLst/>
          </a:prstGeom>
          <a:solidFill>
            <a:srgbClr val="0E7C7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IR</a:t>
            </a:r>
            <a:r>
              <a:rPr lang="zh-CN" altLang="en-US" sz="2000" dirty="0"/>
              <a:t>文件</a:t>
            </a:r>
          </a:p>
        </p:txBody>
      </p:sp>
      <p:sp>
        <p:nvSpPr>
          <p:cNvPr id="124" name="文本框 123">
            <a:extLst>
              <a:ext uri="{FF2B5EF4-FFF2-40B4-BE49-F238E27FC236}">
                <a16:creationId xmlns:a16="http://schemas.microsoft.com/office/drawing/2014/main" id="{8E98ECE2-B61D-E2F2-F317-42683C4BEF50}"/>
              </a:ext>
            </a:extLst>
          </p:cNvPr>
          <p:cNvSpPr txBox="1"/>
          <p:nvPr/>
        </p:nvSpPr>
        <p:spPr>
          <a:xfrm>
            <a:off x="414885" y="3690509"/>
            <a:ext cx="152125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dirty="0"/>
              <a:t>设：</a:t>
            </a:r>
            <a:r>
              <a:rPr lang="en-US" altLang="zh-CN" dirty="0" err="1"/>
              <a:t>nextstm</a:t>
            </a:r>
            <a:r>
              <a:rPr lang="en-US" altLang="zh-CN" dirty="0"/>
              <a:t>=</a:t>
            </a:r>
            <a:endParaRPr lang="zh-CN" altLang="en-US" dirty="0"/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48C38D94-A44D-8DEF-ECAF-319D63521AFF}"/>
              </a:ext>
            </a:extLst>
          </p:cNvPr>
          <p:cNvSpPr txBox="1"/>
          <p:nvPr/>
        </p:nvSpPr>
        <p:spPr>
          <a:xfrm>
            <a:off x="1925687" y="3708859"/>
            <a:ext cx="289452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0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39169D8C-92EE-4A83-62A2-45DC1B2FF21C}"/>
              </a:ext>
            </a:extLst>
          </p:cNvPr>
          <p:cNvSpPr txBox="1"/>
          <p:nvPr/>
        </p:nvSpPr>
        <p:spPr>
          <a:xfrm>
            <a:off x="1925687" y="3708859"/>
            <a:ext cx="289452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</a:t>
            </a:r>
            <a:endParaRPr lang="zh-CN" altLang="en-US" dirty="0"/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2A0F9B84-F7F5-4A6D-71DC-D28A8E9391AF}"/>
              </a:ext>
            </a:extLst>
          </p:cNvPr>
          <p:cNvSpPr txBox="1"/>
          <p:nvPr/>
        </p:nvSpPr>
        <p:spPr>
          <a:xfrm>
            <a:off x="1925687" y="3708859"/>
            <a:ext cx="289452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4</a:t>
            </a:r>
            <a:endParaRPr lang="zh-CN" altLang="en-US" dirty="0"/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3634BA76-A380-BB9E-FADD-8A55ABBFE302}"/>
              </a:ext>
            </a:extLst>
          </p:cNvPr>
          <p:cNvSpPr txBox="1"/>
          <p:nvPr/>
        </p:nvSpPr>
        <p:spPr>
          <a:xfrm>
            <a:off x="1925687" y="3708859"/>
            <a:ext cx="289452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020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500"/>
                            </p:stCondLst>
                            <p:childTnLst>
                              <p:par>
                                <p:cTn id="182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1"/>
      <p:bldP spid="7" grpId="0"/>
      <p:bldP spid="8" grpId="0"/>
      <p:bldP spid="12" grpId="1"/>
      <p:bldP spid="13" grpId="1"/>
      <p:bldP spid="14" grpId="1"/>
      <p:bldP spid="18" grpId="1"/>
      <p:bldP spid="19" grpId="0"/>
      <p:bldP spid="20" grpId="0"/>
      <p:bldP spid="24" grpId="1"/>
      <p:bldP spid="25" grpId="1"/>
      <p:bldP spid="26" grpId="1"/>
      <p:bldP spid="30" grpId="0"/>
      <p:bldP spid="31" grpId="0"/>
      <p:bldP spid="32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5" grpId="0"/>
      <p:bldP spid="47" grpId="0"/>
      <p:bldP spid="49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69" grpId="0"/>
      <p:bldP spid="127" grpId="0"/>
      <p:bldP spid="128" grpId="0"/>
      <p:bldP spid="128" grpId="1"/>
      <p:bldP spid="129" grpId="0"/>
      <p:bldP spid="129" grpId="1"/>
      <p:bldP spid="130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978D97A-AC91-B4DC-CAE8-F56226385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842467"/>
          </a:xfrm>
        </p:spPr>
        <p:txBody>
          <a:bodyPr>
            <a:normAutofit/>
          </a:bodyPr>
          <a:lstStyle/>
          <a:p>
            <a:r>
              <a:rPr lang="zh-CN" altLang="en-US" dirty="0"/>
              <a:t>用拉链与回填</a:t>
            </a:r>
            <a:r>
              <a:rPr lang="en-US" altLang="zh-CN" dirty="0"/>
              <a:t>: </a:t>
            </a:r>
            <a:r>
              <a:rPr lang="zh-CN" altLang="en-US" dirty="0"/>
              <a:t>分支语句的翻译翻译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B8EB72F-9682-70FE-B215-D64B21A7B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10">
            <a:extLst>
              <a:ext uri="{FF2B5EF4-FFF2-40B4-BE49-F238E27FC236}">
                <a16:creationId xmlns:a16="http://schemas.microsoft.com/office/drawing/2014/main" id="{9ED799C4-8CD6-7742-A8D8-FDCFE69AAF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1998" y="1678189"/>
            <a:ext cx="10800000" cy="378565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Times New Roman" pitchFamily="18" charset="0"/>
                <a:sym typeface="Symbol" pitchFamily="18" charset="2"/>
              </a:rPr>
              <a:t>S  if  E then M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backpatch(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E.truelist,M.gotostm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 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S.nextlist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merge(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E.falselist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,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.nextlist)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  if  E then M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N else M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endParaRPr kumimoji="0" lang="en-US" altLang="zh-CN" sz="200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backpatch(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E.truelist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, M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.gotostm) 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backpatch(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E.falselist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, M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.gotostm) 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S.nextlist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merge(S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.nextlist, merge(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N.nextlist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,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.nextlist) )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M  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M.gotostm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nextstm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}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  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N.nextlist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makelist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(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nextstm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); emit(‘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_’) }</a:t>
            </a:r>
          </a:p>
        </p:txBody>
      </p:sp>
    </p:spTree>
    <p:extLst>
      <p:ext uri="{BB962C8B-B14F-4D97-AF65-F5344CB8AC3E}">
        <p14:creationId xmlns:p14="http://schemas.microsoft.com/office/powerpoint/2010/main" val="367645642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978D97A-AC91-B4DC-CAE8-F56226385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842467"/>
          </a:xfrm>
        </p:spPr>
        <p:txBody>
          <a:bodyPr>
            <a:normAutofit/>
          </a:bodyPr>
          <a:lstStyle/>
          <a:p>
            <a:r>
              <a:rPr lang="zh-CN" altLang="en-US" dirty="0"/>
              <a:t>用拉链与回填</a:t>
            </a:r>
            <a:r>
              <a:rPr lang="en-US" altLang="zh-CN" dirty="0"/>
              <a:t>: </a:t>
            </a:r>
            <a:r>
              <a:rPr lang="zh-CN" altLang="en-US" dirty="0"/>
              <a:t>循环、复合语句的翻译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B8EB72F-9682-70FE-B215-D64B21A7B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10">
            <a:extLst>
              <a:ext uri="{FF2B5EF4-FFF2-40B4-BE49-F238E27FC236}">
                <a16:creationId xmlns:a16="http://schemas.microsoft.com/office/drawing/2014/main" id="{9ED799C4-8CD6-7742-A8D8-FDCFE69AAF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1998" y="1678189"/>
            <a:ext cx="10800000" cy="3785652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1">
                <a:shade val="15000"/>
              </a:schemeClr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Times New Roman" pitchFamily="18" charset="0"/>
                <a:sym typeface="Symbol" pitchFamily="18" charset="2"/>
              </a:rPr>
              <a:t>S  while M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E do M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backpatch(S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.nextlist, M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.gotostm) 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backpatch(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E.truelist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, M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.gotostm) 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S.nextlist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E.falselist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emit(‘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goto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’, M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.gotostm)}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 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; M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backpatch(S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.nextlist,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M.gotostm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 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S.nextlist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S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.nextlist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M  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M.gotostm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nextstm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397295394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978D97A-AC91-B4DC-CAE8-F56226385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7021688" cy="842467"/>
          </a:xfrm>
        </p:spPr>
        <p:txBody>
          <a:bodyPr>
            <a:normAutofit/>
          </a:bodyPr>
          <a:lstStyle/>
          <a:p>
            <a:r>
              <a:rPr lang="zh-CN" altLang="en-US" dirty="0"/>
              <a:t>用拉链与回填</a:t>
            </a:r>
            <a:r>
              <a:rPr lang="en-US" altLang="zh-CN" dirty="0"/>
              <a:t>: </a:t>
            </a:r>
            <a:r>
              <a:rPr lang="zh-CN" altLang="en-US" dirty="0"/>
              <a:t>赋值、算术表达式的翻译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B8EB72F-9682-70FE-B215-D64B21A7B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22" y="319695"/>
            <a:ext cx="5798678" cy="617641"/>
          </a:xfrm>
        </p:spPr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Text Box 12">
            <a:extLst>
              <a:ext uri="{FF2B5EF4-FFF2-40B4-BE49-F238E27FC236}">
                <a16:creationId xmlns:a16="http://schemas.microsoft.com/office/drawing/2014/main" id="{42CB476E-6DCA-F43A-D4F9-135C8C22FD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100" y="1756611"/>
            <a:ext cx="10800000" cy="3473643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1">
                <a:shade val="15000"/>
              </a:schemeClr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S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:= A  {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emit(</a:t>
            </a:r>
            <a:r>
              <a:rPr lang="en-US" altLang="zh-CN" sz="20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A.place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S.nextlist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 '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;</a:t>
            </a:r>
            <a:r>
              <a:rPr lang="en-US" altLang="zh-CN" sz="2000" dirty="0">
                <a:latin typeface="+mn-ea"/>
                <a:sym typeface="Symbol" pitchFamily="18" charset="2"/>
              </a:rPr>
              <a:t>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A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A.place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.place; </a:t>
            </a:r>
            <a:r>
              <a:rPr lang="en-US" altLang="zh-CN" sz="2000" dirty="0">
                <a:latin typeface="+mn-ea"/>
                <a:sym typeface="Symbol" pitchFamily="18" charset="2"/>
              </a:rPr>
              <a:t>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fr-F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fr-FR" altLang="zh-CN" sz="2000" u="sng" dirty="0">
                <a:latin typeface="+mn-ea"/>
                <a:sym typeface="Symbol" pitchFamily="18" charset="2"/>
              </a:rPr>
              <a:t>int</a:t>
            </a:r>
            <a:r>
              <a:rPr lang="fr-FR" altLang="zh-CN" sz="2000" dirty="0">
                <a:latin typeface="+mn-ea"/>
                <a:sym typeface="Symbol" pitchFamily="18" charset="2"/>
              </a:rPr>
              <a:t>    { 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newtemp;  emit(A.place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fr-FR" altLang="zh-CN" sz="20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int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.val); </a:t>
            </a:r>
            <a:r>
              <a:rPr lang="fr-FR" altLang="zh-CN" sz="2000" dirty="0">
                <a:latin typeface="+mn-ea"/>
                <a:sym typeface="Symbol" pitchFamily="18" charset="2"/>
              </a:rPr>
              <a:t>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pt-BR" altLang="zh-CN" sz="2000" u="sng" dirty="0">
                <a:latin typeface="+mn-ea"/>
                <a:sym typeface="Symbol" pitchFamily="18" charset="2"/>
              </a:rPr>
              <a:t>real</a:t>
            </a:r>
            <a:r>
              <a:rPr lang="pt-BR" altLang="zh-CN" sz="2000" dirty="0">
                <a:latin typeface="+mn-ea"/>
                <a:sym typeface="Symbol" pitchFamily="18" charset="2"/>
              </a:rPr>
              <a:t>   {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newtemp;  emit(A.place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pt-BR" altLang="zh-CN" sz="20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real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.val); </a:t>
            </a:r>
            <a:r>
              <a:rPr lang="pt-BR" altLang="zh-CN" sz="2000" dirty="0">
                <a:latin typeface="+mn-ea"/>
                <a:sym typeface="Symbol" pitchFamily="18" charset="2"/>
              </a:rPr>
              <a:t>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</a:t>
            </a:r>
            <a:r>
              <a:rPr lang="pt-BR" altLang="zh-CN" sz="2000" dirty="0">
                <a:latin typeface="+mn-ea"/>
                <a:sym typeface="Symbol" pitchFamily="18" charset="2"/>
              </a:rPr>
              <a:t>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latin typeface="+mn-ea"/>
                <a:sym typeface="Symbol" pitchFamily="18" charset="2"/>
              </a:rPr>
              <a:t> +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2000" dirty="0">
                <a:latin typeface="+mn-ea"/>
                <a:sym typeface="Symbol" pitchFamily="18" charset="2"/>
              </a:rPr>
              <a:t> {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newtemp;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emit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(A.place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A</a:t>
            </a:r>
            <a:r>
              <a:rPr lang="fr-F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+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A</a:t>
            </a:r>
            <a:r>
              <a:rPr lang="fr-F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.place); </a:t>
            </a:r>
            <a:r>
              <a:rPr lang="fr-FR" altLang="zh-CN" sz="2000" dirty="0">
                <a:latin typeface="+mn-ea"/>
                <a:sym typeface="Symbol" pitchFamily="18" charset="2"/>
              </a:rPr>
              <a:t>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</a:t>
            </a:r>
            <a:r>
              <a:rPr lang="pt-BR" altLang="zh-CN" sz="2000" dirty="0">
                <a:latin typeface="+mn-ea"/>
                <a:sym typeface="Symbol" pitchFamily="18" charset="2"/>
              </a:rPr>
              <a:t>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latin typeface="+mn-ea"/>
                <a:sym typeface="Symbol" pitchFamily="18" charset="2"/>
              </a:rPr>
              <a:t></a:t>
            </a:r>
            <a:r>
              <a:rPr lang="pt-BR" altLang="zh-CN" sz="2000" dirty="0">
                <a:latin typeface="+mn-ea"/>
                <a:sym typeface="Symbol" pitchFamily="18" charset="2"/>
              </a:rPr>
              <a:t> 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2000" dirty="0">
                <a:latin typeface="+mn-ea"/>
                <a:sym typeface="Symbol" pitchFamily="18" charset="2"/>
              </a:rPr>
              <a:t> {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newtemp; emit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(A.place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‘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:=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’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A</a:t>
            </a:r>
            <a:r>
              <a:rPr lang="fr-F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‘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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 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</a:t>
            </a:r>
            <a:r>
              <a:rPr lang="fr-F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fr-F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.place); </a:t>
            </a:r>
            <a:r>
              <a:rPr lang="fr-FR" altLang="zh-CN" sz="2000" dirty="0">
                <a:latin typeface="+mn-ea"/>
                <a:sym typeface="Symbol" pitchFamily="18" charset="2"/>
              </a:rPr>
              <a:t>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pt-BR" altLang="zh-CN" sz="2000" dirty="0">
                <a:latin typeface="+mn-ea"/>
                <a:sym typeface="Symbol" pitchFamily="18" charset="2"/>
              </a:rPr>
              <a:t>-A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latin typeface="+mn-ea"/>
                <a:sym typeface="Symbol" pitchFamily="18" charset="2"/>
              </a:rPr>
              <a:t>    {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newtemp; emit(A.place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:= uminus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A</a:t>
            </a:r>
            <a:r>
              <a:rPr lang="pt-B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.place); </a:t>
            </a:r>
            <a:r>
              <a:rPr lang="pt-BR" altLang="zh-CN" sz="2000" dirty="0">
                <a:latin typeface="+mn-ea"/>
                <a:sym typeface="Symbol" pitchFamily="18" charset="2"/>
              </a:rPr>
              <a:t>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pt-BR" altLang="zh-CN" sz="2000" dirty="0">
                <a:latin typeface="+mn-ea"/>
                <a:sym typeface="Symbol" pitchFamily="18" charset="2"/>
              </a:rPr>
              <a:t>A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pt-BR" altLang="zh-CN" sz="2000" dirty="0">
                <a:latin typeface="+mn-ea"/>
                <a:sym typeface="Symbol" pitchFamily="18" charset="2"/>
              </a:rPr>
              <a:t>(A</a:t>
            </a:r>
            <a:r>
              <a:rPr lang="pt-BR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latin typeface="+mn-ea"/>
                <a:sym typeface="Symbol" pitchFamily="18" charset="2"/>
              </a:rPr>
              <a:t>)   {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A</a:t>
            </a:r>
            <a:r>
              <a:rPr lang="pt-B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 ; </a:t>
            </a:r>
            <a:r>
              <a:rPr lang="pt-BR" altLang="zh-CN" sz="2000" dirty="0">
                <a:latin typeface="+mn-ea"/>
                <a:sym typeface="Symbol" pitchFamily="18" charset="2"/>
              </a:rPr>
              <a:t>}</a:t>
            </a:r>
            <a:endParaRPr lang="fr-FR" altLang="zh-CN" sz="2000" dirty="0">
              <a:latin typeface="+mn-ea"/>
              <a:sym typeface="Symbol" pitchFamily="18" charset="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03DBF9E-2AA7-43EB-70E9-A9F9B3914913}"/>
              </a:ext>
            </a:extLst>
          </p:cNvPr>
          <p:cNvSpPr txBox="1"/>
          <p:nvPr/>
        </p:nvSpPr>
        <p:spPr>
          <a:xfrm>
            <a:off x="8206740" y="605790"/>
            <a:ext cx="1107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b="0" i="0" u="none" strike="noStrike" baseline="0" dirty="0">
                <a:solidFill>
                  <a:srgbClr val="000000"/>
                </a:solidFill>
              </a:rPr>
              <a:t>‘’</a:t>
            </a:r>
          </a:p>
          <a:p>
            <a:r>
              <a:rPr lang="en-US" altLang="zh-CN" sz="1800" b="0" i="0" u="none" strike="noStrike" baseline="0" dirty="0">
                <a:solidFill>
                  <a:srgbClr val="000000"/>
                </a:solidFill>
              </a:rPr>
              <a:t>“' '" " 	</a:t>
            </a:r>
          </a:p>
          <a:p>
            <a:endParaRPr lang="en-US" altLang="zh-CN" sz="1800" b="0" i="0" u="none" strike="noStrike" baseline="0" dirty="0">
              <a:solidFill>
                <a:srgbClr val="00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5643B10-CCF2-8E55-1DE1-71DEAE3D1A57}"/>
              </a:ext>
            </a:extLst>
          </p:cNvPr>
          <p:cNvSpPr txBox="1"/>
          <p:nvPr/>
        </p:nvSpPr>
        <p:spPr>
          <a:xfrm>
            <a:off x="11044380" y="1195123"/>
            <a:ext cx="600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' '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5A39C70-9AB8-405E-F5A4-7F6D20F23088}"/>
              </a:ext>
            </a:extLst>
          </p:cNvPr>
          <p:cNvSpPr txBox="1"/>
          <p:nvPr/>
        </p:nvSpPr>
        <p:spPr>
          <a:xfrm>
            <a:off x="10444164" y="1214812"/>
            <a:ext cx="600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" "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49697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1" name="Rectangle 1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  <a:endParaRPr lang="en-US" altLang="zh-CN" dirty="0"/>
          </a:p>
        </p:txBody>
      </p:sp>
      <p:sp>
        <p:nvSpPr>
          <p:cNvPr id="176132" name="Rectangle 1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示例：将下面的语句翻译为</a:t>
            </a:r>
            <a:r>
              <a:rPr lang="en-US" altLang="zh-CN" dirty="0"/>
              <a:t>TAC</a:t>
            </a:r>
            <a:br>
              <a:rPr lang="zh-CN" altLang="en-US" dirty="0"/>
            </a:br>
            <a:r>
              <a:rPr lang="zh-CN" altLang="en-US" dirty="0"/>
              <a:t>	</a:t>
            </a:r>
            <a:r>
              <a:rPr lang="en-US" altLang="zh-CN" b="0" dirty="0">
                <a:solidFill>
                  <a:srgbClr val="0000FF"/>
                </a:solidFill>
              </a:rPr>
              <a:t>while a&lt;b do</a:t>
            </a:r>
            <a:br>
              <a:rPr lang="en-US" altLang="zh-CN" b="0" dirty="0">
                <a:solidFill>
                  <a:srgbClr val="0000FF"/>
                </a:solidFill>
              </a:rPr>
            </a:br>
            <a:r>
              <a:rPr lang="en-US" altLang="zh-CN" b="0" dirty="0">
                <a:solidFill>
                  <a:srgbClr val="0000FF"/>
                </a:solidFill>
              </a:rPr>
              <a:t>		if c&lt;d then x:=y+z</a:t>
            </a:r>
          </a:p>
          <a:p>
            <a:pPr eaLnBrk="1" hangingPunct="1"/>
            <a:endParaRPr lang="en-US" altLang="zh-CN" dirty="0"/>
          </a:p>
          <a:p>
            <a:pPr eaLnBrk="1" hangingPunct="1"/>
            <a:r>
              <a:rPr lang="en-US" altLang="zh-CN" b="0" dirty="0"/>
              <a:t>E(</a:t>
            </a:r>
            <a:r>
              <a:rPr lang="en-US" altLang="zh-CN" b="0" dirty="0" err="1"/>
              <a:t>truelist;falselist</a:t>
            </a:r>
            <a:r>
              <a:rPr lang="en-US" altLang="zh-CN" b="0" dirty="0"/>
              <a:t>);      E(101,102</a:t>
            </a:r>
            <a:r>
              <a:rPr lang="en-US" altLang="zh-CN" b="0" dirty="0">
                <a:solidFill>
                  <a:srgbClr val="0000FF"/>
                </a:solidFill>
              </a:rPr>
              <a:t>;</a:t>
            </a:r>
            <a:r>
              <a:rPr lang="en-US" altLang="zh-CN" b="0" dirty="0"/>
              <a:t> 103,104)</a:t>
            </a:r>
          </a:p>
          <a:p>
            <a:pPr eaLnBrk="1" hangingPunct="1"/>
            <a:r>
              <a:rPr lang="en-US" altLang="zh-CN" b="0" dirty="0"/>
              <a:t>S(</a:t>
            </a:r>
            <a:r>
              <a:rPr lang="en-US" altLang="zh-CN" b="0" dirty="0" err="1"/>
              <a:t>nextlist</a:t>
            </a:r>
            <a:r>
              <a:rPr lang="en-US" altLang="zh-CN" b="0" dirty="0"/>
              <a:t>);</a:t>
            </a:r>
          </a:p>
          <a:p>
            <a:pPr eaLnBrk="1" hangingPunct="1"/>
            <a:r>
              <a:rPr lang="en-US" altLang="zh-CN" b="0" dirty="0"/>
              <a:t>M(</a:t>
            </a:r>
            <a:r>
              <a:rPr lang="en-US" altLang="zh-CN" b="0" dirty="0" err="1"/>
              <a:t>gotostm</a:t>
            </a:r>
            <a:r>
              <a:rPr lang="en-US" altLang="zh-CN" b="0" dirty="0"/>
              <a:t>);</a:t>
            </a:r>
            <a:endParaRPr lang="en-GB" altLang="zh-CN" b="0" dirty="0"/>
          </a:p>
        </p:txBody>
      </p:sp>
    </p:spTree>
    <p:extLst>
      <p:ext uri="{BB962C8B-B14F-4D97-AF65-F5344CB8AC3E}">
        <p14:creationId xmlns:p14="http://schemas.microsoft.com/office/powerpoint/2010/main" val="425918298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0257F3FA-D9EA-C9BA-8696-E4EC9F0B8B50}"/>
              </a:ext>
            </a:extLst>
          </p:cNvPr>
          <p:cNvGrpSpPr/>
          <p:nvPr/>
        </p:nvGrpSpPr>
        <p:grpSpPr>
          <a:xfrm>
            <a:off x="576715" y="2288072"/>
            <a:ext cx="2745396" cy="3159208"/>
            <a:chOff x="576715" y="2288072"/>
            <a:chExt cx="2745396" cy="3159208"/>
          </a:xfrm>
        </p:grpSpPr>
        <p:sp>
          <p:nvSpPr>
            <p:cNvPr id="80" name="流程图: 文档 79">
              <a:extLst>
                <a:ext uri="{FF2B5EF4-FFF2-40B4-BE49-F238E27FC236}">
                  <a16:creationId xmlns:a16="http://schemas.microsoft.com/office/drawing/2014/main" id="{447A3A60-AEB7-C6DB-1849-D65BBAA1F5D5}"/>
                </a:ext>
              </a:extLst>
            </p:cNvPr>
            <p:cNvSpPr/>
            <p:nvPr/>
          </p:nvSpPr>
          <p:spPr bwMode="auto">
            <a:xfrm>
              <a:off x="576715" y="2482322"/>
              <a:ext cx="2745396" cy="2964958"/>
            </a:xfrm>
            <a:prstGeom prst="flowChartDocument">
              <a:avLst/>
            </a:prstGeom>
            <a:solidFill>
              <a:srgbClr val="FFFFFF"/>
            </a:solidFill>
            <a:ln w="12700" cap="flat" cmpd="sng" algn="ctr">
              <a:solidFill>
                <a:srgbClr val="0E7C7E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50800" dir="2700000" algn="ctr" rotWithShape="0">
                <a:schemeClr val="tx1">
                  <a:alpha val="40000"/>
                </a:schemeClr>
              </a:outerShdw>
            </a:effectLst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latin typeface="Arial" charset="0"/>
                <a:ea typeface="微软雅黑" pitchFamily="34" charset="-122"/>
              </a:endParaRPr>
            </a:p>
          </p:txBody>
        </p:sp>
        <p:sp>
          <p:nvSpPr>
            <p:cNvPr id="81" name="矩形: 圆角 80">
              <a:extLst>
                <a:ext uri="{FF2B5EF4-FFF2-40B4-BE49-F238E27FC236}">
                  <a16:creationId xmlns:a16="http://schemas.microsoft.com/office/drawing/2014/main" id="{3062503E-AABE-47E7-5B6B-73935959691A}"/>
                </a:ext>
              </a:extLst>
            </p:cNvPr>
            <p:cNvSpPr/>
            <p:nvPr/>
          </p:nvSpPr>
          <p:spPr>
            <a:xfrm>
              <a:off x="1229137" y="2288072"/>
              <a:ext cx="1428020" cy="335084"/>
            </a:xfrm>
            <a:prstGeom prst="roundRect">
              <a:avLst/>
            </a:prstGeom>
            <a:solidFill>
              <a:srgbClr val="0E7C7E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IR</a:t>
              </a:r>
              <a:r>
                <a:rPr lang="zh-CN" altLang="en-US" sz="2000" dirty="0"/>
                <a:t>文件</a:t>
              </a:r>
            </a:p>
          </p:txBody>
        </p:sp>
      </p:grp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71059AA-4766-CCBA-B7DC-DC4B90BCD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4948" y="1987801"/>
            <a:ext cx="4772547" cy="617641"/>
          </a:xfrm>
        </p:spPr>
        <p:txBody>
          <a:bodyPr/>
          <a:lstStyle/>
          <a:p>
            <a:r>
              <a:rPr lang="en-US" altLang="zh-CN" sz="2000" b="0" dirty="0">
                <a:solidFill>
                  <a:srgbClr val="0000FF"/>
                </a:solidFill>
              </a:rPr>
              <a:t>while a&lt;b do if c&lt;d then x:=y+z# 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9F47E2F-4338-1460-7FB2-866B567C4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22" y="257614"/>
            <a:ext cx="3091761" cy="617641"/>
          </a:xfrm>
        </p:spPr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Rectangle 81">
            <a:extLst>
              <a:ext uri="{FF2B5EF4-FFF2-40B4-BE49-F238E27FC236}">
                <a16:creationId xmlns:a16="http://schemas.microsoft.com/office/drawing/2014/main" id="{07995BA9-24EC-A61F-DFE3-C9713B2ACAD5}"/>
              </a:ext>
            </a:extLst>
          </p:cNvPr>
          <p:cNvSpPr txBox="1">
            <a:spLocks noChangeArrowheads="1"/>
          </p:cNvSpPr>
          <p:nvPr/>
        </p:nvSpPr>
        <p:spPr>
          <a:xfrm>
            <a:off x="578312" y="2611785"/>
            <a:ext cx="2737127" cy="2974553"/>
          </a:xfrm>
          <a:prstGeom prst="rect">
            <a:avLst/>
          </a:prstGeom>
          <a:noFill/>
          <a:ln w="6350">
            <a:noFill/>
            <a:prstDash val="sysDash"/>
            <a:miter lim="800000"/>
            <a:headEnd/>
            <a:tailEnd/>
          </a:ln>
          <a:effectLst/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8000"/>
              </a:spcBef>
              <a:buClr>
                <a:srgbClr val="4F81BD"/>
              </a:buClr>
              <a:buNone/>
              <a:defRPr/>
            </a:pPr>
            <a:r>
              <a:rPr lang="zh-CN" altLang="en-US" sz="2000" dirty="0">
                <a:solidFill>
                  <a:srgbClr val="0066FF"/>
                </a:solidFill>
              </a:rPr>
              <a:t>100 </a:t>
            </a:r>
            <a:r>
              <a:rPr lang="en-US" altLang="zh-CN" sz="2000" dirty="0">
                <a:solidFill>
                  <a:srgbClr val="0066FF"/>
                </a:solidFill>
              </a:rPr>
              <a:t>if a&lt;b </a:t>
            </a:r>
            <a:r>
              <a:rPr lang="en-US" altLang="zh-CN" sz="2000" dirty="0" err="1">
                <a:solidFill>
                  <a:srgbClr val="0066FF"/>
                </a:solidFill>
              </a:rPr>
              <a:t>goto</a:t>
            </a:r>
            <a:r>
              <a:rPr lang="en-US" altLang="zh-CN" sz="2000" dirty="0">
                <a:solidFill>
                  <a:srgbClr val="0066FF"/>
                </a:solidFill>
              </a:rPr>
              <a:t> __ </a:t>
            </a:r>
          </a:p>
          <a:p>
            <a:pPr>
              <a:spcBef>
                <a:spcPct val="8000"/>
              </a:spcBef>
              <a:buClr>
                <a:srgbClr val="4F81BD"/>
              </a:buClr>
              <a:buNone/>
              <a:defRPr/>
            </a:pPr>
            <a:r>
              <a:rPr lang="en-US" altLang="zh-CN" sz="2000" dirty="0">
                <a:solidFill>
                  <a:srgbClr val="0066FF"/>
                </a:solidFill>
              </a:rPr>
              <a:t>101 </a:t>
            </a:r>
            <a:r>
              <a:rPr lang="en-US" altLang="zh-CN" sz="2000" dirty="0" err="1">
                <a:solidFill>
                  <a:srgbClr val="0066FF"/>
                </a:solidFill>
              </a:rPr>
              <a:t>goto</a:t>
            </a:r>
            <a:r>
              <a:rPr lang="en-US" altLang="zh-CN" sz="2000" dirty="0">
                <a:solidFill>
                  <a:srgbClr val="0066FF"/>
                </a:solidFill>
              </a:rPr>
              <a:t>  __</a:t>
            </a:r>
          </a:p>
          <a:p>
            <a:pPr>
              <a:spcBef>
                <a:spcPct val="8000"/>
              </a:spcBef>
              <a:buClr>
                <a:srgbClr val="4F81BD"/>
              </a:buClr>
              <a:buNone/>
              <a:defRPr/>
            </a:pPr>
            <a:r>
              <a:rPr lang="en-US" altLang="zh-CN" sz="2000" dirty="0">
                <a:solidFill>
                  <a:srgbClr val="FF3300"/>
                </a:solidFill>
              </a:rPr>
              <a:t>102 if c&lt;d  </a:t>
            </a:r>
            <a:r>
              <a:rPr lang="en-US" altLang="zh-CN" sz="2000" dirty="0" err="1">
                <a:solidFill>
                  <a:srgbClr val="FF3300"/>
                </a:solidFill>
              </a:rPr>
              <a:t>goto</a:t>
            </a:r>
            <a:r>
              <a:rPr lang="en-US" altLang="zh-CN" sz="2000" dirty="0">
                <a:solidFill>
                  <a:srgbClr val="FF3300"/>
                </a:solidFill>
              </a:rPr>
              <a:t>  __</a:t>
            </a:r>
          </a:p>
          <a:p>
            <a:pPr>
              <a:spcBef>
                <a:spcPct val="8000"/>
              </a:spcBef>
              <a:buClr>
                <a:srgbClr val="4F81BD"/>
              </a:buClr>
              <a:buNone/>
              <a:defRPr/>
            </a:pPr>
            <a:r>
              <a:rPr lang="en-US" altLang="zh-CN" sz="2000" dirty="0">
                <a:solidFill>
                  <a:srgbClr val="FF3300"/>
                </a:solidFill>
              </a:rPr>
              <a:t>103 </a:t>
            </a:r>
            <a:r>
              <a:rPr lang="en-US" altLang="zh-CN" sz="2000" dirty="0" err="1">
                <a:solidFill>
                  <a:srgbClr val="FF3300"/>
                </a:solidFill>
              </a:rPr>
              <a:t>goto</a:t>
            </a:r>
            <a:r>
              <a:rPr lang="en-US" altLang="zh-CN" sz="2000" dirty="0">
                <a:solidFill>
                  <a:srgbClr val="FF3300"/>
                </a:solidFill>
              </a:rPr>
              <a:t> __</a:t>
            </a:r>
          </a:p>
          <a:p>
            <a:pPr>
              <a:spcBef>
                <a:spcPct val="8000"/>
              </a:spcBef>
              <a:buClr>
                <a:srgbClr val="4F81BD"/>
              </a:buClr>
              <a:buNone/>
              <a:defRPr/>
            </a:pPr>
            <a:r>
              <a:rPr lang="en-US" altLang="zh-CN" sz="2000" dirty="0">
                <a:solidFill>
                  <a:srgbClr val="008000"/>
                </a:solidFill>
              </a:rPr>
              <a:t>104 t :=  y + z</a:t>
            </a:r>
          </a:p>
          <a:p>
            <a:pPr>
              <a:spcBef>
                <a:spcPct val="8000"/>
              </a:spcBef>
              <a:buClr>
                <a:srgbClr val="4F81BD"/>
              </a:buClr>
              <a:buNone/>
              <a:defRPr/>
            </a:pPr>
            <a:r>
              <a:rPr lang="en-US" altLang="zh-CN" sz="2000" dirty="0">
                <a:solidFill>
                  <a:srgbClr val="008000"/>
                </a:solidFill>
              </a:rPr>
              <a:t>105 x := t</a:t>
            </a:r>
          </a:p>
          <a:p>
            <a:pPr algn="just">
              <a:spcBef>
                <a:spcPct val="8000"/>
              </a:spcBef>
              <a:buClr>
                <a:srgbClr val="4F81BD"/>
              </a:buClr>
              <a:buNone/>
              <a:defRPr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106 </a:t>
            </a:r>
            <a:r>
              <a:rPr lang="en-US" altLang="zh-CN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goto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100 </a:t>
            </a:r>
          </a:p>
          <a:p>
            <a:pPr algn="just">
              <a:spcBef>
                <a:spcPct val="8000"/>
              </a:spcBef>
              <a:buClr>
                <a:srgbClr val="4F81BD"/>
              </a:buClr>
              <a:buNone/>
              <a:defRPr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107</a:t>
            </a:r>
            <a:endParaRPr lang="zh-CN" altLang="en-US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Text Box 7">
            <a:extLst>
              <a:ext uri="{FF2B5EF4-FFF2-40B4-BE49-F238E27FC236}">
                <a16:creationId xmlns:a16="http://schemas.microsoft.com/office/drawing/2014/main" id="{48FE00EC-022A-6077-1BCD-6739BC6B33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32487" y="6082683"/>
            <a:ext cx="761747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prstClr val="black"/>
                </a:solidFill>
                <a:ea typeface="宋体" panose="02010600030101010101" pitchFamily="2" charset="-122"/>
              </a:rPr>
              <a:t>while</a:t>
            </a:r>
          </a:p>
        </p:txBody>
      </p:sp>
      <p:sp>
        <p:nvSpPr>
          <p:cNvPr id="7" name="Text Box 8">
            <a:extLst>
              <a:ext uri="{FF2B5EF4-FFF2-40B4-BE49-F238E27FC236}">
                <a16:creationId xmlns:a16="http://schemas.microsoft.com/office/drawing/2014/main" id="{D9F5985D-4038-A555-BD39-FF938B0419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0176" y="6055252"/>
            <a:ext cx="325730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srgbClr val="0066FF"/>
                </a:solidFill>
                <a:ea typeface="宋体" panose="02010600030101010101" pitchFamily="2" charset="-122"/>
              </a:rPr>
              <a:t>a</a:t>
            </a:r>
          </a:p>
        </p:txBody>
      </p:sp>
      <p:sp>
        <p:nvSpPr>
          <p:cNvPr id="8" name="Text Box 9">
            <a:extLst>
              <a:ext uri="{FF2B5EF4-FFF2-40B4-BE49-F238E27FC236}">
                <a16:creationId xmlns:a16="http://schemas.microsoft.com/office/drawing/2014/main" id="{561AF86F-140E-1AE5-2313-DB7D838B41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351" y="6060476"/>
            <a:ext cx="332142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srgbClr val="0066FF"/>
                </a:solidFill>
                <a:ea typeface="宋体" panose="02010600030101010101" pitchFamily="2" charset="-122"/>
              </a:rPr>
              <a:t>&lt;</a:t>
            </a:r>
          </a:p>
        </p:txBody>
      </p:sp>
      <p:sp>
        <p:nvSpPr>
          <p:cNvPr id="9" name="Text Box 10">
            <a:extLst>
              <a:ext uri="{FF2B5EF4-FFF2-40B4-BE49-F238E27FC236}">
                <a16:creationId xmlns:a16="http://schemas.microsoft.com/office/drawing/2014/main" id="{A81F720E-7B42-BA3B-2534-C3D303AAC2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7631" y="6061783"/>
            <a:ext cx="325730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srgbClr val="0066FF"/>
                </a:solidFill>
                <a:ea typeface="宋体" panose="02010600030101010101" pitchFamily="2" charset="-122"/>
              </a:rPr>
              <a:t>b</a:t>
            </a:r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021F3BB2-0794-333D-A1FD-5BBD20DB830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24712" y="5705200"/>
            <a:ext cx="296501" cy="4153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D060459B-3DE6-362E-A21A-A6891654C476}"/>
              </a:ext>
            </a:extLst>
          </p:cNvPr>
          <p:cNvSpPr>
            <a:spLocks noChangeShapeType="1"/>
          </p:cNvSpPr>
          <p:nvPr/>
        </p:nvSpPr>
        <p:spPr bwMode="auto">
          <a:xfrm>
            <a:off x="4921214" y="5705200"/>
            <a:ext cx="65309" cy="4153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12" name="Line 13">
            <a:extLst>
              <a:ext uri="{FF2B5EF4-FFF2-40B4-BE49-F238E27FC236}">
                <a16:creationId xmlns:a16="http://schemas.microsoft.com/office/drawing/2014/main" id="{0F9CC98B-EF55-6A3B-2F99-002A9230889D}"/>
              </a:ext>
            </a:extLst>
          </p:cNvPr>
          <p:cNvSpPr>
            <a:spLocks noChangeShapeType="1"/>
          </p:cNvSpPr>
          <p:nvPr/>
        </p:nvSpPr>
        <p:spPr bwMode="auto">
          <a:xfrm>
            <a:off x="4921212" y="5705200"/>
            <a:ext cx="329156" cy="4153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13" name="Text Box 14">
            <a:extLst>
              <a:ext uri="{FF2B5EF4-FFF2-40B4-BE49-F238E27FC236}">
                <a16:creationId xmlns:a16="http://schemas.microsoft.com/office/drawing/2014/main" id="{B79B5DCB-E855-FC9A-DD14-5754AE9D43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2351" y="5349918"/>
            <a:ext cx="352982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srgbClr val="0066FF"/>
                </a:solidFill>
                <a:ea typeface="宋体" panose="02010600030101010101" pitchFamily="2" charset="-122"/>
              </a:rPr>
              <a:t>E</a:t>
            </a:r>
          </a:p>
        </p:txBody>
      </p:sp>
      <p:sp>
        <p:nvSpPr>
          <p:cNvPr id="14" name="Text Box 15">
            <a:extLst>
              <a:ext uri="{FF2B5EF4-FFF2-40B4-BE49-F238E27FC236}">
                <a16:creationId xmlns:a16="http://schemas.microsoft.com/office/drawing/2014/main" id="{92087921-DD41-B5D3-D48A-20807447F6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37727" y="6082683"/>
            <a:ext cx="466794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prstClr val="black"/>
                </a:solidFill>
                <a:ea typeface="宋体" panose="02010600030101010101" pitchFamily="2" charset="-122"/>
              </a:rPr>
              <a:t>do</a:t>
            </a:r>
          </a:p>
        </p:txBody>
      </p:sp>
      <p:sp>
        <p:nvSpPr>
          <p:cNvPr id="15" name="Text Box 16">
            <a:extLst>
              <a:ext uri="{FF2B5EF4-FFF2-40B4-BE49-F238E27FC236}">
                <a16:creationId xmlns:a16="http://schemas.microsoft.com/office/drawing/2014/main" id="{894E9D69-C793-820A-7033-064D1D18F3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9028" y="6082683"/>
            <a:ext cx="311304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prstClr val="black"/>
                </a:solidFill>
                <a:ea typeface="宋体" panose="02010600030101010101" pitchFamily="2" charset="-122"/>
              </a:rPr>
              <a:t>if</a:t>
            </a:r>
          </a:p>
        </p:txBody>
      </p:sp>
      <p:sp>
        <p:nvSpPr>
          <p:cNvPr id="16" name="Text Box 17">
            <a:extLst>
              <a:ext uri="{FF2B5EF4-FFF2-40B4-BE49-F238E27FC236}">
                <a16:creationId xmlns:a16="http://schemas.microsoft.com/office/drawing/2014/main" id="{1FA51877-C7C0-DD4F-1245-1D9D21B6A4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0796" y="6076151"/>
            <a:ext cx="311304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srgbClr val="FF3300"/>
                </a:solidFill>
                <a:ea typeface="宋体" panose="02010600030101010101" pitchFamily="2" charset="-122"/>
              </a:rPr>
              <a:t>c</a:t>
            </a:r>
          </a:p>
        </p:txBody>
      </p:sp>
      <p:sp>
        <p:nvSpPr>
          <p:cNvPr id="17" name="Text Box 18">
            <a:extLst>
              <a:ext uri="{FF2B5EF4-FFF2-40B4-BE49-F238E27FC236}">
                <a16:creationId xmlns:a16="http://schemas.microsoft.com/office/drawing/2014/main" id="{51BA105B-F003-3F67-0159-0DE55B21B4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2971" y="6081375"/>
            <a:ext cx="332142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srgbClr val="FF3300"/>
                </a:solidFill>
                <a:ea typeface="宋体" panose="02010600030101010101" pitchFamily="2" charset="-122"/>
              </a:rPr>
              <a:t>&lt;</a:t>
            </a:r>
          </a:p>
        </p:txBody>
      </p:sp>
      <p:sp>
        <p:nvSpPr>
          <p:cNvPr id="18" name="Text Box 19">
            <a:extLst>
              <a:ext uri="{FF2B5EF4-FFF2-40B4-BE49-F238E27FC236}">
                <a16:creationId xmlns:a16="http://schemas.microsoft.com/office/drawing/2014/main" id="{C5856D9A-57F3-FFAA-EB4A-23E06CD38B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8250" y="6082682"/>
            <a:ext cx="325730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srgbClr val="FF3300"/>
                </a:solidFill>
                <a:ea typeface="宋体" panose="02010600030101010101" pitchFamily="2" charset="-122"/>
              </a:rPr>
              <a:t>d</a:t>
            </a:r>
          </a:p>
        </p:txBody>
      </p:sp>
      <p:sp>
        <p:nvSpPr>
          <p:cNvPr id="19" name="Text Box 23">
            <a:extLst>
              <a:ext uri="{FF2B5EF4-FFF2-40B4-BE49-F238E27FC236}">
                <a16:creationId xmlns:a16="http://schemas.microsoft.com/office/drawing/2014/main" id="{FC34F28C-4521-6883-B093-74DEC60C4B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2971" y="5370817"/>
            <a:ext cx="352982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srgbClr val="FF3300"/>
                </a:solidFill>
                <a:ea typeface="宋体" panose="02010600030101010101" pitchFamily="2" charset="-122"/>
              </a:rPr>
              <a:t>E</a:t>
            </a:r>
          </a:p>
        </p:txBody>
      </p:sp>
      <p:sp>
        <p:nvSpPr>
          <p:cNvPr id="20" name="Text Box 24">
            <a:extLst>
              <a:ext uri="{FF2B5EF4-FFF2-40B4-BE49-F238E27FC236}">
                <a16:creationId xmlns:a16="http://schemas.microsoft.com/office/drawing/2014/main" id="{4DB6E890-A59D-1BB2-9845-AA13DF0532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2591" y="6060477"/>
            <a:ext cx="678391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prstClr val="black"/>
                </a:solidFill>
                <a:ea typeface="宋体" panose="02010600030101010101" pitchFamily="2" charset="-122"/>
              </a:rPr>
              <a:t>then</a:t>
            </a:r>
          </a:p>
        </p:txBody>
      </p:sp>
      <p:sp>
        <p:nvSpPr>
          <p:cNvPr id="21" name="Text Box 25">
            <a:extLst>
              <a:ext uri="{FF2B5EF4-FFF2-40B4-BE49-F238E27FC236}">
                <a16:creationId xmlns:a16="http://schemas.microsoft.com/office/drawing/2014/main" id="{0F473862-9379-148D-E0C5-1D8AFD4997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30813" y="6055253"/>
            <a:ext cx="311304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008000"/>
                </a:solidFill>
                <a:ea typeface="宋体" panose="02010600030101010101" pitchFamily="2" charset="-122"/>
              </a:rPr>
              <a:t>y</a:t>
            </a:r>
          </a:p>
        </p:txBody>
      </p:sp>
      <p:sp>
        <p:nvSpPr>
          <p:cNvPr id="22" name="Text Box 26">
            <a:extLst>
              <a:ext uri="{FF2B5EF4-FFF2-40B4-BE49-F238E27FC236}">
                <a16:creationId xmlns:a16="http://schemas.microsoft.com/office/drawing/2014/main" id="{E3D13007-C4AB-1B91-4269-9E8CC6899E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95576" y="6071906"/>
            <a:ext cx="332142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srgbClr val="008000"/>
                </a:solidFill>
                <a:ea typeface="宋体" panose="02010600030101010101" pitchFamily="2" charset="-122"/>
              </a:rPr>
              <a:t>+</a:t>
            </a:r>
          </a:p>
        </p:txBody>
      </p:sp>
      <p:sp>
        <p:nvSpPr>
          <p:cNvPr id="23" name="Text Box 27">
            <a:extLst>
              <a:ext uri="{FF2B5EF4-FFF2-40B4-BE49-F238E27FC236}">
                <a16:creationId xmlns:a16="http://schemas.microsoft.com/office/drawing/2014/main" id="{CCA9C84E-02FB-FF0D-DD62-EE63B4525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15524" y="6061783"/>
            <a:ext cx="311304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008000"/>
                </a:solidFill>
                <a:ea typeface="宋体" panose="02010600030101010101" pitchFamily="2" charset="-122"/>
              </a:rPr>
              <a:t>z</a:t>
            </a:r>
          </a:p>
        </p:txBody>
      </p:sp>
      <p:sp>
        <p:nvSpPr>
          <p:cNvPr id="24" name="Line 28">
            <a:extLst>
              <a:ext uri="{FF2B5EF4-FFF2-40B4-BE49-F238E27FC236}">
                <a16:creationId xmlns:a16="http://schemas.microsoft.com/office/drawing/2014/main" id="{B50364B1-7862-1365-661F-FFD375290CF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85274" y="5112196"/>
            <a:ext cx="237724" cy="4153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25" name="Line 29">
            <a:extLst>
              <a:ext uri="{FF2B5EF4-FFF2-40B4-BE49-F238E27FC236}">
                <a16:creationId xmlns:a16="http://schemas.microsoft.com/office/drawing/2014/main" id="{41BC3C51-5832-43BC-E131-0F42D9B8B028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22998" y="5112196"/>
            <a:ext cx="58778" cy="100706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26" name="Line 30">
            <a:extLst>
              <a:ext uri="{FF2B5EF4-FFF2-40B4-BE49-F238E27FC236}">
                <a16:creationId xmlns:a16="http://schemas.microsoft.com/office/drawing/2014/main" id="{9ED66C00-43A7-2276-BF5C-BB3E37A1EC08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5371" y="5119871"/>
            <a:ext cx="318706" cy="4153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27" name="Text Box 31">
            <a:extLst>
              <a:ext uri="{FF2B5EF4-FFF2-40B4-BE49-F238E27FC236}">
                <a16:creationId xmlns:a16="http://schemas.microsoft.com/office/drawing/2014/main" id="{8ABE8A00-1A35-6D9E-D09D-E393370E9E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98529" y="5509271"/>
            <a:ext cx="352982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008000"/>
                </a:solidFill>
                <a:ea typeface="宋体" panose="02010600030101010101" pitchFamily="2" charset="-122"/>
              </a:rPr>
              <a:t>A</a:t>
            </a:r>
          </a:p>
        </p:txBody>
      </p:sp>
      <p:sp>
        <p:nvSpPr>
          <p:cNvPr id="28" name="Text Box 32">
            <a:extLst>
              <a:ext uri="{FF2B5EF4-FFF2-40B4-BE49-F238E27FC236}">
                <a16:creationId xmlns:a16="http://schemas.microsoft.com/office/drawing/2014/main" id="{7EDA6125-8CF4-D419-23FD-CF9349E47E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55509" y="5493268"/>
            <a:ext cx="318706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008000"/>
                </a:solidFill>
                <a:ea typeface="宋体" panose="02010600030101010101" pitchFamily="2" charset="-122"/>
              </a:rPr>
              <a:t>A</a:t>
            </a:r>
          </a:p>
        </p:txBody>
      </p:sp>
      <p:sp>
        <p:nvSpPr>
          <p:cNvPr id="29" name="Line 33">
            <a:extLst>
              <a:ext uri="{FF2B5EF4-FFF2-40B4-BE49-F238E27FC236}">
                <a16:creationId xmlns:a16="http://schemas.microsoft.com/office/drawing/2014/main" id="{0B576A6D-54A9-ED95-9221-0CC1B71FA17D}"/>
              </a:ext>
            </a:extLst>
          </p:cNvPr>
          <p:cNvSpPr>
            <a:spLocks noChangeShapeType="1"/>
          </p:cNvSpPr>
          <p:nvPr/>
        </p:nvSpPr>
        <p:spPr bwMode="auto">
          <a:xfrm>
            <a:off x="9975472" y="5882838"/>
            <a:ext cx="0" cy="29650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30" name="Line 34">
            <a:extLst>
              <a:ext uri="{FF2B5EF4-FFF2-40B4-BE49-F238E27FC236}">
                <a16:creationId xmlns:a16="http://schemas.microsoft.com/office/drawing/2014/main" id="{DE1804BE-486C-165B-F9EF-E2658EB8816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76586" y="5895576"/>
            <a:ext cx="0" cy="29519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31" name="Text Box 35">
            <a:extLst>
              <a:ext uri="{FF2B5EF4-FFF2-40B4-BE49-F238E27FC236}">
                <a16:creationId xmlns:a16="http://schemas.microsoft.com/office/drawing/2014/main" id="{9B115FD9-D14C-343D-F972-9212476DDC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38778" y="4758222"/>
            <a:ext cx="515297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008000"/>
                </a:solidFill>
                <a:ea typeface="宋体" panose="02010600030101010101" pitchFamily="2" charset="-122"/>
              </a:rPr>
              <a:t>A(t)</a:t>
            </a:r>
          </a:p>
        </p:txBody>
      </p:sp>
      <p:sp>
        <p:nvSpPr>
          <p:cNvPr id="32" name="Text Box 36">
            <a:extLst>
              <a:ext uri="{FF2B5EF4-FFF2-40B4-BE49-F238E27FC236}">
                <a16:creationId xmlns:a16="http://schemas.microsoft.com/office/drawing/2014/main" id="{C083BF0D-98C5-7C71-EDCA-AB964FC6A2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82696" y="6060477"/>
            <a:ext cx="311304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008000"/>
                </a:solidFill>
                <a:ea typeface="宋体" panose="02010600030101010101" pitchFamily="2" charset="-122"/>
              </a:rPr>
              <a:t>x</a:t>
            </a:r>
          </a:p>
        </p:txBody>
      </p:sp>
      <p:sp>
        <p:nvSpPr>
          <p:cNvPr id="33" name="Text Box 37">
            <a:extLst>
              <a:ext uri="{FF2B5EF4-FFF2-40B4-BE49-F238E27FC236}">
                <a16:creationId xmlns:a16="http://schemas.microsoft.com/office/drawing/2014/main" id="{9FB7C758-6116-1D16-F44D-0E2C7F39A4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67768" y="6060476"/>
            <a:ext cx="402674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008000"/>
                </a:solidFill>
                <a:ea typeface="宋体" panose="02010600030101010101" pitchFamily="2" charset="-122"/>
              </a:rPr>
              <a:t>:=</a:t>
            </a:r>
          </a:p>
        </p:txBody>
      </p:sp>
      <p:sp>
        <p:nvSpPr>
          <p:cNvPr id="34" name="Line 38">
            <a:extLst>
              <a:ext uri="{FF2B5EF4-FFF2-40B4-BE49-F238E27FC236}">
                <a16:creationId xmlns:a16="http://schemas.microsoft.com/office/drawing/2014/main" id="{82929E5D-0722-E274-AB6B-3321AA45A5F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19891" y="4342859"/>
            <a:ext cx="214152" cy="17123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35" name="Line 39">
            <a:extLst>
              <a:ext uri="{FF2B5EF4-FFF2-40B4-BE49-F238E27FC236}">
                <a16:creationId xmlns:a16="http://schemas.microsoft.com/office/drawing/2014/main" id="{431BEB2E-B39F-14CF-BE72-606D201B4970}"/>
              </a:ext>
            </a:extLst>
          </p:cNvPr>
          <p:cNvSpPr>
            <a:spLocks noChangeShapeType="1"/>
          </p:cNvSpPr>
          <p:nvPr/>
        </p:nvSpPr>
        <p:spPr bwMode="auto">
          <a:xfrm>
            <a:off x="9434043" y="4342859"/>
            <a:ext cx="59766" cy="168365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36" name="Line 40">
            <a:extLst>
              <a:ext uri="{FF2B5EF4-FFF2-40B4-BE49-F238E27FC236}">
                <a16:creationId xmlns:a16="http://schemas.microsoft.com/office/drawing/2014/main" id="{27F18824-7FB5-4CDE-CB95-78EC06C4BA94}"/>
              </a:ext>
            </a:extLst>
          </p:cNvPr>
          <p:cNvSpPr>
            <a:spLocks noChangeShapeType="1"/>
          </p:cNvSpPr>
          <p:nvPr/>
        </p:nvSpPr>
        <p:spPr bwMode="auto">
          <a:xfrm>
            <a:off x="9434042" y="4342861"/>
            <a:ext cx="717469" cy="49716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37" name="Text Box 41">
            <a:extLst>
              <a:ext uri="{FF2B5EF4-FFF2-40B4-BE49-F238E27FC236}">
                <a16:creationId xmlns:a16="http://schemas.microsoft.com/office/drawing/2014/main" id="{AB55C97C-4D16-3A9F-3A2A-3B5ED551B6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82233" y="4024153"/>
            <a:ext cx="318706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008000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38" name="Line 60">
            <a:extLst>
              <a:ext uri="{FF2B5EF4-FFF2-40B4-BE49-F238E27FC236}">
                <a16:creationId xmlns:a16="http://schemas.microsoft.com/office/drawing/2014/main" id="{5093D674-63C5-7A46-DCD3-1EC83BF8403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646668" y="3830840"/>
            <a:ext cx="1717618" cy="225184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39" name="Line 61">
            <a:extLst>
              <a:ext uri="{FF2B5EF4-FFF2-40B4-BE49-F238E27FC236}">
                <a16:creationId xmlns:a16="http://schemas.microsoft.com/office/drawing/2014/main" id="{BBA780EE-10E9-28E8-68DC-CFAF34A5EEB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298448" y="3830840"/>
            <a:ext cx="1065838" cy="16000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40" name="Line 62">
            <a:extLst>
              <a:ext uri="{FF2B5EF4-FFF2-40B4-BE49-F238E27FC236}">
                <a16:creationId xmlns:a16="http://schemas.microsoft.com/office/drawing/2014/main" id="{02B69023-03CB-AE3C-5F49-938100E9702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87953" y="3830840"/>
            <a:ext cx="176333" cy="225184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41" name="Line 63">
            <a:extLst>
              <a:ext uri="{FF2B5EF4-FFF2-40B4-BE49-F238E27FC236}">
                <a16:creationId xmlns:a16="http://schemas.microsoft.com/office/drawing/2014/main" id="{096DA357-E687-858F-0717-C6AAD332B862}"/>
              </a:ext>
            </a:extLst>
          </p:cNvPr>
          <p:cNvSpPr>
            <a:spLocks noChangeShapeType="1"/>
          </p:cNvSpPr>
          <p:nvPr/>
        </p:nvSpPr>
        <p:spPr bwMode="auto">
          <a:xfrm>
            <a:off x="8390411" y="3843900"/>
            <a:ext cx="983549" cy="24556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42" name="Text Box 66">
            <a:extLst>
              <a:ext uri="{FF2B5EF4-FFF2-40B4-BE49-F238E27FC236}">
                <a16:creationId xmlns:a16="http://schemas.microsoft.com/office/drawing/2014/main" id="{12A8F6BA-DBA6-5EBE-D2C5-0B9A3F93C6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26562" y="3513438"/>
            <a:ext cx="318706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>
                <a:solidFill>
                  <a:prstClr val="black"/>
                </a:solidFill>
                <a:ea typeface="宋体" panose="02010600030101010101" pitchFamily="2" charset="-122"/>
              </a:rPr>
              <a:t>S</a:t>
            </a:r>
            <a:endParaRPr lang="zh-CN" altLang="en-GB" sz="1975">
              <a:solidFill>
                <a:prstClr val="black"/>
              </a:solidFill>
              <a:ea typeface="宋体" panose="02010600030101010101" pitchFamily="2" charset="-122"/>
            </a:endParaRPr>
          </a:p>
        </p:txBody>
      </p:sp>
      <p:sp>
        <p:nvSpPr>
          <p:cNvPr id="43" name="Text Box 71">
            <a:extLst>
              <a:ext uri="{FF2B5EF4-FFF2-40B4-BE49-F238E27FC236}">
                <a16:creationId xmlns:a16="http://schemas.microsoft.com/office/drawing/2014/main" id="{719821D1-59E5-F74E-F965-CD724F9651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1369" y="2602733"/>
            <a:ext cx="318706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CC0066"/>
                </a:solidFill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44" name="Text Box 72">
            <a:extLst>
              <a:ext uri="{FF2B5EF4-FFF2-40B4-BE49-F238E27FC236}">
                <a16:creationId xmlns:a16="http://schemas.microsoft.com/office/drawing/2014/main" id="{4610466D-E6B4-3FDF-281A-87335B0CC6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6859" y="3514745"/>
            <a:ext cx="777777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prstClr val="black"/>
                </a:solidFill>
                <a:ea typeface="宋体" panose="02010600030101010101" pitchFamily="2" charset="-122"/>
              </a:rPr>
              <a:t>(103)</a:t>
            </a:r>
          </a:p>
        </p:txBody>
      </p:sp>
      <p:sp>
        <p:nvSpPr>
          <p:cNvPr id="45" name="Text Box 73">
            <a:extLst>
              <a:ext uri="{FF2B5EF4-FFF2-40B4-BE49-F238E27FC236}">
                <a16:creationId xmlns:a16="http://schemas.microsoft.com/office/drawing/2014/main" id="{FFB93652-794C-72F6-75AC-0F7D193680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7960" y="5180818"/>
            <a:ext cx="749220" cy="700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0066FF"/>
                </a:solidFill>
                <a:ea typeface="宋体" panose="02010600030101010101" pitchFamily="2" charset="-122"/>
              </a:rPr>
              <a:t>(100</a:t>
            </a:r>
            <a:r>
              <a:rPr lang="zh-CN" altLang="en-US" sz="1975" dirty="0">
                <a:solidFill>
                  <a:srgbClr val="0066FF"/>
                </a:solidFill>
                <a:ea typeface="宋体" panose="02010600030101010101" pitchFamily="2" charset="-122"/>
              </a:rPr>
              <a:t>；</a:t>
            </a:r>
            <a:r>
              <a:rPr lang="en-GB" altLang="zh-CN" sz="1975" dirty="0">
                <a:solidFill>
                  <a:srgbClr val="0066FF"/>
                </a:solidFill>
                <a:ea typeface="宋体" panose="02010600030101010101" pitchFamily="2" charset="-122"/>
              </a:rPr>
              <a:t>101)</a:t>
            </a:r>
          </a:p>
        </p:txBody>
      </p:sp>
      <p:sp>
        <p:nvSpPr>
          <p:cNvPr id="46" name="Text Box 82">
            <a:extLst>
              <a:ext uri="{FF2B5EF4-FFF2-40B4-BE49-F238E27FC236}">
                <a16:creationId xmlns:a16="http://schemas.microsoft.com/office/drawing/2014/main" id="{B57F1684-E420-1422-2536-BE59B91E6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96936" y="6026517"/>
            <a:ext cx="335348" cy="497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l-GR" altLang="zh-CN" sz="2633" dirty="0">
                <a:solidFill>
                  <a:srgbClr val="CC00CC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ε</a:t>
            </a:r>
          </a:p>
        </p:txBody>
      </p:sp>
      <p:sp>
        <p:nvSpPr>
          <p:cNvPr id="47" name="Line 83">
            <a:extLst>
              <a:ext uri="{FF2B5EF4-FFF2-40B4-BE49-F238E27FC236}">
                <a16:creationId xmlns:a16="http://schemas.microsoft.com/office/drawing/2014/main" id="{1BBE9B18-6BC4-6B36-7FCD-BEC995286660}"/>
              </a:ext>
            </a:extLst>
          </p:cNvPr>
          <p:cNvSpPr>
            <a:spLocks noChangeShapeType="1"/>
          </p:cNvSpPr>
          <p:nvPr/>
        </p:nvSpPr>
        <p:spPr bwMode="auto">
          <a:xfrm>
            <a:off x="4038240" y="5846266"/>
            <a:ext cx="1307" cy="29519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48" name="Text Box 84">
            <a:extLst>
              <a:ext uri="{FF2B5EF4-FFF2-40B4-BE49-F238E27FC236}">
                <a16:creationId xmlns:a16="http://schemas.microsoft.com/office/drawing/2014/main" id="{914BB21B-F22B-2C8D-5462-88582B8374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1906" y="5509271"/>
            <a:ext cx="396262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l-GR" altLang="zh-CN" sz="1975">
                <a:solidFill>
                  <a:srgbClr val="CC00CC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M</a:t>
            </a:r>
          </a:p>
        </p:txBody>
      </p:sp>
      <p:sp>
        <p:nvSpPr>
          <p:cNvPr id="49" name="Text Box 85">
            <a:extLst>
              <a:ext uri="{FF2B5EF4-FFF2-40B4-BE49-F238E27FC236}">
                <a16:creationId xmlns:a16="http://schemas.microsoft.com/office/drawing/2014/main" id="{104286CE-AF85-DAFB-2ED3-539E423CB6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98323" y="5488372"/>
            <a:ext cx="710558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US" altLang="zh-CN" sz="1975" dirty="0">
                <a:solidFill>
                  <a:srgbClr val="CC00CC"/>
                </a:solidFill>
                <a:ea typeface="宋体" panose="02010600030101010101" pitchFamily="2" charset="-122"/>
              </a:rPr>
              <a:t>(100)</a:t>
            </a:r>
            <a:endParaRPr lang="en-GB" altLang="zh-CN" sz="1975" dirty="0">
              <a:solidFill>
                <a:srgbClr val="CC00CC"/>
              </a:solidFill>
              <a:ea typeface="宋体" panose="02010600030101010101" pitchFamily="2" charset="-122"/>
            </a:endParaRPr>
          </a:p>
        </p:txBody>
      </p:sp>
      <p:sp>
        <p:nvSpPr>
          <p:cNvPr id="50" name="Text Box 87">
            <a:extLst>
              <a:ext uri="{FF2B5EF4-FFF2-40B4-BE49-F238E27FC236}">
                <a16:creationId xmlns:a16="http://schemas.microsoft.com/office/drawing/2014/main" id="{E82E71D4-2C6E-FC00-FF49-FB135493B3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29218" y="6019986"/>
            <a:ext cx="335348" cy="497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l-GR" altLang="zh-CN" sz="2633">
                <a:solidFill>
                  <a:srgbClr val="CC00CC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ε</a:t>
            </a:r>
          </a:p>
        </p:txBody>
      </p:sp>
      <p:sp>
        <p:nvSpPr>
          <p:cNvPr id="51" name="Line 88">
            <a:extLst>
              <a:ext uri="{FF2B5EF4-FFF2-40B4-BE49-F238E27FC236}">
                <a16:creationId xmlns:a16="http://schemas.microsoft.com/office/drawing/2014/main" id="{A40E873E-1DF8-19D9-6006-BFE5402D6A26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1222" y="5846265"/>
            <a:ext cx="1306" cy="29650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52" name="Text Box 89">
            <a:extLst>
              <a:ext uri="{FF2B5EF4-FFF2-40B4-BE49-F238E27FC236}">
                <a16:creationId xmlns:a16="http://schemas.microsoft.com/office/drawing/2014/main" id="{4DB283E3-642E-719F-CF7B-12955999FF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6109" y="5510578"/>
            <a:ext cx="396262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l-GR" altLang="zh-CN" sz="1975">
                <a:solidFill>
                  <a:srgbClr val="CC00CC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M</a:t>
            </a:r>
          </a:p>
        </p:txBody>
      </p:sp>
      <p:sp>
        <p:nvSpPr>
          <p:cNvPr id="53" name="Text Box 90">
            <a:extLst>
              <a:ext uri="{FF2B5EF4-FFF2-40B4-BE49-F238E27FC236}">
                <a16:creationId xmlns:a16="http://schemas.microsoft.com/office/drawing/2014/main" id="{0B4BDE35-43BD-5D6D-C5E2-42E5CF56F3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2526" y="5489679"/>
            <a:ext cx="710558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US" altLang="zh-CN" sz="1975">
                <a:solidFill>
                  <a:srgbClr val="CC00CC"/>
                </a:solidFill>
                <a:ea typeface="宋体" panose="02010600030101010101" pitchFamily="2" charset="-122"/>
              </a:rPr>
              <a:t>(102)</a:t>
            </a:r>
            <a:endParaRPr lang="en-GB" altLang="zh-CN" sz="1975">
              <a:solidFill>
                <a:srgbClr val="CC00CC"/>
              </a:solidFill>
              <a:ea typeface="宋体" panose="02010600030101010101" pitchFamily="2" charset="-122"/>
            </a:endParaRPr>
          </a:p>
        </p:txBody>
      </p:sp>
      <p:sp>
        <p:nvSpPr>
          <p:cNvPr id="54" name="Text Box 91">
            <a:extLst>
              <a:ext uri="{FF2B5EF4-FFF2-40B4-BE49-F238E27FC236}">
                <a16:creationId xmlns:a16="http://schemas.microsoft.com/office/drawing/2014/main" id="{15858D61-D74C-03BF-A86C-2E4CE66BAF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17310" y="5253262"/>
            <a:ext cx="710558" cy="700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FF3300"/>
                </a:solidFill>
                <a:ea typeface="宋体" panose="02010600030101010101" pitchFamily="2" charset="-122"/>
              </a:rPr>
              <a:t>(102</a:t>
            </a:r>
            <a:r>
              <a:rPr lang="zh-CN" altLang="en-US" sz="1975" dirty="0">
                <a:solidFill>
                  <a:srgbClr val="FF3300"/>
                </a:solidFill>
                <a:ea typeface="宋体" panose="02010600030101010101" pitchFamily="2" charset="-122"/>
              </a:rPr>
              <a:t>；</a:t>
            </a:r>
            <a:r>
              <a:rPr lang="en-GB" altLang="zh-CN" sz="1975" dirty="0">
                <a:solidFill>
                  <a:srgbClr val="FF3300"/>
                </a:solidFill>
                <a:ea typeface="宋体" panose="02010600030101010101" pitchFamily="2" charset="-122"/>
              </a:rPr>
              <a:t> 103)</a:t>
            </a:r>
          </a:p>
        </p:txBody>
      </p:sp>
      <p:sp>
        <p:nvSpPr>
          <p:cNvPr id="55" name="Text Box 92">
            <a:extLst>
              <a:ext uri="{FF2B5EF4-FFF2-40B4-BE49-F238E27FC236}">
                <a16:creationId xmlns:a16="http://schemas.microsoft.com/office/drawing/2014/main" id="{31C65197-A475-B913-BDC2-62E80F943F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6704" y="5984160"/>
            <a:ext cx="335348" cy="497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l-GR" altLang="zh-CN" sz="2633" dirty="0">
                <a:solidFill>
                  <a:srgbClr val="CC00CC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ε</a:t>
            </a:r>
          </a:p>
        </p:txBody>
      </p:sp>
      <p:sp>
        <p:nvSpPr>
          <p:cNvPr id="56" name="Line 93">
            <a:extLst>
              <a:ext uri="{FF2B5EF4-FFF2-40B4-BE49-F238E27FC236}">
                <a16:creationId xmlns:a16="http://schemas.microsoft.com/office/drawing/2014/main" id="{D129FB96-2AE5-F411-533F-E59EE56C4C31}"/>
              </a:ext>
            </a:extLst>
          </p:cNvPr>
          <p:cNvSpPr>
            <a:spLocks noChangeShapeType="1"/>
          </p:cNvSpPr>
          <p:nvPr/>
        </p:nvSpPr>
        <p:spPr bwMode="auto">
          <a:xfrm>
            <a:off x="8482215" y="5750355"/>
            <a:ext cx="0" cy="35527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57" name="Text Box 94">
            <a:extLst>
              <a:ext uri="{FF2B5EF4-FFF2-40B4-BE49-F238E27FC236}">
                <a16:creationId xmlns:a16="http://schemas.microsoft.com/office/drawing/2014/main" id="{58A2FD3F-1538-3128-4C2A-879D644C7A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46730" y="5451800"/>
            <a:ext cx="396262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l-GR" altLang="zh-CN" sz="1975" dirty="0">
                <a:solidFill>
                  <a:srgbClr val="CC00CC"/>
                </a:solidFill>
                <a:ea typeface="宋体" panose="02010600030101010101" pitchFamily="2" charset="-122"/>
                <a:cs typeface="Arial" panose="020B0604020202020204" pitchFamily="34" charset="0"/>
              </a:rPr>
              <a:t>M</a:t>
            </a:r>
          </a:p>
        </p:txBody>
      </p:sp>
      <p:sp>
        <p:nvSpPr>
          <p:cNvPr id="58" name="Text Box 95">
            <a:extLst>
              <a:ext uri="{FF2B5EF4-FFF2-40B4-BE49-F238E27FC236}">
                <a16:creationId xmlns:a16="http://schemas.microsoft.com/office/drawing/2014/main" id="{4F10EA54-E6B6-D19D-0AFC-D8D77E2451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83148" y="5430901"/>
            <a:ext cx="710558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US" altLang="zh-CN" sz="1975" dirty="0">
                <a:solidFill>
                  <a:srgbClr val="CC00CC"/>
                </a:solidFill>
                <a:ea typeface="宋体" panose="02010600030101010101" pitchFamily="2" charset="-122"/>
              </a:rPr>
              <a:t>(104)</a:t>
            </a:r>
            <a:endParaRPr lang="en-GB" altLang="zh-CN" sz="1975" dirty="0">
              <a:solidFill>
                <a:srgbClr val="CC00CC"/>
              </a:solidFill>
              <a:ea typeface="宋体" panose="02010600030101010101" pitchFamily="2" charset="-122"/>
            </a:endParaRPr>
          </a:p>
        </p:txBody>
      </p:sp>
      <p:sp>
        <p:nvSpPr>
          <p:cNvPr id="59" name="Line 96">
            <a:extLst>
              <a:ext uri="{FF2B5EF4-FFF2-40B4-BE49-F238E27FC236}">
                <a16:creationId xmlns:a16="http://schemas.microsoft.com/office/drawing/2014/main" id="{3ECABEC3-9646-7C48-3E10-4384881B302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364287" y="3830839"/>
            <a:ext cx="114599" cy="165753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60" name="Text Box 98">
            <a:extLst>
              <a:ext uri="{FF2B5EF4-FFF2-40B4-BE49-F238E27FC236}">
                <a16:creationId xmlns:a16="http://schemas.microsoft.com/office/drawing/2014/main" id="{61EB1553-1CFD-E57A-9B15-1C0B4D6CF9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9528" y="3306093"/>
            <a:ext cx="504000" cy="400110"/>
          </a:xfrm>
          <a:prstGeom prst="rect">
            <a:avLst/>
          </a:prstGeom>
          <a:solidFill>
            <a:srgbClr val="0E7C7E"/>
          </a:solidFill>
          <a:ln>
            <a:headEnd/>
            <a:tailEnd type="none" w="lg" len="lg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0" rIns="0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2000" dirty="0">
                <a:solidFill>
                  <a:prstClr val="white"/>
                </a:solidFill>
                <a:ea typeface="宋体" panose="02010600030101010101" pitchFamily="2" charset="-122"/>
              </a:rPr>
              <a:t>104</a:t>
            </a:r>
          </a:p>
        </p:txBody>
      </p:sp>
      <p:sp>
        <p:nvSpPr>
          <p:cNvPr id="61" name="Text Box 102">
            <a:extLst>
              <a:ext uri="{FF2B5EF4-FFF2-40B4-BE49-F238E27FC236}">
                <a16:creationId xmlns:a16="http://schemas.microsoft.com/office/drawing/2014/main" id="{ED82B2A8-232D-106C-DED2-4728AC9F3A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8087" y="3653119"/>
            <a:ext cx="504000" cy="400110"/>
          </a:xfrm>
          <a:prstGeom prst="rect">
            <a:avLst/>
          </a:prstGeom>
          <a:solidFill>
            <a:srgbClr val="0E7C7E"/>
          </a:solidFill>
          <a:ln>
            <a:headEnd/>
            <a:tailEnd type="none" w="lg" len="lg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0" rIns="0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2000" dirty="0">
                <a:solidFill>
                  <a:prstClr val="white"/>
                </a:solidFill>
                <a:ea typeface="宋体" panose="02010600030101010101" pitchFamily="2" charset="-122"/>
              </a:rPr>
              <a:t>100</a:t>
            </a:r>
          </a:p>
        </p:txBody>
      </p:sp>
      <p:sp>
        <p:nvSpPr>
          <p:cNvPr id="62" name="Text Box 103">
            <a:extLst>
              <a:ext uri="{FF2B5EF4-FFF2-40B4-BE49-F238E27FC236}">
                <a16:creationId xmlns:a16="http://schemas.microsoft.com/office/drawing/2014/main" id="{C6121500-F95A-4219-8D10-895717FA5D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7446" y="2652124"/>
            <a:ext cx="504000" cy="400110"/>
          </a:xfrm>
          <a:prstGeom prst="rect">
            <a:avLst/>
          </a:prstGeom>
          <a:solidFill>
            <a:srgbClr val="0E7C7E"/>
          </a:solidFill>
          <a:ln>
            <a:headEnd/>
            <a:tailEnd type="none" w="lg" len="lg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0" rIns="0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2000" dirty="0">
                <a:solidFill>
                  <a:prstClr val="white"/>
                </a:solidFill>
                <a:ea typeface="宋体" panose="02010600030101010101" pitchFamily="2" charset="-122"/>
              </a:rPr>
              <a:t>102</a:t>
            </a:r>
          </a:p>
        </p:txBody>
      </p:sp>
      <p:sp>
        <p:nvSpPr>
          <p:cNvPr id="63" name="Text Box 104">
            <a:extLst>
              <a:ext uri="{FF2B5EF4-FFF2-40B4-BE49-F238E27FC236}">
                <a16:creationId xmlns:a16="http://schemas.microsoft.com/office/drawing/2014/main" id="{6CC4CA7E-AED8-8974-ADF0-07F63567AF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1697" y="2608260"/>
            <a:ext cx="777777" cy="39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1975" dirty="0">
                <a:solidFill>
                  <a:srgbClr val="CC0066"/>
                </a:solidFill>
                <a:ea typeface="宋体" panose="02010600030101010101" pitchFamily="2" charset="-122"/>
              </a:rPr>
              <a:t>(101)</a:t>
            </a:r>
          </a:p>
        </p:txBody>
      </p:sp>
      <p:sp>
        <p:nvSpPr>
          <p:cNvPr id="64" name="Text Box 105">
            <a:extLst>
              <a:ext uri="{FF2B5EF4-FFF2-40B4-BE49-F238E27FC236}">
                <a16:creationId xmlns:a16="http://schemas.microsoft.com/office/drawing/2014/main" id="{19D9B647-57AF-2910-CA7B-E47CD4DCE3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3536" y="3012124"/>
            <a:ext cx="504000" cy="400110"/>
          </a:xfrm>
          <a:prstGeom prst="rect">
            <a:avLst/>
          </a:prstGeom>
          <a:solidFill>
            <a:srgbClr val="0E7C7E"/>
          </a:solidFill>
          <a:ln>
            <a:headEnd/>
            <a:tailEnd type="none" w="lg" len="lg"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0" rIns="0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GB" altLang="zh-CN" sz="2000" dirty="0">
                <a:solidFill>
                  <a:prstClr val="white"/>
                </a:solidFill>
                <a:ea typeface="宋体" panose="02010600030101010101" pitchFamily="2" charset="-122"/>
              </a:rPr>
              <a:t>107</a:t>
            </a:r>
          </a:p>
        </p:txBody>
      </p:sp>
      <p:sp>
        <p:nvSpPr>
          <p:cNvPr id="65" name="Text Box 106">
            <a:extLst>
              <a:ext uri="{FF2B5EF4-FFF2-40B4-BE49-F238E27FC236}">
                <a16:creationId xmlns:a16="http://schemas.microsoft.com/office/drawing/2014/main" id="{4E975874-E417-3465-4C08-DC5D8BEF47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46642" y="6023904"/>
            <a:ext cx="325730" cy="396262"/>
          </a:xfrm>
          <a:prstGeom prst="rect">
            <a:avLst/>
          </a:prstGeom>
          <a:solidFill>
            <a:srgbClr val="0E7C7E"/>
          </a:solidFill>
          <a:ln w="19050">
            <a:noFill/>
            <a:miter lim="800000"/>
            <a:headEnd/>
            <a:tailEnd type="none" w="lg" len="lg"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en-US" altLang="zh-CN" sz="1975" dirty="0">
                <a:solidFill>
                  <a:schemeClr val="bg1"/>
                </a:solidFill>
                <a:ea typeface="宋体" panose="02010600030101010101" pitchFamily="2" charset="-122"/>
              </a:rPr>
              <a:t>#</a:t>
            </a:r>
            <a:endParaRPr lang="en-GB" altLang="zh-CN" sz="1975" dirty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  <p:sp>
        <p:nvSpPr>
          <p:cNvPr id="66" name="Line 114">
            <a:extLst>
              <a:ext uri="{FF2B5EF4-FFF2-40B4-BE49-F238E27FC236}">
                <a16:creationId xmlns:a16="http://schemas.microsoft.com/office/drawing/2014/main" id="{2E0AD780-D785-89F4-CC59-108185829A8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01948" y="5667321"/>
            <a:ext cx="296501" cy="4153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67" name="Line 115">
            <a:extLst>
              <a:ext uri="{FF2B5EF4-FFF2-40B4-BE49-F238E27FC236}">
                <a16:creationId xmlns:a16="http://schemas.microsoft.com/office/drawing/2014/main" id="{5A2303F3-877C-3EE9-AEF1-97A6E111BD3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298448" y="5667321"/>
            <a:ext cx="0" cy="4153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68" name="Line 116">
            <a:extLst>
              <a:ext uri="{FF2B5EF4-FFF2-40B4-BE49-F238E27FC236}">
                <a16:creationId xmlns:a16="http://schemas.microsoft.com/office/drawing/2014/main" id="{C8273776-B649-0AFA-96C3-F271B647271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298450" y="5667321"/>
            <a:ext cx="295195" cy="4153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69" name="Line 117">
            <a:extLst>
              <a:ext uri="{FF2B5EF4-FFF2-40B4-BE49-F238E27FC236}">
                <a16:creationId xmlns:a16="http://schemas.microsoft.com/office/drawing/2014/main" id="{285D4CB1-2D6F-A2FA-2B63-53092285978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68903" y="2928556"/>
            <a:ext cx="3483192" cy="315412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70" name="Line 118">
            <a:extLst>
              <a:ext uri="{FF2B5EF4-FFF2-40B4-BE49-F238E27FC236}">
                <a16:creationId xmlns:a16="http://schemas.microsoft.com/office/drawing/2014/main" id="{E6A945B8-EF2A-E724-59A3-E13FEC139B8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157102" y="2947963"/>
            <a:ext cx="2590485" cy="260180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71" name="Line 119">
            <a:extLst>
              <a:ext uri="{FF2B5EF4-FFF2-40B4-BE49-F238E27FC236}">
                <a16:creationId xmlns:a16="http://schemas.microsoft.com/office/drawing/2014/main" id="{0E3D52E1-8D56-5BA0-3DD3-9193FF885F2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987828" y="2947964"/>
            <a:ext cx="1759758" cy="242415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72" name="Line 120">
            <a:extLst>
              <a:ext uri="{FF2B5EF4-FFF2-40B4-BE49-F238E27FC236}">
                <a16:creationId xmlns:a16="http://schemas.microsoft.com/office/drawing/2014/main" id="{EF0083D4-9561-DBEB-24C3-0C660E705EA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57164" y="2942642"/>
            <a:ext cx="1007060" cy="314004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73" name="Line 121">
            <a:extLst>
              <a:ext uri="{FF2B5EF4-FFF2-40B4-BE49-F238E27FC236}">
                <a16:creationId xmlns:a16="http://schemas.microsoft.com/office/drawing/2014/main" id="{333504BB-DDF9-9838-9F6D-E26DA06D2E8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172527" y="2942641"/>
            <a:ext cx="591697" cy="260712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74" name="Line 122">
            <a:extLst>
              <a:ext uri="{FF2B5EF4-FFF2-40B4-BE49-F238E27FC236}">
                <a16:creationId xmlns:a16="http://schemas.microsoft.com/office/drawing/2014/main" id="{D65E84E7-AA6E-1C56-AC94-BCDF968BB1C8}"/>
              </a:ext>
            </a:extLst>
          </p:cNvPr>
          <p:cNvSpPr>
            <a:spLocks noChangeShapeType="1"/>
          </p:cNvSpPr>
          <p:nvPr/>
        </p:nvSpPr>
        <p:spPr bwMode="auto">
          <a:xfrm>
            <a:off x="6764225" y="2947963"/>
            <a:ext cx="1422423" cy="64645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sz="1481">
              <a:solidFill>
                <a:prstClr val="black"/>
              </a:solidFill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75" name="Rectangle 10">
            <a:extLst>
              <a:ext uri="{FF2B5EF4-FFF2-40B4-BE49-F238E27FC236}">
                <a16:creationId xmlns:a16="http://schemas.microsoft.com/office/drawing/2014/main" id="{CCAE8113-EBEE-8498-9AC3-E6AE871376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4234" y="116381"/>
            <a:ext cx="6336006" cy="1598833"/>
          </a:xfrm>
          <a:prstGeom prst="rect">
            <a:avLst/>
          </a:prstGeom>
          <a:ln w="6350">
            <a:solidFill>
              <a:srgbClr val="0E7C7E"/>
            </a:solidFill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zh-CN" sz="1800" b="1" dirty="0">
                <a:latin typeface="+mn-ea"/>
                <a:sym typeface="Symbol" pitchFamily="18" charset="2"/>
              </a:rPr>
              <a:t>S  </a:t>
            </a:r>
            <a:r>
              <a:rPr lang="en-US" altLang="zh-CN" sz="1800" b="1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1800" b="1" dirty="0">
                <a:latin typeface="+mn-ea"/>
                <a:sym typeface="Symbol" pitchFamily="18" charset="2"/>
              </a:rPr>
              <a:t> := A  </a:t>
            </a:r>
            <a:r>
              <a:rPr lang="en-US" altLang="zh-CN" sz="1800" dirty="0">
                <a:latin typeface="+mn-ea"/>
                <a:sym typeface="Symbol" pitchFamily="18" charset="2"/>
              </a:rPr>
              <a:t>{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emit(</a:t>
            </a:r>
            <a:r>
              <a:rPr lang="en-US" altLang="zh-CN" sz="18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.place </a:t>
            </a:r>
            <a:r>
              <a:rPr lang="en-US" altLang="zh-CN" sz="1800" dirty="0">
                <a:solidFill>
                  <a:srgbClr val="0000FF"/>
                </a:solidFill>
                <a:latin typeface="微软雅黑"/>
                <a:ea typeface="微软雅黑"/>
              </a:rPr>
              <a:t>'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:=</a:t>
            </a:r>
            <a:r>
              <a:rPr lang="en-US" altLang="zh-CN" sz="1800" dirty="0">
                <a:solidFill>
                  <a:srgbClr val="0000FF"/>
                </a:solidFill>
                <a:latin typeface="微软雅黑"/>
                <a:ea typeface="微软雅黑"/>
              </a:rPr>
              <a:t>'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A.place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 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S.nextlist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</a:t>
            </a:r>
            <a:r>
              <a:rPr lang="en-US" altLang="zh-CN" sz="1800" dirty="0">
                <a:solidFill>
                  <a:srgbClr val="0000FF"/>
                </a:solidFill>
                <a:latin typeface="微软雅黑"/>
                <a:ea typeface="微软雅黑"/>
              </a:rPr>
              <a:t>' '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;</a:t>
            </a:r>
            <a:r>
              <a:rPr lang="en-US" altLang="zh-CN" sz="1800" dirty="0">
                <a:latin typeface="+mn-ea"/>
                <a:sym typeface="Symbol" pitchFamily="18" charset="2"/>
              </a:rPr>
              <a:t>}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pt-BR" altLang="zh-CN" sz="1800" b="1" dirty="0">
                <a:latin typeface="+mn-ea"/>
                <a:sym typeface="Symbol" pitchFamily="18" charset="2"/>
              </a:rPr>
              <a:t>A </a:t>
            </a:r>
            <a:r>
              <a:rPr lang="en-US" altLang="zh-CN" sz="1800" b="1" dirty="0">
                <a:latin typeface="+mn-ea"/>
                <a:sym typeface="Symbol" pitchFamily="18" charset="2"/>
              </a:rPr>
              <a:t></a:t>
            </a:r>
            <a:r>
              <a:rPr lang="pt-BR" altLang="zh-CN" sz="1800" b="1" dirty="0">
                <a:latin typeface="+mn-ea"/>
                <a:sym typeface="Symbol" pitchFamily="18" charset="2"/>
              </a:rPr>
              <a:t> A</a:t>
            </a:r>
            <a:r>
              <a:rPr lang="pt-BR" altLang="zh-CN" sz="1800" b="1" baseline="-25000" dirty="0">
                <a:latin typeface="+mn-ea"/>
                <a:sym typeface="Symbol" pitchFamily="18" charset="2"/>
              </a:rPr>
              <a:t>1</a:t>
            </a:r>
            <a:r>
              <a:rPr lang="pt-BR" altLang="zh-CN" sz="1800" b="1" dirty="0">
                <a:latin typeface="+mn-ea"/>
                <a:sym typeface="Symbol" pitchFamily="18" charset="2"/>
              </a:rPr>
              <a:t> + A</a:t>
            </a:r>
            <a:r>
              <a:rPr lang="pt-BR" altLang="zh-CN" sz="1800" b="1" baseline="-25000" dirty="0">
                <a:latin typeface="+mn-ea"/>
                <a:sym typeface="Symbol" pitchFamily="18" charset="2"/>
              </a:rPr>
              <a:t>2</a:t>
            </a:r>
            <a:r>
              <a:rPr lang="pt-BR" altLang="zh-CN" sz="1800" b="1" dirty="0">
                <a:latin typeface="+mn-ea"/>
                <a:sym typeface="Symbol" pitchFamily="18" charset="2"/>
              </a:rPr>
              <a:t> </a:t>
            </a:r>
            <a:r>
              <a:rPr lang="pt-BR" altLang="zh-CN" sz="1800" dirty="0">
                <a:latin typeface="+mn-ea"/>
                <a:sym typeface="Symbol" pitchFamily="18" charset="2"/>
              </a:rPr>
              <a:t>{ </a:t>
            </a:r>
            <a:r>
              <a:rPr lang="pt-BR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A.place := newtemp;  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pt-BR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emit</a:t>
            </a:r>
            <a:r>
              <a:rPr lang="fr-FR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(A.place </a:t>
            </a:r>
            <a:r>
              <a:rPr lang="en-US" altLang="zh-CN" sz="1800" dirty="0">
                <a:solidFill>
                  <a:srgbClr val="0000FF"/>
                </a:solidFill>
                <a:latin typeface="微软雅黑"/>
                <a:ea typeface="微软雅黑"/>
              </a:rPr>
              <a:t>'</a:t>
            </a:r>
            <a:r>
              <a:rPr lang="fr-FR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:=</a:t>
            </a:r>
            <a:r>
              <a:rPr lang="en-US" altLang="zh-CN" sz="1800" dirty="0">
                <a:solidFill>
                  <a:srgbClr val="0000FF"/>
                </a:solidFill>
                <a:latin typeface="微软雅黑"/>
                <a:ea typeface="微软雅黑"/>
              </a:rPr>
              <a:t>'</a:t>
            </a:r>
            <a:r>
              <a:rPr lang="fr-FR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A</a:t>
            </a:r>
            <a:r>
              <a:rPr lang="fr-FR" altLang="zh-CN" sz="18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 </a:t>
            </a:r>
            <a:r>
              <a:rPr lang="en-US" altLang="zh-CN" sz="1800" dirty="0">
                <a:solidFill>
                  <a:srgbClr val="0000FF"/>
                </a:solidFill>
                <a:latin typeface="微软雅黑"/>
                <a:ea typeface="微软雅黑"/>
              </a:rPr>
              <a:t>'</a:t>
            </a:r>
            <a:r>
              <a:rPr lang="fr-FR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+</a:t>
            </a:r>
            <a:r>
              <a:rPr lang="en-US" altLang="zh-CN" sz="1800" dirty="0">
                <a:solidFill>
                  <a:srgbClr val="0000FF"/>
                </a:solidFill>
                <a:latin typeface="微软雅黑"/>
                <a:ea typeface="微软雅黑"/>
              </a:rPr>
              <a:t>'</a:t>
            </a:r>
            <a:r>
              <a:rPr lang="fr-FR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A</a:t>
            </a:r>
            <a:r>
              <a:rPr lang="fr-FR" altLang="zh-CN" sz="18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fr-FR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.place); </a:t>
            </a:r>
            <a:r>
              <a:rPr lang="fr-FR" altLang="zh-CN" sz="1800" dirty="0">
                <a:latin typeface="+mn-ea"/>
                <a:sym typeface="Symbol" pitchFamily="18" charset="2"/>
              </a:rPr>
              <a:t>}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en-US" altLang="zh-CN" sz="1800" b="1" dirty="0">
                <a:latin typeface="+mn-ea"/>
                <a:sym typeface="Symbol" pitchFamily="18" charset="2"/>
              </a:rPr>
              <a:t>A  </a:t>
            </a:r>
            <a:r>
              <a:rPr lang="en-US" altLang="zh-CN" sz="1800" b="1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1800" b="1" dirty="0">
                <a:latin typeface="+mn-ea"/>
                <a:sym typeface="Symbol" pitchFamily="18" charset="2"/>
              </a:rPr>
              <a:t>     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A.place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18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.place; </a:t>
            </a:r>
            <a:r>
              <a:rPr lang="en-US" altLang="zh-CN" sz="1800" dirty="0">
                <a:latin typeface="+mn-ea"/>
                <a:sym typeface="Symbol" pitchFamily="18" charset="2"/>
              </a:rPr>
              <a:t>}</a:t>
            </a:r>
            <a:endParaRPr lang="fr-FR" altLang="zh-CN" sz="1800" dirty="0">
              <a:latin typeface="+mn-ea"/>
              <a:sym typeface="Symbol" pitchFamily="18" charset="2"/>
            </a:endParaRPr>
          </a:p>
        </p:txBody>
      </p:sp>
      <p:sp>
        <p:nvSpPr>
          <p:cNvPr id="76" name="Rectangle 12">
            <a:extLst>
              <a:ext uri="{FF2B5EF4-FFF2-40B4-BE49-F238E27FC236}">
                <a16:creationId xmlns:a16="http://schemas.microsoft.com/office/drawing/2014/main" id="{11DF5826-0990-E7D9-BC26-259731C688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4234" y="116381"/>
            <a:ext cx="4499090" cy="1796433"/>
          </a:xfrm>
          <a:prstGeom prst="rect">
            <a:avLst/>
          </a:prstGeom>
          <a:ln w="6350">
            <a:solidFill>
              <a:srgbClr val="0E7C7E"/>
            </a:solidFill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tIns="29620" bIns="29620"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just" defTabSz="457200">
              <a:spcBef>
                <a:spcPts val="0"/>
              </a:spcBef>
              <a:buClr>
                <a:srgbClr val="EEECE1"/>
              </a:buClr>
              <a:buNone/>
              <a:defRPr/>
            </a:pPr>
            <a:r>
              <a:rPr lang="en-US" altLang="zh-CN" sz="1800" b="1" dirty="0" err="1">
                <a:solidFill>
                  <a:prstClr val="black"/>
                </a:solidFill>
                <a:latin typeface="+mn-ea"/>
                <a:ea typeface="+mn-ea"/>
              </a:rPr>
              <a:t>S→while</a:t>
            </a:r>
            <a:r>
              <a:rPr lang="en-US" altLang="zh-CN" sz="1800" b="1" dirty="0">
                <a:solidFill>
                  <a:prstClr val="black"/>
                </a:solidFill>
                <a:latin typeface="+mn-ea"/>
                <a:ea typeface="+mn-ea"/>
              </a:rPr>
              <a:t> M</a:t>
            </a:r>
            <a:r>
              <a:rPr lang="en-US" altLang="zh-CN" sz="1800" b="1" baseline="-30000" dirty="0">
                <a:solidFill>
                  <a:prstClr val="black"/>
                </a:solidFill>
                <a:latin typeface="+mn-ea"/>
                <a:ea typeface="+mn-ea"/>
              </a:rPr>
              <a:t>1</a:t>
            </a:r>
            <a:r>
              <a:rPr lang="en-US" altLang="zh-CN" sz="1800" b="1" dirty="0">
                <a:solidFill>
                  <a:prstClr val="black"/>
                </a:solidFill>
                <a:latin typeface="+mn-ea"/>
                <a:ea typeface="+mn-ea"/>
              </a:rPr>
              <a:t> E do M</a:t>
            </a:r>
            <a:r>
              <a:rPr lang="en-US" altLang="zh-CN" sz="1800" b="1" baseline="-30000" dirty="0">
                <a:solidFill>
                  <a:prstClr val="black"/>
                </a:solidFill>
                <a:latin typeface="+mn-ea"/>
                <a:ea typeface="+mn-ea"/>
              </a:rPr>
              <a:t>2</a:t>
            </a:r>
            <a:r>
              <a:rPr lang="en-US" altLang="zh-CN" sz="1800" b="1" dirty="0">
                <a:solidFill>
                  <a:prstClr val="black"/>
                </a:solidFill>
                <a:latin typeface="+mn-ea"/>
                <a:ea typeface="+mn-ea"/>
              </a:rPr>
              <a:t> S</a:t>
            </a:r>
            <a:r>
              <a:rPr lang="en-US" altLang="zh-CN" sz="1800" b="1" baseline="-30000" dirty="0">
                <a:solidFill>
                  <a:prstClr val="black"/>
                </a:solidFill>
                <a:latin typeface="+mn-ea"/>
                <a:ea typeface="+mn-ea"/>
              </a:rPr>
              <a:t>1</a:t>
            </a:r>
            <a:r>
              <a:rPr lang="en-US" altLang="zh-CN" sz="1800" dirty="0">
                <a:solidFill>
                  <a:prstClr val="black"/>
                </a:solidFill>
                <a:latin typeface="+mn-ea"/>
                <a:ea typeface="+mn-ea"/>
              </a:rPr>
              <a:t>	</a:t>
            </a:r>
          </a:p>
          <a:p>
            <a:pPr algn="just" defTabSz="457200">
              <a:spcBef>
                <a:spcPts val="0"/>
              </a:spcBef>
              <a:buClr>
                <a:srgbClr val="EEECE1"/>
              </a:buClr>
              <a:buNone/>
              <a:defRPr/>
            </a:pPr>
            <a:r>
              <a:rPr lang="en-US" altLang="zh-CN" sz="1800" dirty="0">
                <a:solidFill>
                  <a:prstClr val="black"/>
                </a:solidFill>
                <a:latin typeface="+mn-ea"/>
                <a:ea typeface="+mn-ea"/>
              </a:rPr>
              <a:t> 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{	backpatch(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E.truelist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, M</a:t>
            </a:r>
            <a:r>
              <a:rPr lang="en-US" altLang="zh-CN" sz="1800" baseline="-30000" dirty="0">
                <a:solidFill>
                  <a:srgbClr val="0000FF"/>
                </a:solidFill>
                <a:latin typeface="+mn-ea"/>
                <a:ea typeface="+mn-ea"/>
              </a:rPr>
              <a:t>2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.togostm);</a:t>
            </a:r>
          </a:p>
          <a:p>
            <a:pPr algn="just" defTabSz="457200">
              <a:spcBef>
                <a:spcPts val="0"/>
              </a:spcBef>
              <a:buClr>
                <a:srgbClr val="EEECE1"/>
              </a:buClr>
              <a:buNone/>
              <a:defRPr/>
            </a:pP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	backpatch(S</a:t>
            </a:r>
            <a:r>
              <a:rPr lang="en-US" altLang="zh-CN" sz="1800" baseline="-30000" dirty="0">
                <a:solidFill>
                  <a:srgbClr val="0000FF"/>
                </a:solidFill>
                <a:latin typeface="+mn-ea"/>
                <a:ea typeface="+mn-ea"/>
              </a:rPr>
              <a:t>1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.nextlist,M</a:t>
            </a:r>
            <a:r>
              <a:rPr lang="en-US" altLang="zh-CN" sz="1800" baseline="-30000" dirty="0">
                <a:solidFill>
                  <a:srgbClr val="0000FF"/>
                </a:solidFill>
                <a:latin typeface="+mn-ea"/>
                <a:ea typeface="+mn-ea"/>
              </a:rPr>
              <a:t>1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.gotostm);</a:t>
            </a:r>
          </a:p>
          <a:p>
            <a:pPr algn="just" defTabSz="457200">
              <a:spcBef>
                <a:spcPts val="0"/>
              </a:spcBef>
              <a:buClr>
                <a:srgbClr val="EEECE1"/>
              </a:buClr>
              <a:buNone/>
              <a:defRPr/>
            </a:pP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	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S.nextlist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:=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E.falselist</a:t>
            </a:r>
            <a:endParaRPr lang="en-US" altLang="zh-CN" sz="1800" dirty="0">
              <a:solidFill>
                <a:srgbClr val="0000FF"/>
              </a:solidFill>
              <a:latin typeface="+mn-ea"/>
              <a:ea typeface="+mn-ea"/>
            </a:endParaRPr>
          </a:p>
          <a:p>
            <a:pPr algn="just" defTabSz="457200">
              <a:spcBef>
                <a:spcPts val="0"/>
              </a:spcBef>
              <a:buClr>
                <a:srgbClr val="EEECE1"/>
              </a:buClr>
              <a:buNone/>
              <a:defRPr/>
            </a:pP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	emit(‘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goto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‘, M</a:t>
            </a:r>
            <a:r>
              <a:rPr lang="en-US" altLang="zh-CN" sz="1800" baseline="-30000" dirty="0">
                <a:solidFill>
                  <a:srgbClr val="0000FF"/>
                </a:solidFill>
                <a:latin typeface="+mn-ea"/>
                <a:ea typeface="+mn-ea"/>
              </a:rPr>
              <a:t>1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.gotostm) }</a:t>
            </a:r>
          </a:p>
          <a:p>
            <a:pPr algn="just" defTabSz="457200">
              <a:spcBef>
                <a:spcPts val="0"/>
              </a:spcBef>
              <a:buClr>
                <a:srgbClr val="EEECE1"/>
              </a:buClr>
              <a:buNone/>
              <a:defRPr/>
            </a:pPr>
            <a:r>
              <a:rPr lang="en-US" altLang="zh-CN" sz="1800" b="1" dirty="0">
                <a:solidFill>
                  <a:prstClr val="black"/>
                </a:solidFill>
                <a:latin typeface="+mn-ea"/>
                <a:ea typeface="+mn-ea"/>
              </a:rPr>
              <a:t>M→</a:t>
            </a:r>
            <a:r>
              <a:rPr lang="en-US" altLang="zh-CN" sz="1800" b="1" dirty="0">
                <a:solidFill>
                  <a:prstClr val="black"/>
                </a:solidFill>
                <a:latin typeface="+mn-ea"/>
                <a:ea typeface="+mn-ea"/>
                <a:sym typeface="Symbol" panose="05050102010706020507" pitchFamily="18" charset="2"/>
              </a:rPr>
              <a:t></a:t>
            </a:r>
            <a:r>
              <a:rPr lang="en-US" altLang="zh-CN" sz="1800" dirty="0">
                <a:solidFill>
                  <a:prstClr val="black"/>
                </a:solidFill>
                <a:latin typeface="+mn-ea"/>
                <a:ea typeface="+mn-ea"/>
              </a:rPr>
              <a:t>	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{ 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M.gotostm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:=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nextstm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 }</a:t>
            </a:r>
          </a:p>
        </p:txBody>
      </p:sp>
      <p:sp>
        <p:nvSpPr>
          <p:cNvPr id="77" name="Rectangle 3">
            <a:extLst>
              <a:ext uri="{FF2B5EF4-FFF2-40B4-BE49-F238E27FC236}">
                <a16:creationId xmlns:a16="http://schemas.microsoft.com/office/drawing/2014/main" id="{3F9F068D-1BB8-8BDC-A12D-CC81640E0B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4234" y="116381"/>
            <a:ext cx="5229208" cy="1578165"/>
          </a:xfrm>
          <a:prstGeom prst="rect">
            <a:avLst/>
          </a:prstGeom>
          <a:ln w="6350">
            <a:solidFill>
              <a:srgbClr val="0E7C7E"/>
            </a:solidFill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just" defTabSz="457200">
              <a:lnSpc>
                <a:spcPct val="110000"/>
              </a:lnSpc>
              <a:spcBef>
                <a:spcPct val="0"/>
              </a:spcBef>
              <a:buClr>
                <a:srgbClr val="EEECE1"/>
              </a:buClr>
              <a:buNone/>
              <a:defRPr/>
            </a:pPr>
            <a:r>
              <a:rPr lang="en-US" altLang="zh-CN" sz="1800" b="1" dirty="0" err="1">
                <a:solidFill>
                  <a:prstClr val="black"/>
                </a:solidFill>
                <a:latin typeface="+mn-ea"/>
                <a:ea typeface="+mn-ea"/>
              </a:rPr>
              <a:t>S→if</a:t>
            </a:r>
            <a:r>
              <a:rPr lang="en-US" altLang="zh-CN" sz="1800" b="1" dirty="0">
                <a:solidFill>
                  <a:prstClr val="black"/>
                </a:solidFill>
                <a:latin typeface="+mn-ea"/>
                <a:ea typeface="+mn-ea"/>
              </a:rPr>
              <a:t>  E  then  M  S</a:t>
            </a:r>
            <a:r>
              <a:rPr lang="en-US" altLang="zh-CN" sz="1800" b="1" baseline="-30000" dirty="0">
                <a:solidFill>
                  <a:prstClr val="black"/>
                </a:solidFill>
                <a:latin typeface="+mn-ea"/>
                <a:ea typeface="+mn-ea"/>
              </a:rPr>
              <a:t>1</a:t>
            </a:r>
            <a:r>
              <a:rPr lang="en-US" altLang="zh-CN" sz="1800" dirty="0">
                <a:solidFill>
                  <a:prstClr val="black"/>
                </a:solidFill>
                <a:latin typeface="+mn-ea"/>
                <a:ea typeface="+mn-ea"/>
              </a:rPr>
              <a:t>		</a:t>
            </a:r>
          </a:p>
          <a:p>
            <a:pPr algn="just" defTabSz="457200">
              <a:lnSpc>
                <a:spcPct val="110000"/>
              </a:lnSpc>
              <a:spcBef>
                <a:spcPct val="0"/>
              </a:spcBef>
              <a:buClr>
                <a:srgbClr val="EEECE1"/>
              </a:buClr>
              <a:buNone/>
              <a:defRPr/>
            </a:pPr>
            <a:r>
              <a:rPr lang="en-US" altLang="zh-CN" sz="1800" dirty="0">
                <a:solidFill>
                  <a:prstClr val="black"/>
                </a:solidFill>
                <a:latin typeface="+mn-ea"/>
                <a:ea typeface="+mn-ea"/>
              </a:rPr>
              <a:t> 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{ backpatch(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E.truelist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, 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M.gotostm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);</a:t>
            </a:r>
          </a:p>
          <a:p>
            <a:pPr algn="just" defTabSz="457200">
              <a:lnSpc>
                <a:spcPct val="110000"/>
              </a:lnSpc>
              <a:spcBef>
                <a:spcPct val="0"/>
              </a:spcBef>
              <a:buClr>
                <a:srgbClr val="EEECE1"/>
              </a:buClr>
              <a:buNone/>
              <a:defRPr/>
            </a:pP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	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S.nextlist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:=merge(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E.falselist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, S</a:t>
            </a:r>
            <a:r>
              <a:rPr lang="en-US" altLang="zh-CN" sz="1800" baseline="-30000" dirty="0">
                <a:solidFill>
                  <a:srgbClr val="0000FF"/>
                </a:solidFill>
                <a:latin typeface="+mn-ea"/>
                <a:ea typeface="+mn-ea"/>
              </a:rPr>
              <a:t>1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.nextlist) }</a:t>
            </a:r>
          </a:p>
          <a:p>
            <a:pPr algn="just" defTabSz="457200">
              <a:lnSpc>
                <a:spcPct val="110000"/>
              </a:lnSpc>
              <a:spcBef>
                <a:spcPct val="0"/>
              </a:spcBef>
              <a:buClr>
                <a:srgbClr val="EEECE1"/>
              </a:buClr>
              <a:buNone/>
              <a:defRPr/>
            </a:pPr>
            <a:r>
              <a:rPr lang="en-US" altLang="zh-CN" sz="1800" dirty="0">
                <a:solidFill>
                  <a:prstClr val="black"/>
                </a:solidFill>
                <a:latin typeface="+mn-ea"/>
                <a:ea typeface="+mn-ea"/>
              </a:rPr>
              <a:t>M→</a:t>
            </a:r>
            <a:r>
              <a:rPr lang="en-US" altLang="zh-CN" sz="1800" dirty="0">
                <a:solidFill>
                  <a:prstClr val="black"/>
                </a:solidFill>
                <a:latin typeface="+mn-ea"/>
                <a:ea typeface="+mn-ea"/>
                <a:sym typeface="Symbol" panose="05050102010706020507" pitchFamily="18" charset="2"/>
              </a:rPr>
              <a:t></a:t>
            </a:r>
            <a:r>
              <a:rPr lang="en-US" altLang="zh-CN" sz="1800" dirty="0">
                <a:solidFill>
                  <a:prstClr val="black"/>
                </a:solidFill>
                <a:latin typeface="+mn-ea"/>
                <a:ea typeface="+mn-ea"/>
              </a:rPr>
              <a:t>  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{ M.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gotostm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:=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nextstm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 }</a:t>
            </a:r>
          </a:p>
        </p:txBody>
      </p:sp>
      <p:sp>
        <p:nvSpPr>
          <p:cNvPr id="78" name="Rectangle 9">
            <a:extLst>
              <a:ext uri="{FF2B5EF4-FFF2-40B4-BE49-F238E27FC236}">
                <a16:creationId xmlns:a16="http://schemas.microsoft.com/office/drawing/2014/main" id="{BF5F3F27-D759-6622-452F-AE95EFD44B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4234" y="116379"/>
            <a:ext cx="6359066" cy="1714879"/>
          </a:xfrm>
          <a:prstGeom prst="rect">
            <a:avLst/>
          </a:prstGeom>
          <a:ln w="6350">
            <a:solidFill>
              <a:srgbClr val="0E7C7E"/>
            </a:solidFill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 anchorCtr="0"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10000"/>
              </a:spcBef>
              <a:buClr>
                <a:srgbClr val="EEECE1"/>
              </a:buClr>
              <a:buNone/>
              <a:defRPr/>
            </a:pPr>
            <a:r>
              <a:rPr lang="en-US" altLang="zh-CN" sz="1800" b="1" dirty="0">
                <a:solidFill>
                  <a:prstClr val="black"/>
                </a:solidFill>
                <a:latin typeface="+mn-ea"/>
                <a:ea typeface="+mn-ea"/>
              </a:rPr>
              <a:t>E→id</a:t>
            </a:r>
            <a:r>
              <a:rPr lang="en-US" altLang="zh-CN" sz="1800" b="1" baseline="-30000" dirty="0">
                <a:solidFill>
                  <a:prstClr val="black"/>
                </a:solidFill>
                <a:latin typeface="+mn-ea"/>
                <a:ea typeface="+mn-ea"/>
              </a:rPr>
              <a:t>1</a:t>
            </a:r>
            <a:r>
              <a:rPr lang="en-US" altLang="zh-CN" sz="1800" b="1" dirty="0">
                <a:solidFill>
                  <a:prstClr val="black"/>
                </a:solidFill>
                <a:latin typeface="+mn-ea"/>
                <a:ea typeface="+mn-ea"/>
              </a:rPr>
              <a:t> </a:t>
            </a:r>
            <a:r>
              <a:rPr lang="en-US" altLang="zh-CN" sz="1800" b="1" dirty="0" err="1">
                <a:solidFill>
                  <a:prstClr val="black"/>
                </a:solidFill>
                <a:latin typeface="+mn-ea"/>
                <a:ea typeface="+mn-ea"/>
              </a:rPr>
              <a:t>relop</a:t>
            </a:r>
            <a:r>
              <a:rPr lang="en-US" altLang="zh-CN" sz="1800" b="1" dirty="0">
                <a:solidFill>
                  <a:prstClr val="black"/>
                </a:solidFill>
                <a:latin typeface="+mn-ea"/>
                <a:ea typeface="+mn-ea"/>
              </a:rPr>
              <a:t> id</a:t>
            </a:r>
            <a:r>
              <a:rPr lang="en-US" altLang="zh-CN" sz="1800" b="1" baseline="-30000" dirty="0">
                <a:solidFill>
                  <a:prstClr val="black"/>
                </a:solidFill>
                <a:latin typeface="+mn-ea"/>
                <a:ea typeface="+mn-ea"/>
              </a:rPr>
              <a:t>2</a:t>
            </a:r>
            <a:r>
              <a:rPr lang="en-US" altLang="zh-CN" sz="1800" b="1" dirty="0">
                <a:solidFill>
                  <a:prstClr val="black"/>
                </a:solidFill>
                <a:latin typeface="+mn-ea"/>
                <a:ea typeface="+mn-ea"/>
              </a:rPr>
              <a:t>    </a:t>
            </a:r>
          </a:p>
          <a:p>
            <a:pPr defTabSz="457200">
              <a:spcBef>
                <a:spcPct val="10000"/>
              </a:spcBef>
              <a:buClr>
                <a:srgbClr val="EEECE1"/>
              </a:buClr>
              <a:buNone/>
              <a:defRPr/>
            </a:pPr>
            <a:r>
              <a:rPr lang="en-US" altLang="zh-CN" sz="1800" dirty="0">
                <a:solidFill>
                  <a:prstClr val="black"/>
                </a:solidFill>
                <a:latin typeface="+mn-ea"/>
                <a:ea typeface="+mn-ea"/>
              </a:rPr>
              <a:t>   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{ 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E.truelist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:=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makelist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(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nextstm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);</a:t>
            </a:r>
          </a:p>
          <a:p>
            <a:pPr defTabSz="457200">
              <a:spcBef>
                <a:spcPct val="10000"/>
              </a:spcBef>
              <a:buClr>
                <a:srgbClr val="EEECE1"/>
              </a:buClr>
              <a:buNone/>
              <a:defRPr/>
            </a:pP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	  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E.falselist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:=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makelist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(nextstm+1);</a:t>
            </a:r>
          </a:p>
          <a:p>
            <a:pPr defTabSz="457200">
              <a:spcBef>
                <a:spcPct val="10000"/>
              </a:spcBef>
              <a:buClr>
                <a:srgbClr val="EEECE1"/>
              </a:buClr>
              <a:buNone/>
              <a:defRPr/>
            </a:pP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      emit(‘if’ id</a:t>
            </a:r>
            <a:r>
              <a:rPr lang="en-US" altLang="zh-CN" sz="1800" baseline="-30000" dirty="0">
                <a:solidFill>
                  <a:srgbClr val="0000FF"/>
                </a:solidFill>
                <a:latin typeface="+mn-ea"/>
                <a:ea typeface="+mn-ea"/>
              </a:rPr>
              <a:t> 1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.place  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relop.op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  id</a:t>
            </a:r>
            <a:r>
              <a:rPr lang="en-US" altLang="zh-CN" sz="1800" baseline="-30000" dirty="0">
                <a:solidFill>
                  <a:srgbClr val="0000FF"/>
                </a:solidFill>
                <a:latin typeface="+mn-ea"/>
                <a:ea typeface="+mn-ea"/>
              </a:rPr>
              <a:t> 2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.place ‘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goto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 _’);</a:t>
            </a:r>
          </a:p>
          <a:p>
            <a:pPr defTabSz="457200">
              <a:spcBef>
                <a:spcPct val="10000"/>
              </a:spcBef>
              <a:buClr>
                <a:srgbClr val="EEECE1"/>
              </a:buClr>
              <a:buNone/>
              <a:defRPr/>
            </a:pP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	 emit(‘</a:t>
            </a:r>
            <a:r>
              <a:rPr lang="en-US" altLang="zh-CN" sz="1800" dirty="0" err="1">
                <a:solidFill>
                  <a:srgbClr val="0000FF"/>
                </a:solidFill>
                <a:latin typeface="+mn-ea"/>
                <a:ea typeface="+mn-ea"/>
              </a:rPr>
              <a:t>goto</a:t>
            </a:r>
            <a:r>
              <a:rPr lang="en-US" altLang="zh-CN" sz="1800" dirty="0">
                <a:solidFill>
                  <a:srgbClr val="0000FF"/>
                </a:solidFill>
                <a:latin typeface="+mn-ea"/>
                <a:ea typeface="+mn-ea"/>
              </a:rPr>
              <a:t> _’) }</a:t>
            </a:r>
          </a:p>
        </p:txBody>
      </p:sp>
    </p:spTree>
    <p:extLst>
      <p:ext uri="{BB962C8B-B14F-4D97-AF65-F5344CB8AC3E}">
        <p14:creationId xmlns:p14="http://schemas.microsoft.com/office/powerpoint/2010/main" val="375844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2" presetClass="exit" presetSubtype="4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2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8" fill="hold">
                      <p:stCondLst>
                        <p:cond delay="indefinite"/>
                      </p:stCondLst>
                      <p:childTnLst>
                        <p:par>
                          <p:cTn id="239" fill="hold">
                            <p:stCondLst>
                              <p:cond delay="0"/>
                            </p:stCondLst>
                            <p:childTnLst>
                              <p:par>
                                <p:cTn id="2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22" presetClass="exit" presetSubtype="4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" presetID="22" presetClass="entr" presetSubtype="8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1" presetClass="entr" presetSubtype="0" fill="hold" grpId="0" nodeType="click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1" presetClass="entr" presetSubtype="0" fill="hold" grpId="0" nodeType="click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7" fill="hold">
                      <p:stCondLst>
                        <p:cond delay="indefinite"/>
                      </p:stCondLst>
                      <p:childTnLst>
                        <p:par>
                          <p:cTn id="308" fill="hold">
                            <p:stCondLst>
                              <p:cond delay="0"/>
                            </p:stCondLst>
                            <p:childTnLst>
                              <p:par>
                                <p:cTn id="309" presetID="1" presetClass="entr" presetSubtype="0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1" presetClass="entr" presetSubtype="0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1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6" grpId="0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/>
      <p:bldP spid="14" grpId="0" uiExpand="1"/>
      <p:bldP spid="15" grpId="0" uiExpand="1"/>
      <p:bldP spid="16" grpId="0" uiExpand="1"/>
      <p:bldP spid="17" grpId="0" uiExpand="1"/>
      <p:bldP spid="18" grpId="0" uiExpand="1"/>
      <p:bldP spid="19" grpId="0" uiExpand="1"/>
      <p:bldP spid="20" grpId="0" uiExpand="1"/>
      <p:bldP spid="21" grpId="0" uiExpand="1"/>
      <p:bldP spid="22" grpId="0" uiExpand="1"/>
      <p:bldP spid="23" grpId="0" uiExpand="1"/>
      <p:bldP spid="24" grpId="0" uiExpand="1" animBg="1"/>
      <p:bldP spid="25" grpId="0" uiExpand="1" animBg="1"/>
      <p:bldP spid="26" grpId="0" uiExpand="1" animBg="1"/>
      <p:bldP spid="27" grpId="0" uiExpand="1"/>
      <p:bldP spid="28" grpId="0" uiExpand="1"/>
      <p:bldP spid="29" grpId="0" uiExpand="1" animBg="1"/>
      <p:bldP spid="30" grpId="0" uiExpand="1" animBg="1"/>
      <p:bldP spid="31" grpId="0" uiExpand="1"/>
      <p:bldP spid="32" grpId="0" uiExpand="1"/>
      <p:bldP spid="33" grpId="0" uiExpand="1"/>
      <p:bldP spid="34" grpId="0" uiExpand="1" animBg="1"/>
      <p:bldP spid="35" grpId="0" uiExpand="1" animBg="1"/>
      <p:bldP spid="36" grpId="0" uiExpand="1" animBg="1"/>
      <p:bldP spid="37" grpId="0" uiExpand="1"/>
      <p:bldP spid="38" grpId="0" uiExpand="1" animBg="1"/>
      <p:bldP spid="39" grpId="0" uiExpand="1" animBg="1"/>
      <p:bldP spid="40" grpId="0" uiExpand="1" animBg="1"/>
      <p:bldP spid="41" grpId="0" uiExpand="1" animBg="1"/>
      <p:bldP spid="42" grpId="0" uiExpand="1"/>
      <p:bldP spid="43" grpId="0" uiExpand="1"/>
      <p:bldP spid="44" grpId="0" uiExpand="1"/>
      <p:bldP spid="45" grpId="0"/>
      <p:bldP spid="46" grpId="0"/>
      <p:bldP spid="47" grpId="0" animBg="1"/>
      <p:bldP spid="48" grpId="0"/>
      <p:bldP spid="49" grpId="0"/>
      <p:bldP spid="50" grpId="0" uiExpand="1"/>
      <p:bldP spid="51" grpId="0" uiExpand="1" animBg="1"/>
      <p:bldP spid="52" grpId="0" uiExpand="1"/>
      <p:bldP spid="53" grpId="0" uiExpand="1"/>
      <p:bldP spid="54" grpId="0" uiExpand="1"/>
      <p:bldP spid="55" grpId="0" uiExpand="1"/>
      <p:bldP spid="56" grpId="0" uiExpand="1" animBg="1"/>
      <p:bldP spid="57" grpId="0" uiExpand="1"/>
      <p:bldP spid="58" grpId="0" uiExpand="1"/>
      <p:bldP spid="59" grpId="0" uiExpand="1" animBg="1"/>
      <p:bldP spid="60" grpId="0" uiExpand="1" animBg="1"/>
      <p:bldP spid="61" grpId="0" uiExpand="1" animBg="1"/>
      <p:bldP spid="62" grpId="0" uiExpand="1" animBg="1"/>
      <p:bldP spid="63" grpId="0" uiExpand="1"/>
      <p:bldP spid="64" grpId="0" animBg="1"/>
      <p:bldP spid="65" grpId="0" uiExpand="1" animBg="1"/>
      <p:bldP spid="66" grpId="0" uiExpand="1" animBg="1"/>
      <p:bldP spid="67" grpId="0" uiExpand="1" animBg="1"/>
      <p:bldP spid="68" grpId="0" uiExpand="1" animBg="1"/>
      <p:bldP spid="69" grpId="0" uiExpand="1" animBg="1"/>
      <p:bldP spid="70" grpId="0" uiExpand="1" animBg="1"/>
      <p:bldP spid="71" grpId="0" uiExpand="1" animBg="1"/>
      <p:bldP spid="72" grpId="0" uiExpand="1" animBg="1"/>
      <p:bldP spid="73" grpId="0" uiExpand="1" animBg="1"/>
      <p:bldP spid="74" grpId="0" uiExpand="1" animBg="1"/>
      <p:bldP spid="75" grpId="0" uiExpand="1" animBg="1"/>
      <p:bldP spid="75" grpId="1" uiExpand="1" animBg="1"/>
      <p:bldP spid="76" grpId="0" animBg="1"/>
      <p:bldP spid="76" grpId="1" uiExpand="1" animBg="1"/>
      <p:bldP spid="76" grpId="3" uiExpand="1" animBg="1"/>
      <p:bldP spid="76" grpId="4" animBg="1"/>
      <p:bldP spid="77" grpId="0" uiExpand="1" animBg="1"/>
      <p:bldP spid="77" grpId="1" uiExpand="1" animBg="1"/>
      <p:bldP spid="77" grpId="2" uiExpand="1" animBg="1"/>
      <p:bldP spid="77" grpId="3" uiExpand="1" animBg="1"/>
      <p:bldP spid="77" grpId="4" animBg="1"/>
      <p:bldP spid="77" grpId="5" animBg="1"/>
      <p:bldP spid="78" grpId="0" animBg="1"/>
      <p:bldP spid="78" grpId="1" uiExpand="1" animBg="1"/>
      <p:bldP spid="78" grpId="2" uiExpand="1" animBg="1"/>
      <p:bldP spid="78" grpId="3" uiExpand="1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0C9BFB5-7BDA-AA26-66A4-5A4C751F1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23311"/>
          </a:xfrm>
        </p:spPr>
        <p:txBody>
          <a:bodyPr/>
          <a:lstStyle/>
          <a:p>
            <a:r>
              <a:rPr lang="zh-CN" altLang="en-US" dirty="0"/>
              <a:t>拉链与回填：</a:t>
            </a:r>
            <a:r>
              <a:rPr lang="en-US" altLang="zh-CN" dirty="0"/>
              <a:t>break</a:t>
            </a:r>
            <a:r>
              <a:rPr lang="zh-CN" altLang="en-US" dirty="0"/>
              <a:t>语句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004A8C3-7FCB-72F5-F292-CF44887C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Text Box 9">
            <a:extLst>
              <a:ext uri="{FF2B5EF4-FFF2-40B4-BE49-F238E27FC236}">
                <a16:creationId xmlns:a16="http://schemas.microsoft.com/office/drawing/2014/main" id="{6091BA53-ADF9-F1A0-D348-5A3397CB66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1082" y="1565397"/>
            <a:ext cx="10800000" cy="5004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P  D ; S M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backpatch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S.nextlist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M.gotostm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 ;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backpatch(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M.gotostm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} </a:t>
            </a:r>
          </a:p>
          <a:p>
            <a:pPr algn="l">
              <a:buFont typeface="Wingdings" pitchFamily="2" charset="2"/>
              <a:buNone/>
            </a:pPr>
            <a:endParaRPr lang="en-US" altLang="zh-CN" sz="2000" dirty="0">
              <a:latin typeface="+mn-ea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S  if E then M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  </a:t>
            </a: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backpatch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M.gotostm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 ;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S.nextlist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merge(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E.falselist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.nextlist) ;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S.breaklist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.breaklist;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}</a:t>
            </a:r>
          </a:p>
          <a:p>
            <a:pPr algn="l">
              <a:buFont typeface="Wingdings" pitchFamily="2" charset="2"/>
              <a:buNone/>
            </a:pPr>
            <a:endParaRPr lang="en-US" altLang="zh-CN" sz="2000" dirty="0">
              <a:latin typeface="+mn-ea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S  if E then M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N else M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latin typeface="+mn-ea"/>
                <a:sym typeface="Symbol" pitchFamily="18" charset="2"/>
              </a:rPr>
              <a:t>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latin typeface="+mn-ea"/>
                <a:sym typeface="Symbol" pitchFamily="18" charset="2"/>
              </a:rPr>
              <a:t> 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backpatch(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M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.gotostm) ;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backpatch(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E.falselist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M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.gotostm) ; </a:t>
            </a:r>
          </a:p>
          <a:p>
            <a:pPr marL="4029075" indent="-4029075"/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S.nextlist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merge(S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.nextlist,merge(N.nextlist,S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.nextlist)</a:t>
            </a:r>
          </a:p>
          <a:p>
            <a:pPr marL="4029075" indent="-4029075"/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   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S.breaklist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merge(S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.breaklist,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.breaklist )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;}</a:t>
            </a:r>
          </a:p>
          <a:p>
            <a:pPr algn="l">
              <a:buFont typeface="Wingdings" pitchFamily="2" charset="2"/>
              <a:buNone/>
            </a:pPr>
            <a:endParaRPr lang="en-US" altLang="zh-CN" sz="2000" dirty="0">
              <a:solidFill>
                <a:srgbClr val="0070C0"/>
              </a:solidFill>
              <a:latin typeface="+mn-ea"/>
              <a:sym typeface="Symbol" pitchFamily="18" charset="2"/>
            </a:endParaRPr>
          </a:p>
          <a:p>
            <a:pPr algn="l"/>
            <a:r>
              <a:rPr lang="en-US" altLang="zh-CN" sz="2000" dirty="0">
                <a:latin typeface="+mn-ea"/>
                <a:sym typeface="Symbol" pitchFamily="18" charset="2"/>
              </a:rPr>
              <a:t>M  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M.gotostm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nextstm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 algn="l"/>
            <a:endParaRPr lang="en-US" altLang="zh-CN" sz="2000" dirty="0">
              <a:solidFill>
                <a:srgbClr val="0070C0"/>
              </a:solidFill>
              <a:latin typeface="+mn-ea"/>
              <a:sym typeface="Symbol" pitchFamily="18" charset="2"/>
            </a:endParaRPr>
          </a:p>
          <a:p>
            <a:pPr algn="l"/>
            <a:r>
              <a:rPr lang="en-US" altLang="zh-CN" sz="2000" dirty="0">
                <a:latin typeface="+mn-ea"/>
                <a:sym typeface="Symbol" pitchFamily="18" charset="2"/>
              </a:rPr>
              <a:t>N  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N.nextlist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makelist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nextstm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emit(‘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goto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_’) }</a:t>
            </a:r>
          </a:p>
        </p:txBody>
      </p:sp>
    </p:spTree>
    <p:extLst>
      <p:ext uri="{BB962C8B-B14F-4D97-AF65-F5344CB8AC3E}">
        <p14:creationId xmlns:p14="http://schemas.microsoft.com/office/powerpoint/2010/main" val="68804314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0C9BFB5-7BDA-AA26-66A4-5A4C751F1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23311"/>
          </a:xfrm>
        </p:spPr>
        <p:txBody>
          <a:bodyPr/>
          <a:lstStyle/>
          <a:p>
            <a:r>
              <a:rPr lang="zh-CN" altLang="en-US" dirty="0"/>
              <a:t>拉链与回填：</a:t>
            </a:r>
            <a:r>
              <a:rPr lang="en-US" altLang="zh-CN" dirty="0"/>
              <a:t>break</a:t>
            </a:r>
            <a:r>
              <a:rPr lang="zh-CN" altLang="en-US" dirty="0"/>
              <a:t>语句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004A8C3-7FCB-72F5-F292-CF44887C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Text Box 9">
            <a:extLst>
              <a:ext uri="{FF2B5EF4-FFF2-40B4-BE49-F238E27FC236}">
                <a16:creationId xmlns:a16="http://schemas.microsoft.com/office/drawing/2014/main" id="{858EDE5E-1745-C378-F65C-FF56D59974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4871" y="1685581"/>
            <a:ext cx="10800000" cy="4708981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S  while M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E then M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latin typeface="+mn-ea"/>
                <a:sym typeface="Symbol" pitchFamily="18" charset="2"/>
              </a:rPr>
              <a:t>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    </a:t>
            </a: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backpatch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.nextlist, M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.gotostm) ;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backpatch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E.truelist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M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.gotostm) ;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        </a:t>
            </a:r>
            <a:r>
              <a:rPr lang="en-US" altLang="zh-CN" sz="2000" dirty="0" err="1">
                <a:solidFill>
                  <a:srgbClr val="FF3300"/>
                </a:solidFill>
                <a:latin typeface="+mn-ea"/>
                <a:sym typeface="Symbol" pitchFamily="18" charset="2"/>
              </a:rPr>
              <a:t>S.nextlist</a:t>
            </a:r>
            <a:r>
              <a:rPr lang="en-US" altLang="zh-CN" sz="2000" dirty="0">
                <a:solidFill>
                  <a:srgbClr val="FF3300"/>
                </a:solidFill>
                <a:latin typeface="+mn-ea"/>
                <a:sym typeface="Symbol" pitchFamily="18" charset="2"/>
              </a:rPr>
              <a:t> := merge(</a:t>
            </a:r>
            <a:r>
              <a:rPr lang="en-US" altLang="zh-CN" sz="2000" dirty="0" err="1">
                <a:solidFill>
                  <a:srgbClr val="FF3300"/>
                </a:solidFill>
                <a:latin typeface="+mn-ea"/>
                <a:sym typeface="Symbol" pitchFamily="18" charset="2"/>
              </a:rPr>
              <a:t>E.falselist</a:t>
            </a:r>
            <a:r>
              <a:rPr lang="en-US" altLang="zh-CN" sz="2000" dirty="0">
                <a:solidFill>
                  <a:srgbClr val="FF3300"/>
                </a:solidFill>
                <a:latin typeface="+mn-ea"/>
                <a:sym typeface="Symbol" pitchFamily="18" charset="2"/>
              </a:rPr>
              <a:t>, S</a:t>
            </a:r>
            <a:r>
              <a:rPr lang="en-US" altLang="zh-CN" sz="2000" baseline="-25000" dirty="0">
                <a:solidFill>
                  <a:srgbClr val="FF33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FF3300"/>
                </a:solidFill>
                <a:latin typeface="+mn-ea"/>
                <a:sym typeface="Symbol" pitchFamily="18" charset="2"/>
              </a:rPr>
              <a:t>.breaklist );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       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S.breaklist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“”;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emit(‘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goto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’, M1.gotostm); }</a:t>
            </a:r>
          </a:p>
          <a:p>
            <a:pPr algn="l">
              <a:buFont typeface="Wingdings" pitchFamily="2" charset="2"/>
              <a:buNone/>
            </a:pPr>
            <a:endParaRPr lang="en-US" altLang="zh-CN" sz="2000" dirty="0">
              <a:latin typeface="+mn-ea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S 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; M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latin typeface="+mn-ea"/>
                <a:sym typeface="Symbol" pitchFamily="18" charset="2"/>
              </a:rPr>
              <a:t>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backpatch(S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.nextlist,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M.gotostm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 ;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S.nextlist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.nextlist ;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        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S.breaklist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merge(S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.breaklist,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.breaklist );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}</a:t>
            </a:r>
          </a:p>
          <a:p>
            <a:pPr algn="l">
              <a:buFont typeface="Wingdings" pitchFamily="2" charset="2"/>
              <a:buNone/>
            </a:pPr>
            <a:endParaRPr lang="en-US" altLang="zh-CN" sz="2000" dirty="0">
              <a:latin typeface="+mn-ea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S  break </a:t>
            </a: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;  {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S.breaklist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makelist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(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nextstm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) ;</a:t>
            </a:r>
            <a:r>
              <a:rPr lang="en-US" altLang="zh-CN" sz="2000" dirty="0">
                <a:solidFill>
                  <a:srgbClr val="FF0000"/>
                </a:solidFill>
                <a:latin typeface="+mn-ea"/>
              </a:rPr>
              <a:t>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FF0000"/>
                </a:solidFill>
                <a:latin typeface="+mn-ea"/>
              </a:rPr>
              <a:t>               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</a:rPr>
              <a:t>S.nextlist</a:t>
            </a:r>
            <a:r>
              <a:rPr lang="en-US" altLang="zh-CN" sz="2000" dirty="0">
                <a:solidFill>
                  <a:srgbClr val="FF0000"/>
                </a:solidFill>
                <a:latin typeface="+mn-ea"/>
              </a:rPr>
              <a:t> := “”</a:t>
            </a:r>
            <a:r>
              <a:rPr lang="zh-CN" altLang="en-US" sz="2000" dirty="0">
                <a:solidFill>
                  <a:srgbClr val="FF0000"/>
                </a:solidFill>
                <a:latin typeface="+mn-ea"/>
              </a:rPr>
              <a:t>；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  emit (‘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goto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_’); </a:t>
            </a: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}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M  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M.gotostm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nextstm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; }</a:t>
            </a:r>
          </a:p>
          <a:p>
            <a:pPr algn="l">
              <a:buFont typeface="Wingdings" pitchFamily="2" charset="2"/>
              <a:buNone/>
            </a:pPr>
            <a:endParaRPr lang="en-US" altLang="zh-CN" sz="2000" dirty="0">
              <a:latin typeface="+mn-ea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N  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N.nextlist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makelist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nextstm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emit(‘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goto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_’); }</a:t>
            </a:r>
          </a:p>
        </p:txBody>
      </p:sp>
    </p:spTree>
    <p:extLst>
      <p:ext uri="{BB962C8B-B14F-4D97-AF65-F5344CB8AC3E}">
        <p14:creationId xmlns:p14="http://schemas.microsoft.com/office/powerpoint/2010/main" val="1711687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2D563FC-1E62-0C5A-4740-9623B99EB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878562"/>
          </a:xfrm>
        </p:spPr>
        <p:txBody>
          <a:bodyPr/>
          <a:lstStyle/>
          <a:p>
            <a:r>
              <a:rPr lang="zh-CN" altLang="en-US" dirty="0"/>
              <a:t>中间代码 </a:t>
            </a:r>
            <a:r>
              <a:rPr lang="en-US" altLang="zh-CN" dirty="0"/>
              <a:t>– AST vs  DAG 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9BDEA9-0676-0386-829B-1D55879A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44AD52-C7C4-22E0-D446-92572323B21C}"/>
              </a:ext>
            </a:extLst>
          </p:cNvPr>
          <p:cNvSpPr txBox="1"/>
          <p:nvPr/>
        </p:nvSpPr>
        <p:spPr>
          <a:xfrm>
            <a:off x="820103" y="1725930"/>
            <a:ext cx="60979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zh-CN" sz="2000" dirty="0">
                <a:solidFill>
                  <a:srgbClr val="0000FF"/>
                </a:solidFill>
              </a:rPr>
              <a:t>a:=b*(-c)+b*(-c)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D2BF6171-CE11-B22B-D8DE-520F1F11034D}"/>
              </a:ext>
            </a:extLst>
          </p:cNvPr>
          <p:cNvGrpSpPr/>
          <p:nvPr/>
        </p:nvGrpSpPr>
        <p:grpSpPr>
          <a:xfrm>
            <a:off x="3954263" y="2249130"/>
            <a:ext cx="3275928" cy="3900735"/>
            <a:chOff x="4130141" y="1906794"/>
            <a:chExt cx="3275928" cy="3900735"/>
          </a:xfrm>
        </p:grpSpPr>
        <p:sp>
          <p:nvSpPr>
            <p:cNvPr id="6" name="Rectangle 20">
              <a:extLst>
                <a:ext uri="{FF2B5EF4-FFF2-40B4-BE49-F238E27FC236}">
                  <a16:creationId xmlns:a16="http://schemas.microsoft.com/office/drawing/2014/main" id="{60240FCA-8577-035F-50D2-D1B04EAF43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2377" y="1906794"/>
              <a:ext cx="861822" cy="530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miter lim="800000"/>
                  <a:headEnd/>
                  <a:tailEnd type="none" w="lg" len="lg"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bg2"/>
                </a:buClr>
                <a:buSzPct val="75000"/>
                <a:buFont typeface="Wingdings" panose="05000000000000000000" pitchFamily="2" charset="2"/>
                <a:buChar char="n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80000"/>
                <a:buFont typeface="Wingdings" panose="05000000000000000000" pitchFamily="2" charset="2"/>
                <a:buChar char="¨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Clr>
                  <a:schemeClr val="bg2"/>
                </a:buClr>
                <a:buSzPct val="6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anose="05000000000000000000" pitchFamily="2" charset="2"/>
                <a:buChar char="¨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defTabSz="457200">
                <a:spcBef>
                  <a:spcPct val="0"/>
                </a:spcBef>
                <a:buClrTx/>
                <a:buSzTx/>
                <a:buNone/>
                <a:defRPr/>
              </a:pPr>
              <a:r>
                <a:rPr kumimoji="1" lang="en-US" altLang="zh-CN" sz="1800" kern="0" dirty="0">
                  <a:solidFill>
                    <a:prstClr val="black"/>
                  </a:solidFill>
                  <a:latin typeface="微软雅黑" panose="020B0503020204020204" pitchFamily="34" charset="-122"/>
                </a:rPr>
                <a:t>assign</a:t>
              </a: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C869684A-DE50-74FD-28CB-0B8D270E0817}"/>
                </a:ext>
              </a:extLst>
            </p:cNvPr>
            <p:cNvGrpSpPr/>
            <p:nvPr/>
          </p:nvGrpSpPr>
          <p:grpSpPr>
            <a:xfrm>
              <a:off x="4130141" y="2370852"/>
              <a:ext cx="3275928" cy="3436677"/>
              <a:chOff x="4130141" y="2370852"/>
              <a:chExt cx="3275928" cy="3436677"/>
            </a:xfrm>
          </p:grpSpPr>
          <p:sp>
            <p:nvSpPr>
              <p:cNvPr id="8" name="Line 21">
                <a:extLst>
                  <a:ext uri="{FF2B5EF4-FFF2-40B4-BE49-F238E27FC236}">
                    <a16:creationId xmlns:a16="http://schemas.microsoft.com/office/drawing/2014/main" id="{60E4B41E-A8E6-C27F-67FD-69174DCD93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542377" y="2370852"/>
                <a:ext cx="464058" cy="320519"/>
              </a:xfrm>
              <a:prstGeom prst="line">
                <a:avLst/>
              </a:prstGeom>
              <a:noFill/>
              <a:ln w="19050">
                <a:solidFill>
                  <a:sysClr val="windowText" lastClr="000000"/>
                </a:solidFill>
                <a:round/>
                <a:headEnd/>
                <a:tailEnd type="non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457200">
                  <a:defRPr/>
                </a:pPr>
                <a:endParaRPr lang="zh-CN" altLang="en-US" kern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9" name="Rectangle 22">
                <a:extLst>
                  <a:ext uri="{FF2B5EF4-FFF2-40B4-BE49-F238E27FC236}">
                    <a16:creationId xmlns:a16="http://schemas.microsoft.com/office/drawing/2014/main" id="{2737ACD4-FD29-C21C-32F3-17886FDC63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30141" y="2617462"/>
                <a:ext cx="626269" cy="3977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defTabSz="457200">
                  <a:spcBef>
                    <a:spcPct val="0"/>
                  </a:spcBef>
                  <a:buClrTx/>
                  <a:buSzTx/>
                  <a:buNone/>
                  <a:defRPr/>
                </a:pPr>
                <a:r>
                  <a:rPr kumimoji="1" lang="en-US" altLang="zh-CN" sz="1800" kern="0" dirty="0">
                    <a:solidFill>
                      <a:prstClr val="black"/>
                    </a:solidFill>
                    <a:latin typeface="微软雅黑" panose="020B0503020204020204" pitchFamily="34" charset="-122"/>
                  </a:rPr>
                  <a:t>a</a:t>
                </a:r>
              </a:p>
            </p:txBody>
          </p:sp>
          <p:sp>
            <p:nvSpPr>
              <p:cNvPr id="10" name="Line 23">
                <a:extLst>
                  <a:ext uri="{FF2B5EF4-FFF2-40B4-BE49-F238E27FC236}">
                    <a16:creationId xmlns:a16="http://schemas.microsoft.com/office/drawing/2014/main" id="{FB43E9C9-B26C-5F96-EB25-44FEF08B5E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39023" y="2370852"/>
                <a:ext cx="397764" cy="198882"/>
              </a:xfrm>
              <a:prstGeom prst="line">
                <a:avLst/>
              </a:prstGeom>
              <a:noFill/>
              <a:ln w="19050">
                <a:solidFill>
                  <a:sysClr val="windowText" lastClr="000000"/>
                </a:solidFill>
                <a:round/>
                <a:headEnd/>
                <a:tailEnd type="non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457200">
                  <a:defRPr/>
                </a:pPr>
                <a:endParaRPr lang="zh-CN" altLang="en-US" kern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1" name="Rectangle 24">
                <a:extLst>
                  <a:ext uri="{FF2B5EF4-FFF2-40B4-BE49-F238E27FC236}">
                    <a16:creationId xmlns:a16="http://schemas.microsoft.com/office/drawing/2014/main" id="{10CD08BA-7765-7184-A4C9-CEC88E6195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18671" y="2557514"/>
                <a:ext cx="626269" cy="3977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defTabSz="457200">
                  <a:spcBef>
                    <a:spcPct val="0"/>
                  </a:spcBef>
                  <a:buClrTx/>
                  <a:buSzTx/>
                  <a:buNone/>
                  <a:defRPr/>
                </a:pPr>
                <a:r>
                  <a:rPr kumimoji="1" lang="en-US" altLang="zh-CN" sz="1800" kern="0" dirty="0">
                    <a:solidFill>
                      <a:prstClr val="black"/>
                    </a:solidFill>
                    <a:latin typeface="微软雅黑" panose="020B0503020204020204" pitchFamily="34" charset="-122"/>
                  </a:rPr>
                  <a:t>+</a:t>
                </a:r>
              </a:p>
            </p:txBody>
          </p:sp>
          <p:sp>
            <p:nvSpPr>
              <p:cNvPr id="12" name="Rectangle 25">
                <a:extLst>
                  <a:ext uri="{FF2B5EF4-FFF2-40B4-BE49-F238E27FC236}">
                    <a16:creationId xmlns:a16="http://schemas.microsoft.com/office/drawing/2014/main" id="{12CB83A1-62E5-5F36-5A1C-2B3D505B68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4431" y="3365262"/>
                <a:ext cx="362172" cy="5303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defTabSz="457200">
                  <a:spcBef>
                    <a:spcPct val="0"/>
                  </a:spcBef>
                  <a:buClrTx/>
                  <a:buSzTx/>
                  <a:buNone/>
                  <a:defRPr/>
                </a:pPr>
                <a:r>
                  <a:rPr kumimoji="1" lang="en-US" altLang="zh-CN" sz="1800" kern="0" dirty="0">
                    <a:solidFill>
                      <a:prstClr val="black"/>
                    </a:solidFill>
                    <a:latin typeface="微软雅黑" panose="020B0503020204020204" pitchFamily="34" charset="-122"/>
                  </a:rPr>
                  <a:t>*</a:t>
                </a:r>
              </a:p>
            </p:txBody>
          </p:sp>
          <p:sp>
            <p:nvSpPr>
              <p:cNvPr id="13" name="Line 26">
                <a:extLst>
                  <a:ext uri="{FF2B5EF4-FFF2-40B4-BE49-F238E27FC236}">
                    <a16:creationId xmlns:a16="http://schemas.microsoft.com/office/drawing/2014/main" id="{E6817DCF-CB80-4557-603E-BE9D3255E7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6286257" y="3725360"/>
                <a:ext cx="161676" cy="380283"/>
              </a:xfrm>
              <a:prstGeom prst="line">
                <a:avLst/>
              </a:prstGeom>
              <a:noFill/>
              <a:ln w="19050">
                <a:solidFill>
                  <a:sysClr val="windowText" lastClr="000000"/>
                </a:solidFill>
                <a:round/>
                <a:headEnd/>
                <a:tailEnd type="non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457200">
                  <a:defRPr/>
                </a:pPr>
                <a:endParaRPr lang="zh-CN" altLang="en-US" kern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4" name="Line 27">
                <a:extLst>
                  <a:ext uri="{FF2B5EF4-FFF2-40B4-BE49-F238E27FC236}">
                    <a16:creationId xmlns:a16="http://schemas.microsoft.com/office/drawing/2014/main" id="{811D4540-1B27-3F65-0CB0-4567A1A559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544247" y="3725360"/>
                <a:ext cx="344379" cy="380283"/>
              </a:xfrm>
              <a:prstGeom prst="line">
                <a:avLst/>
              </a:prstGeom>
              <a:noFill/>
              <a:ln w="19050">
                <a:solidFill>
                  <a:sysClr val="windowText" lastClr="000000"/>
                </a:solidFill>
                <a:round/>
                <a:headEnd/>
                <a:tailEnd type="non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457200">
                  <a:defRPr/>
                </a:pPr>
                <a:endParaRPr lang="zh-CN" altLang="en-US" kern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5" name="Rectangle 28">
                <a:extLst>
                  <a:ext uri="{FF2B5EF4-FFF2-40B4-BE49-F238E27FC236}">
                    <a16:creationId xmlns:a16="http://schemas.microsoft.com/office/drawing/2014/main" id="{4FA971BB-3665-AAC7-96FD-905E9F9D68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03353" y="4024468"/>
                <a:ext cx="362172" cy="5303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defTabSz="457200">
                  <a:spcBef>
                    <a:spcPct val="0"/>
                  </a:spcBef>
                  <a:buClrTx/>
                  <a:buSzTx/>
                  <a:buNone/>
                  <a:defRPr/>
                </a:pPr>
                <a:r>
                  <a:rPr kumimoji="1" lang="en-US" altLang="zh-CN" sz="1800" kern="0" dirty="0">
                    <a:solidFill>
                      <a:prstClr val="black"/>
                    </a:solidFill>
                    <a:latin typeface="微软雅黑" panose="020B0503020204020204" pitchFamily="34" charset="-122"/>
                  </a:rPr>
                  <a:t>b</a:t>
                </a:r>
              </a:p>
            </p:txBody>
          </p:sp>
          <p:sp>
            <p:nvSpPr>
              <p:cNvPr id="16" name="Rectangle 29">
                <a:extLst>
                  <a:ext uri="{FF2B5EF4-FFF2-40B4-BE49-F238E27FC236}">
                    <a16:creationId xmlns:a16="http://schemas.microsoft.com/office/drawing/2014/main" id="{FA0D195E-6B1C-219A-E23F-4E2EEE27FF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44247" y="3976940"/>
                <a:ext cx="861822" cy="5303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defTabSz="457200">
                  <a:spcBef>
                    <a:spcPct val="0"/>
                  </a:spcBef>
                  <a:buClrTx/>
                  <a:buSzTx/>
                  <a:buNone/>
                  <a:defRPr/>
                </a:pPr>
                <a:r>
                  <a:rPr kumimoji="1" lang="en-US" altLang="zh-CN" sz="1800" kern="0" dirty="0" err="1">
                    <a:solidFill>
                      <a:prstClr val="black"/>
                    </a:solidFill>
                    <a:latin typeface="微软雅黑" panose="020B0503020204020204" pitchFamily="34" charset="-122"/>
                  </a:rPr>
                  <a:t>uminus</a:t>
                </a:r>
                <a:endParaRPr kumimoji="1" lang="en-US" altLang="zh-CN" sz="1800" kern="0" dirty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7" name="Line 30">
                <a:extLst>
                  <a:ext uri="{FF2B5EF4-FFF2-40B4-BE49-F238E27FC236}">
                    <a16:creationId xmlns:a16="http://schemas.microsoft.com/office/drawing/2014/main" id="{D48C9033-DE02-D7D3-462C-6AA2CE859A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995255" y="4377349"/>
                <a:ext cx="0" cy="402185"/>
              </a:xfrm>
              <a:prstGeom prst="line">
                <a:avLst/>
              </a:prstGeom>
              <a:noFill/>
              <a:ln w="19050">
                <a:solidFill>
                  <a:sysClr val="windowText" lastClr="000000"/>
                </a:solidFill>
                <a:round/>
                <a:headEnd/>
                <a:tailEnd type="non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457200">
                  <a:defRPr/>
                </a:pPr>
                <a:endParaRPr lang="zh-CN" altLang="en-US" kern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8" name="Rectangle 31">
                <a:extLst>
                  <a:ext uri="{FF2B5EF4-FFF2-40B4-BE49-F238E27FC236}">
                    <a16:creationId xmlns:a16="http://schemas.microsoft.com/office/drawing/2014/main" id="{E6888C5B-9EDD-C506-0CE8-5B71C531C9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35321" y="4738701"/>
                <a:ext cx="324278" cy="5303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defTabSz="457200">
                  <a:spcBef>
                    <a:spcPct val="0"/>
                  </a:spcBef>
                  <a:buClrTx/>
                  <a:buSzTx/>
                  <a:buNone/>
                  <a:defRPr/>
                </a:pPr>
                <a:r>
                  <a:rPr kumimoji="1" lang="en-US" altLang="zh-CN" sz="1800" kern="0" dirty="0">
                    <a:solidFill>
                      <a:prstClr val="black"/>
                    </a:solidFill>
                    <a:latin typeface="微软雅黑" panose="020B0503020204020204" pitchFamily="34" charset="-122"/>
                  </a:rPr>
                  <a:t>c</a:t>
                </a:r>
              </a:p>
            </p:txBody>
          </p:sp>
          <p:sp>
            <p:nvSpPr>
              <p:cNvPr id="19" name="Rectangle 32">
                <a:extLst>
                  <a:ext uri="{FF2B5EF4-FFF2-40B4-BE49-F238E27FC236}">
                    <a16:creationId xmlns:a16="http://schemas.microsoft.com/office/drawing/2014/main" id="{5D69C52B-FD78-03B5-527B-5D29B15C22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9180" y="5277177"/>
                <a:ext cx="1325880" cy="5303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defTabSz="457200">
                  <a:spcBef>
                    <a:spcPct val="0"/>
                  </a:spcBef>
                  <a:buClrTx/>
                  <a:buSzTx/>
                  <a:buNone/>
                  <a:defRPr/>
                </a:pPr>
                <a:r>
                  <a:rPr lang="zh-CN" altLang="en-US" sz="1800" kern="0" dirty="0">
                    <a:solidFill>
                      <a:prstClr val="black"/>
                    </a:solidFill>
                    <a:latin typeface="微软雅黑" panose="020B0503020204020204" pitchFamily="34" charset="-122"/>
                  </a:rPr>
                  <a:t>抽象语法树</a:t>
                </a:r>
                <a:endParaRPr lang="en-US" altLang="zh-CN" sz="1800" kern="0" dirty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0" name="Rectangle 33">
                <a:extLst>
                  <a:ext uri="{FF2B5EF4-FFF2-40B4-BE49-F238E27FC236}">
                    <a16:creationId xmlns:a16="http://schemas.microsoft.com/office/drawing/2014/main" id="{B64F6F24-69B4-6A1C-8AD8-13A51549E5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49108" y="3365262"/>
                <a:ext cx="308623" cy="5303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defTabSz="457200">
                  <a:spcBef>
                    <a:spcPct val="0"/>
                  </a:spcBef>
                  <a:buClrTx/>
                  <a:buSzTx/>
                  <a:buNone/>
                  <a:defRPr/>
                </a:pPr>
                <a:r>
                  <a:rPr kumimoji="1" lang="en-US" altLang="zh-CN" sz="1800" kern="0" dirty="0">
                    <a:solidFill>
                      <a:prstClr val="black"/>
                    </a:solidFill>
                    <a:latin typeface="微软雅黑" panose="020B0503020204020204" pitchFamily="34" charset="-122"/>
                  </a:rPr>
                  <a:t>*</a:t>
                </a:r>
              </a:p>
            </p:txBody>
          </p:sp>
          <p:sp>
            <p:nvSpPr>
              <p:cNvPr id="21" name="Line 34">
                <a:extLst>
                  <a:ext uri="{FF2B5EF4-FFF2-40B4-BE49-F238E27FC236}">
                    <a16:creationId xmlns:a16="http://schemas.microsoft.com/office/drawing/2014/main" id="{BE564F37-DB63-A457-F84C-D8D153B730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006435" y="2975114"/>
                <a:ext cx="530352" cy="423394"/>
              </a:xfrm>
              <a:prstGeom prst="line">
                <a:avLst/>
              </a:prstGeom>
              <a:noFill/>
              <a:ln w="19050">
                <a:solidFill>
                  <a:sysClr val="windowText" lastClr="000000"/>
                </a:solidFill>
                <a:round/>
                <a:headEnd/>
                <a:tailEnd type="non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457200">
                  <a:defRPr/>
                </a:pPr>
                <a:endParaRPr lang="zh-CN" altLang="en-US" kern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2" name="Line 35">
                <a:extLst>
                  <a:ext uri="{FF2B5EF4-FFF2-40B4-BE49-F238E27FC236}">
                    <a16:creationId xmlns:a16="http://schemas.microsoft.com/office/drawing/2014/main" id="{B9544D59-E318-63A3-0EF5-5DFB413828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817114" y="2975114"/>
                <a:ext cx="515201" cy="368050"/>
              </a:xfrm>
              <a:prstGeom prst="line">
                <a:avLst/>
              </a:prstGeom>
              <a:noFill/>
              <a:ln w="19050">
                <a:solidFill>
                  <a:sysClr val="windowText" lastClr="000000"/>
                </a:solidFill>
                <a:round/>
                <a:headEnd/>
                <a:tailEnd type="non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457200">
                  <a:defRPr/>
                </a:pPr>
                <a:endParaRPr lang="zh-CN" altLang="en-US" kern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3" name="Line 36">
                <a:extLst>
                  <a:ext uri="{FF2B5EF4-FFF2-40B4-BE49-F238E27FC236}">
                    <a16:creationId xmlns:a16="http://schemas.microsoft.com/office/drawing/2014/main" id="{1DA8A0ED-B385-C3FC-B8CC-5A2131CBED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551141" y="3695334"/>
                <a:ext cx="322706" cy="332868"/>
              </a:xfrm>
              <a:prstGeom prst="line">
                <a:avLst/>
              </a:prstGeom>
              <a:noFill/>
              <a:ln w="19050">
                <a:solidFill>
                  <a:sysClr val="windowText" lastClr="000000"/>
                </a:solidFill>
                <a:round/>
                <a:headEnd/>
                <a:tailEnd type="non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457200">
                  <a:defRPr/>
                </a:pPr>
                <a:endParaRPr lang="zh-CN" altLang="en-US" kern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4" name="Line 37">
                <a:extLst>
                  <a:ext uri="{FF2B5EF4-FFF2-40B4-BE49-F238E27FC236}">
                    <a16:creationId xmlns:a16="http://schemas.microsoft.com/office/drawing/2014/main" id="{8597F62A-5B8B-918B-0B09-C7FF600E9A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080473" y="3695334"/>
                <a:ext cx="151110" cy="345764"/>
              </a:xfrm>
              <a:prstGeom prst="line">
                <a:avLst/>
              </a:prstGeom>
              <a:noFill/>
              <a:ln w="19050">
                <a:solidFill>
                  <a:sysClr val="windowText" lastClr="000000"/>
                </a:solidFill>
                <a:round/>
                <a:headEnd/>
                <a:tailEnd type="non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457200">
                  <a:defRPr/>
                </a:pPr>
                <a:endParaRPr lang="zh-CN" altLang="en-US" kern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5" name="Rectangle 38">
                <a:extLst>
                  <a:ext uri="{FF2B5EF4-FFF2-40B4-BE49-F238E27FC236}">
                    <a16:creationId xmlns:a16="http://schemas.microsoft.com/office/drawing/2014/main" id="{5B746B0E-68B1-E4AB-E2DE-95DA4FD202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23747" y="3984006"/>
                <a:ext cx="348006" cy="5303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defTabSz="457200">
                  <a:spcBef>
                    <a:spcPct val="0"/>
                  </a:spcBef>
                  <a:buClrTx/>
                  <a:buSzTx/>
                  <a:buNone/>
                  <a:defRPr/>
                </a:pPr>
                <a:r>
                  <a:rPr kumimoji="1" lang="en-US" altLang="zh-CN" sz="1800" kern="0" dirty="0">
                    <a:solidFill>
                      <a:prstClr val="black"/>
                    </a:solidFill>
                    <a:latin typeface="微软雅黑" panose="020B0503020204020204" pitchFamily="34" charset="-122"/>
                  </a:rPr>
                  <a:t>b</a:t>
                </a:r>
              </a:p>
            </p:txBody>
          </p:sp>
          <p:sp>
            <p:nvSpPr>
              <p:cNvPr id="26" name="Rectangle 39">
                <a:extLst>
                  <a:ext uri="{FF2B5EF4-FFF2-40B4-BE49-F238E27FC236}">
                    <a16:creationId xmlns:a16="http://schemas.microsoft.com/office/drawing/2014/main" id="{67FC9124-C2EA-C97E-D833-83F6A0B48A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25488" y="3984006"/>
                <a:ext cx="861822" cy="5303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defTabSz="457200">
                  <a:spcBef>
                    <a:spcPct val="0"/>
                  </a:spcBef>
                  <a:buClrTx/>
                  <a:buSzTx/>
                  <a:buNone/>
                  <a:defRPr/>
                </a:pPr>
                <a:r>
                  <a:rPr kumimoji="1" lang="en-US" altLang="zh-CN" sz="1800" kern="0" dirty="0" err="1">
                    <a:solidFill>
                      <a:prstClr val="black"/>
                    </a:solidFill>
                    <a:latin typeface="微软雅黑" panose="020B0503020204020204" pitchFamily="34" charset="-122"/>
                  </a:rPr>
                  <a:t>uminus</a:t>
                </a:r>
                <a:endParaRPr kumimoji="1" lang="en-US" altLang="zh-CN" sz="1800" kern="0" dirty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7" name="Line 40">
                <a:extLst>
                  <a:ext uri="{FF2B5EF4-FFF2-40B4-BE49-F238E27FC236}">
                    <a16:creationId xmlns:a16="http://schemas.microsoft.com/office/drawing/2014/main" id="{0E92C58B-CDAD-85D0-D793-4342697A84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04068" y="4505517"/>
                <a:ext cx="0" cy="305466"/>
              </a:xfrm>
              <a:prstGeom prst="line">
                <a:avLst/>
              </a:prstGeom>
              <a:noFill/>
              <a:ln w="19050">
                <a:solidFill>
                  <a:sysClr val="windowText" lastClr="000000"/>
                </a:solidFill>
                <a:round/>
                <a:headEnd/>
                <a:tailEnd type="non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pPr defTabSz="457200">
                  <a:defRPr/>
                </a:pPr>
                <a:endParaRPr lang="zh-CN" altLang="en-US" kern="0">
                  <a:solidFill>
                    <a:prstClr val="black"/>
                  </a:solidFill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8" name="Rectangle 41">
                <a:extLst>
                  <a:ext uri="{FF2B5EF4-FFF2-40B4-BE49-F238E27FC236}">
                    <a16:creationId xmlns:a16="http://schemas.microsoft.com/office/drawing/2014/main" id="{DC74F5F9-10B0-7CAF-FE30-E399D8884D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31224" y="4852555"/>
                <a:ext cx="330036" cy="3026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 type="none" w="lg" len="lg"/>
                  </a14:hiddenLine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lr>
                    <a:schemeClr val="bg2"/>
                  </a:buClr>
                  <a:buSzPct val="75000"/>
                  <a:buFont typeface="Wingdings" panose="05000000000000000000" pitchFamily="2" charset="2"/>
                  <a:buChar char="n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lr>
                    <a:schemeClr val="accent2"/>
                  </a:buClr>
                  <a:buSzPct val="80000"/>
                  <a:buFont typeface="Wingdings" panose="05000000000000000000" pitchFamily="2" charset="2"/>
                  <a:buChar char="¨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spcBef>
                    <a:spcPct val="20000"/>
                  </a:spcBef>
                  <a:buClr>
                    <a:schemeClr val="bg2"/>
                  </a:buClr>
                  <a:buSzPct val="65000"/>
                  <a:buFont typeface="Wingdings" panose="05000000000000000000" pitchFamily="2" charset="2"/>
                  <a:buChar char="n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spcBef>
                    <a:spcPct val="20000"/>
                  </a:spcBef>
                  <a:buClr>
                    <a:schemeClr val="accent2"/>
                  </a:buClr>
                  <a:buSzPct val="70000"/>
                  <a:buFont typeface="Wingdings" panose="05000000000000000000" pitchFamily="2" charset="2"/>
                  <a:buChar char="¨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spcBef>
                    <a:spcPct val="20000"/>
                  </a:spcBef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bg2"/>
                  </a:buClr>
                  <a:buFont typeface="Wingdings" panose="05000000000000000000" pitchFamily="2" charset="2"/>
                  <a:buChar char="§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defTabSz="457200">
                  <a:spcBef>
                    <a:spcPct val="0"/>
                  </a:spcBef>
                  <a:buClrTx/>
                  <a:buSzTx/>
                  <a:buNone/>
                  <a:defRPr/>
                </a:pPr>
                <a:r>
                  <a:rPr kumimoji="1" lang="en-US" altLang="zh-CN" sz="1800" kern="0" dirty="0">
                    <a:solidFill>
                      <a:prstClr val="black"/>
                    </a:solidFill>
                    <a:latin typeface="微软雅黑" panose="020B0503020204020204" pitchFamily="34" charset="-122"/>
                  </a:rPr>
                  <a:t>c</a:t>
                </a:r>
              </a:p>
            </p:txBody>
          </p:sp>
        </p:grp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D6887FE4-83E8-15DA-B1B1-AF44079BECBA}"/>
              </a:ext>
            </a:extLst>
          </p:cNvPr>
          <p:cNvSpPr txBox="1"/>
          <p:nvPr/>
        </p:nvSpPr>
        <p:spPr>
          <a:xfrm>
            <a:off x="985354" y="2832523"/>
            <a:ext cx="2180736" cy="2086725"/>
          </a:xfrm>
          <a:prstGeom prst="rect">
            <a:avLst/>
          </a:prstGeom>
          <a:solidFill>
            <a:schemeClr val="bg1"/>
          </a:solidFill>
          <a:ln w="12700" cap="rnd" cmpd="sng" algn="ctr">
            <a:solidFill>
              <a:schemeClr val="tx1"/>
            </a:solidFill>
            <a:prstDash val="solid"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just" defTabSz="457200">
              <a:lnSpc>
                <a:spcPct val="90000"/>
              </a:lnSpc>
              <a:defRPr/>
            </a:pP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1 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:= -c</a:t>
            </a:r>
          </a:p>
          <a:p>
            <a:pPr algn="just" defTabSz="457200">
              <a:lnSpc>
                <a:spcPct val="90000"/>
              </a:lnSpc>
              <a:defRPr/>
            </a:pP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2 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:= b * 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1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	</a:t>
            </a:r>
          </a:p>
          <a:p>
            <a:pPr algn="just" defTabSz="457200">
              <a:lnSpc>
                <a:spcPct val="90000"/>
              </a:lnSpc>
              <a:defRPr/>
            </a:pP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3 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:= - c</a:t>
            </a:r>
          </a:p>
          <a:p>
            <a:pPr algn="just" defTabSz="457200">
              <a:lnSpc>
                <a:spcPct val="90000"/>
              </a:lnSpc>
              <a:defRPr/>
            </a:pP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4 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:= b * 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3</a:t>
            </a:r>
            <a:endParaRPr lang="en-US" altLang="zh-CN" sz="2400" kern="0" dirty="0">
              <a:latin typeface="Arial" panose="020B0604020202020204"/>
              <a:ea typeface="黑体" panose="02010609060101010101" pitchFamily="49" charset="-122"/>
            </a:endParaRPr>
          </a:p>
          <a:p>
            <a:pPr algn="just" defTabSz="457200">
              <a:lnSpc>
                <a:spcPct val="90000"/>
              </a:lnSpc>
              <a:defRPr/>
            </a:pP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5 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:= 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2 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+ 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4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 </a:t>
            </a:r>
          </a:p>
          <a:p>
            <a:pPr algn="just" defTabSz="457200">
              <a:lnSpc>
                <a:spcPct val="90000"/>
              </a:lnSpc>
              <a:defRPr/>
            </a:pP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a := 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5</a:t>
            </a:r>
            <a:endParaRPr lang="en-US" altLang="zh-CN" sz="2400" kern="0" dirty="0"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96EB8FA1-7FF1-9AB4-A90E-16CF921C7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801" y="5121870"/>
            <a:ext cx="1325880" cy="530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20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三地址码</a:t>
            </a:r>
            <a:endParaRPr lang="en-US" altLang="zh-CN" sz="2000" kern="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graphicFrame>
        <p:nvGraphicFramePr>
          <p:cNvPr id="31" name="表格 6">
            <a:extLst>
              <a:ext uri="{FF2B5EF4-FFF2-40B4-BE49-F238E27FC236}">
                <a16:creationId xmlns:a16="http://schemas.microsoft.com/office/drawing/2014/main" id="{B61185D2-4529-5EA5-752A-00A0F16F01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738378"/>
              </p:ext>
            </p:extLst>
          </p:nvPr>
        </p:nvGraphicFramePr>
        <p:xfrm>
          <a:off x="7879017" y="2442904"/>
          <a:ext cx="4060237" cy="259588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579491">
                  <a:extLst>
                    <a:ext uri="{9D8B030D-6E8A-4147-A177-3AD203B41FA5}">
                      <a16:colId xmlns:a16="http://schemas.microsoft.com/office/drawing/2014/main" val="4035930815"/>
                    </a:ext>
                  </a:extLst>
                </a:gridCol>
                <a:gridCol w="93565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738896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738896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  <a:gridCol w="1067297">
                  <a:extLst>
                    <a:ext uri="{9D8B030D-6E8A-4147-A177-3AD203B41FA5}">
                      <a16:colId xmlns:a16="http://schemas.microsoft.com/office/drawing/2014/main" val="21701092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op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arg1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arg2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result</a:t>
                      </a:r>
                      <a:endParaRPr lang="zh-CN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solidFill>
                            <a:srgbClr val="0E7C7E"/>
                          </a:solidFill>
                        </a:rPr>
                        <a:t>0</a:t>
                      </a:r>
                      <a:endParaRPr lang="zh-CN" altLang="en-US" sz="1600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err="1"/>
                        <a:t>uminus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c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t1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solidFill>
                            <a:srgbClr val="0E7C7E"/>
                          </a:solidFill>
                        </a:rPr>
                        <a:t>1</a:t>
                      </a:r>
                      <a:endParaRPr lang="zh-CN" altLang="en-US" sz="1600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*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b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t1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t2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solidFill>
                            <a:srgbClr val="0E7C7E"/>
                          </a:solidFill>
                        </a:rPr>
                        <a:t>2</a:t>
                      </a:r>
                      <a:endParaRPr lang="zh-CN" altLang="en-US" sz="1600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err="1"/>
                        <a:t>uminus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c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t3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0233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solidFill>
                            <a:srgbClr val="0E7C7E"/>
                          </a:solidFill>
                        </a:rPr>
                        <a:t>3</a:t>
                      </a:r>
                      <a:endParaRPr lang="zh-CN" altLang="en-US" sz="1600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*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b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t3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t4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5462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solidFill>
                            <a:srgbClr val="0E7C7E"/>
                          </a:solidFill>
                        </a:rPr>
                        <a:t>4</a:t>
                      </a:r>
                      <a:endParaRPr lang="zh-CN" altLang="en-US" sz="1600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+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t2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t4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t5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solidFill>
                            <a:srgbClr val="0E7C7E"/>
                          </a:solidFill>
                        </a:rPr>
                        <a:t>5</a:t>
                      </a:r>
                      <a:endParaRPr lang="zh-CN" altLang="en-US" sz="1600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assign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t3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a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7361632"/>
                  </a:ext>
                </a:extLst>
              </a:tr>
            </a:tbl>
          </a:graphicData>
        </a:graphic>
      </p:graphicFrame>
      <p:sp>
        <p:nvSpPr>
          <p:cNvPr id="32" name="Rectangle 32">
            <a:extLst>
              <a:ext uri="{FF2B5EF4-FFF2-40B4-BE49-F238E27FC236}">
                <a16:creationId xmlns:a16="http://schemas.microsoft.com/office/drawing/2014/main" id="{5F1AA580-4A39-6AB6-9277-0C719F2A6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18368" y="5194891"/>
            <a:ext cx="1325880" cy="530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20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四元式</a:t>
            </a:r>
            <a:endParaRPr lang="en-US" altLang="zh-CN" sz="2000" kern="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AA3DACD5-62FD-696A-722B-9A13DF20F7DF}"/>
              </a:ext>
            </a:extLst>
          </p:cNvPr>
          <p:cNvSpPr/>
          <p:nvPr/>
        </p:nvSpPr>
        <p:spPr bwMode="auto">
          <a:xfrm>
            <a:off x="4155419" y="3656508"/>
            <a:ext cx="1552321" cy="1990977"/>
          </a:xfrm>
          <a:prstGeom prst="ellipse">
            <a:avLst/>
          </a:prstGeom>
          <a:noFill/>
          <a:ln w="349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Arial" charset="0"/>
              <a:ea typeface="宋体" pitchFamily="2" charset="-122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5E3B5309-2E0C-1A21-A0C3-00EAA3C6C389}"/>
              </a:ext>
            </a:extLst>
          </p:cNvPr>
          <p:cNvSpPr/>
          <p:nvPr/>
        </p:nvSpPr>
        <p:spPr bwMode="auto">
          <a:xfrm>
            <a:off x="5847862" y="3616404"/>
            <a:ext cx="1500803" cy="1990977"/>
          </a:xfrm>
          <a:prstGeom prst="ellipse">
            <a:avLst/>
          </a:prstGeom>
          <a:noFill/>
          <a:ln w="349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Arial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3947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2" grpId="0"/>
      <p:bldP spid="33" grpId="0" animBg="1"/>
      <p:bldP spid="34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C20C5E5-9BA1-E067-8FCC-E0B64B671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45344"/>
          </a:xfrm>
        </p:spPr>
        <p:txBody>
          <a:bodyPr/>
          <a:lstStyle/>
          <a:p>
            <a:r>
              <a:rPr lang="zh-CN" altLang="en-US" dirty="0"/>
              <a:t>过程调用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3CBEEBE-D1EC-A6B9-C40D-5D1D437A1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5EB2D1-F735-2CFE-07FA-A5025D6124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" y="1794629"/>
            <a:ext cx="10800000" cy="3805850"/>
          </a:xfrm>
          <a:prstGeom prst="rect">
            <a:avLst/>
          </a:prstGeom>
          <a:solidFill>
            <a:srgbClr val="FFFFFF"/>
          </a:solidFill>
          <a:ln w="9525">
            <a:solidFill>
              <a:srgbClr val="333399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ClrTx/>
            </a:pP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</a:rPr>
              <a:t>简单过程调用的翻译</a:t>
            </a:r>
          </a:p>
          <a:p>
            <a:pPr lvl="1" algn="l" eaLnBrk="0" hangingPunct="0">
              <a:lnSpc>
                <a:spcPct val="150000"/>
              </a:lnSpc>
              <a:buFontTx/>
              <a:buChar char="•"/>
            </a:pPr>
            <a:r>
              <a:rPr lang="zh-CN" altLang="en-US" sz="2000" b="1" dirty="0">
                <a:latin typeface="宋体" pitchFamily="2" charset="-122"/>
                <a:ea typeface="宋体" pitchFamily="2" charset="-122"/>
              </a:rPr>
              <a:t>  </a:t>
            </a:r>
            <a:r>
              <a:rPr lang="zh-CN" altLang="en-US" sz="2000" dirty="0">
                <a:latin typeface="+mn-ea"/>
              </a:rPr>
              <a:t>示例：过程调用   </a:t>
            </a:r>
            <a:r>
              <a:rPr lang="en-US" altLang="zh-CN" sz="2000" dirty="0">
                <a:latin typeface="+mn-ea"/>
              </a:rPr>
              <a:t>call p</a:t>
            </a:r>
            <a:r>
              <a:rPr lang="zh-CN" altLang="en-US" sz="2000" dirty="0">
                <a:latin typeface="+mn-ea"/>
              </a:rPr>
              <a:t>（</a:t>
            </a:r>
            <a:r>
              <a:rPr lang="en-US" altLang="zh-CN" sz="2000" dirty="0">
                <a:latin typeface="+mn-ea"/>
              </a:rPr>
              <a:t>a + b</a:t>
            </a:r>
            <a:r>
              <a:rPr lang="zh-CN" altLang="en-US" sz="2000" dirty="0">
                <a:latin typeface="+mn-ea"/>
              </a:rPr>
              <a:t>，</a:t>
            </a:r>
            <a:r>
              <a:rPr lang="en-US" altLang="zh-CN" sz="2000" dirty="0">
                <a:latin typeface="+mn-ea"/>
              </a:rPr>
              <a:t>a * b</a:t>
            </a:r>
            <a:r>
              <a:rPr lang="zh-CN" altLang="en-US" sz="2000" dirty="0">
                <a:latin typeface="+mn-ea"/>
              </a:rPr>
              <a:t>） </a:t>
            </a:r>
          </a:p>
          <a:p>
            <a:pPr lvl="1" algn="l" eaLnBrk="0" hangingPunct="0">
              <a:lnSpc>
                <a:spcPct val="150000"/>
              </a:lnSpc>
              <a:buFontTx/>
              <a:buNone/>
            </a:pPr>
            <a:r>
              <a:rPr lang="zh-CN" altLang="en-US" sz="2000" dirty="0">
                <a:latin typeface="+mn-ea"/>
              </a:rPr>
              <a:t>         将被翻译为：</a:t>
            </a:r>
          </a:p>
          <a:p>
            <a:pPr lvl="1" algn="l" eaLnBrk="0" hangingPunct="0">
              <a:lnSpc>
                <a:spcPct val="150000"/>
              </a:lnSpc>
              <a:buFontTx/>
              <a:buNone/>
            </a:pPr>
            <a:r>
              <a:rPr lang="zh-CN" altLang="en-US" sz="2000" dirty="0">
                <a:latin typeface="+mn-ea"/>
              </a:rPr>
              <a:t>    计算 </a:t>
            </a:r>
            <a:r>
              <a:rPr lang="en-US" altLang="zh-CN" sz="2000" dirty="0">
                <a:latin typeface="+mn-ea"/>
              </a:rPr>
              <a:t>a + b </a:t>
            </a:r>
            <a:r>
              <a:rPr lang="zh-CN" altLang="en-US" sz="2000" dirty="0">
                <a:latin typeface="+mn-ea"/>
              </a:rPr>
              <a:t>置于 </a:t>
            </a:r>
            <a:r>
              <a:rPr lang="en-US" altLang="zh-CN" sz="2000" dirty="0">
                <a:latin typeface="+mn-ea"/>
              </a:rPr>
              <a:t>t </a:t>
            </a:r>
            <a:r>
              <a:rPr lang="zh-CN" altLang="en-US" sz="2000" dirty="0">
                <a:latin typeface="+mn-ea"/>
              </a:rPr>
              <a:t>中的代码         </a:t>
            </a:r>
            <a:r>
              <a:rPr lang="en-US" altLang="zh-CN" sz="2000" dirty="0">
                <a:latin typeface="+mn-ea"/>
              </a:rPr>
              <a:t>// t := a + b </a:t>
            </a:r>
          </a:p>
          <a:p>
            <a:pPr lvl="1" algn="l" eaLnBrk="0" hangingPunct="0">
              <a:lnSpc>
                <a:spcPct val="150000"/>
              </a:lnSpc>
              <a:buFontTx/>
              <a:buNone/>
            </a:pPr>
            <a:r>
              <a:rPr lang="en-US" altLang="zh-CN" sz="2000" dirty="0">
                <a:latin typeface="+mn-ea"/>
              </a:rPr>
              <a:t>    </a:t>
            </a:r>
            <a:r>
              <a:rPr lang="zh-CN" altLang="en-US" sz="2000" dirty="0">
                <a:latin typeface="+mn-ea"/>
              </a:rPr>
              <a:t>计算 </a:t>
            </a:r>
            <a:r>
              <a:rPr lang="en-US" altLang="zh-CN" sz="2000" dirty="0">
                <a:latin typeface="+mn-ea"/>
              </a:rPr>
              <a:t>a * b </a:t>
            </a:r>
            <a:r>
              <a:rPr lang="zh-CN" altLang="en-US" sz="2000" dirty="0">
                <a:latin typeface="+mn-ea"/>
              </a:rPr>
              <a:t>置于 </a:t>
            </a:r>
            <a:r>
              <a:rPr lang="en-US" altLang="zh-CN" sz="2000" dirty="0">
                <a:latin typeface="+mn-ea"/>
              </a:rPr>
              <a:t>z </a:t>
            </a:r>
            <a:r>
              <a:rPr lang="zh-CN" altLang="en-US" sz="2000" dirty="0">
                <a:latin typeface="+mn-ea"/>
              </a:rPr>
              <a:t>中的代码         </a:t>
            </a:r>
            <a:r>
              <a:rPr lang="en-US" altLang="zh-CN" sz="2000" dirty="0">
                <a:latin typeface="+mn-ea"/>
              </a:rPr>
              <a:t>// z := a * b </a:t>
            </a:r>
          </a:p>
          <a:p>
            <a:pPr lvl="1" algn="l" eaLnBrk="0" hangingPunct="0">
              <a:lnSpc>
                <a:spcPct val="150000"/>
              </a:lnSpc>
              <a:buFontTx/>
              <a:buNone/>
            </a:pPr>
            <a:r>
              <a:rPr lang="en-US" altLang="zh-CN" sz="2000" dirty="0">
                <a:latin typeface="+mn-ea"/>
              </a:rPr>
              <a:t>    </a:t>
            </a:r>
            <a:r>
              <a:rPr lang="en-US" altLang="zh-CN" sz="2000" dirty="0" err="1">
                <a:latin typeface="+mn-ea"/>
              </a:rPr>
              <a:t>param</a:t>
            </a:r>
            <a:r>
              <a:rPr lang="zh-CN" altLang="en-US" sz="2000" dirty="0">
                <a:latin typeface="+mn-ea"/>
              </a:rPr>
              <a:t>　</a:t>
            </a:r>
            <a:r>
              <a:rPr lang="en-US" altLang="zh-CN" sz="2000" dirty="0">
                <a:latin typeface="+mn-ea"/>
              </a:rPr>
              <a:t>t                 // </a:t>
            </a:r>
            <a:r>
              <a:rPr lang="zh-CN" altLang="en-US" sz="2000" dirty="0">
                <a:latin typeface="+mn-ea"/>
              </a:rPr>
              <a:t>第一个实参地址</a:t>
            </a:r>
          </a:p>
          <a:p>
            <a:pPr lvl="1" algn="l" eaLnBrk="0" hangingPunct="0">
              <a:lnSpc>
                <a:spcPct val="150000"/>
              </a:lnSpc>
              <a:buFontTx/>
              <a:buNone/>
            </a:pPr>
            <a:r>
              <a:rPr lang="zh-CN" altLang="en-US" sz="2000" dirty="0">
                <a:latin typeface="+mn-ea"/>
              </a:rPr>
              <a:t>    </a:t>
            </a:r>
            <a:r>
              <a:rPr lang="en-US" altLang="zh-CN" sz="2000" dirty="0" err="1">
                <a:latin typeface="+mn-ea"/>
              </a:rPr>
              <a:t>param</a:t>
            </a:r>
            <a:r>
              <a:rPr lang="zh-CN" altLang="en-US" sz="2000" dirty="0">
                <a:latin typeface="+mn-ea"/>
              </a:rPr>
              <a:t>　</a:t>
            </a:r>
            <a:r>
              <a:rPr lang="en-US" altLang="zh-CN" sz="2000" dirty="0">
                <a:latin typeface="+mn-ea"/>
              </a:rPr>
              <a:t>z                 // </a:t>
            </a:r>
            <a:r>
              <a:rPr lang="zh-CN" altLang="en-US" sz="2000" dirty="0">
                <a:latin typeface="+mn-ea"/>
              </a:rPr>
              <a:t>第二个实参地址</a:t>
            </a:r>
          </a:p>
          <a:p>
            <a:pPr lvl="1" algn="l" eaLnBrk="0" hangingPunct="0">
              <a:lnSpc>
                <a:spcPct val="150000"/>
              </a:lnSpc>
              <a:buFontTx/>
              <a:buNone/>
            </a:pPr>
            <a:r>
              <a:rPr lang="zh-CN" altLang="en-US" sz="2000" dirty="0">
                <a:latin typeface="+mn-ea"/>
              </a:rPr>
              <a:t>    </a:t>
            </a:r>
            <a:r>
              <a:rPr lang="en-US" altLang="zh-CN" sz="2000" dirty="0">
                <a:latin typeface="+mn-ea"/>
              </a:rPr>
              <a:t>call  p , 2              // </a:t>
            </a:r>
            <a:r>
              <a:rPr lang="zh-CN" altLang="en-US" sz="2000" dirty="0">
                <a:latin typeface="+mn-ea"/>
              </a:rPr>
              <a:t>过程调用语句 </a:t>
            </a:r>
          </a:p>
        </p:txBody>
      </p:sp>
    </p:spTree>
    <p:extLst>
      <p:ext uri="{BB962C8B-B14F-4D97-AF65-F5344CB8AC3E}">
        <p14:creationId xmlns:p14="http://schemas.microsoft.com/office/powerpoint/2010/main" val="225104528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C20C5E5-9BA1-E067-8FCC-E0B64B671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45344"/>
          </a:xfrm>
        </p:spPr>
        <p:txBody>
          <a:bodyPr/>
          <a:lstStyle/>
          <a:p>
            <a:r>
              <a:rPr lang="zh-CN" altLang="en-US" dirty="0"/>
              <a:t>过程调用的翻译模式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3CBEEBE-D1EC-A6B9-C40D-5D1D437A1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5" name="Text Box 9">
            <a:extLst>
              <a:ext uri="{FF2B5EF4-FFF2-40B4-BE49-F238E27FC236}">
                <a16:creationId xmlns:a16="http://schemas.microsoft.com/office/drawing/2014/main" id="{863ADEB9-5E69-784A-903E-53EBE7BE45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6294" y="1794629"/>
            <a:ext cx="10800000" cy="4093428"/>
          </a:xfrm>
          <a:prstGeom prst="rect">
            <a:avLst/>
          </a:prstGeom>
          <a:solidFill>
            <a:srgbClr val="FFFFFF"/>
          </a:solidFill>
          <a:ln w="9525">
            <a:solidFill>
              <a:srgbClr val="333399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l">
              <a:buClrTx/>
              <a:buFont typeface="Wingdings" pitchFamily="2" charset="2"/>
              <a:buNone/>
            </a:pPr>
            <a:r>
              <a:rPr lang="en-US" altLang="zh-CN" sz="2000" dirty="0">
                <a:latin typeface="+mn-ea"/>
                <a:cs typeface="Times New Roman" pitchFamily="18" charset="0"/>
                <a:sym typeface="Symbol" pitchFamily="18" charset="2"/>
              </a:rPr>
              <a:t>S  call  </a:t>
            </a:r>
            <a:r>
              <a:rPr lang="en-US" altLang="zh-CN" sz="2000" u="sng" dirty="0">
                <a:latin typeface="+mn-ea"/>
                <a:cs typeface="Times New Roman" pitchFamily="18" charset="0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cs typeface="Times New Roman" pitchFamily="18" charset="0"/>
                <a:sym typeface="Symbol" pitchFamily="18" charset="2"/>
              </a:rPr>
              <a:t>  ( A )</a:t>
            </a:r>
          </a:p>
          <a:p>
            <a:pPr algn="l">
              <a:buClrTx/>
              <a:buFont typeface="Wingdings" pitchFamily="2" charset="2"/>
              <a:buNone/>
            </a:pP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A.code</a:t>
            </a:r>
            <a:r>
              <a:rPr lang="zh-CN" altLang="en-US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； </a:t>
            </a:r>
          </a:p>
          <a:p>
            <a:pPr algn="l">
              <a:buClrTx/>
              <a:buFont typeface="Wingdings" pitchFamily="2" charset="2"/>
              <a:buNone/>
            </a:pPr>
            <a:r>
              <a:rPr lang="zh-CN" altLang="en-US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for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A.arglist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  <a:r>
              <a:rPr lang="zh-CN" altLang="en-US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中的每一项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p  do</a:t>
            </a:r>
          </a:p>
          <a:p>
            <a:pPr algn="l">
              <a:buClrTx/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S.code := S.code || gen(‘param’ p )</a:t>
            </a:r>
            <a:r>
              <a:rPr lang="zh-CN" altLang="pt-BR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； </a:t>
            </a:r>
          </a:p>
          <a:p>
            <a:pPr algn="l">
              <a:buClrTx/>
              <a:buFont typeface="Wingdings" pitchFamily="2" charset="2"/>
              <a:buNone/>
            </a:pP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|| gen(‘call’ </a:t>
            </a:r>
            <a:r>
              <a:rPr lang="en-US" altLang="zh-CN" sz="2000" u="sng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.place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A.n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) }</a:t>
            </a:r>
          </a:p>
          <a:p>
            <a:pPr algn="l">
              <a:buClrTx/>
              <a:buFont typeface="Wingdings" pitchFamily="2" charset="2"/>
              <a:buNone/>
            </a:pPr>
            <a:endParaRPr lang="en-US" altLang="zh-CN" sz="2000" dirty="0">
              <a:latin typeface="+mn-ea"/>
              <a:sym typeface="Symbol" pitchFamily="18" charset="2"/>
            </a:endParaRPr>
          </a:p>
          <a:p>
            <a:pPr algn="l">
              <a:buClrTx/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A  A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, E</a:t>
            </a:r>
          </a:p>
          <a:p>
            <a:pPr algn="l">
              <a:buClrTx/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{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A.n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A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 +1;  </a:t>
            </a:r>
          </a:p>
          <a:p>
            <a:pPr algn="l">
              <a:buClrTx/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A.arglist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append(A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.arglist ,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makelist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E.place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));</a:t>
            </a:r>
          </a:p>
          <a:p>
            <a:pPr algn="l">
              <a:buClrTx/>
              <a:buFont typeface="Wingdings" pitchFamily="2" charset="2"/>
              <a:buNone/>
            </a:pP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A.code := A</a:t>
            </a:r>
            <a:r>
              <a:rPr lang="pt-BR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.code || E.code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 algn="l">
              <a:buClrTx/>
              <a:buFont typeface="Wingdings" pitchFamily="2" charset="2"/>
              <a:buNone/>
            </a:pPr>
            <a:endParaRPr lang="en-US" altLang="zh-CN" sz="2000" dirty="0">
              <a:latin typeface="+mn-ea"/>
              <a:sym typeface="Symbol" pitchFamily="18" charset="2"/>
            </a:endParaRPr>
          </a:p>
          <a:p>
            <a:pPr algn="l">
              <a:buClrTx/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A    </a:t>
            </a:r>
          </a:p>
          <a:p>
            <a:pPr algn="l">
              <a:buClrTx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   </a:t>
            </a: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A.n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0;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A.arglist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fr-FR" altLang="zh-CN" sz="2000" dirty="0">
                <a:solidFill>
                  <a:srgbClr val="0000FF"/>
                </a:solidFill>
                <a:latin typeface="+mn-ea"/>
              </a:rPr>
              <a:t>""</a:t>
            </a:r>
            <a:r>
              <a:rPr lang="zh-CN" altLang="en-US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；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A.code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fr-FR" altLang="zh-CN" sz="2000" dirty="0">
                <a:solidFill>
                  <a:srgbClr val="0000FF"/>
                </a:solidFill>
                <a:latin typeface="+mn-ea"/>
              </a:rPr>
              <a:t>""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}</a:t>
            </a:r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43EE8C88-05AA-44F1-4F6F-B86DEF6B59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1262" y="384175"/>
            <a:ext cx="3602038" cy="1323439"/>
          </a:xfrm>
          <a:prstGeom prst="rect">
            <a:avLst/>
          </a:prstGeom>
          <a:noFill/>
          <a:ln w="9525" cap="rnd">
            <a:solidFill>
              <a:srgbClr val="333399"/>
            </a:solidFill>
            <a:prstDash val="sysDot"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buFont typeface="Wingdings" pitchFamily="2" charset="2"/>
              <a:buNone/>
            </a:pPr>
            <a:r>
              <a:rPr lang="en-US" altLang="zh-CN" sz="2000" b="1" i="1" dirty="0" err="1">
                <a:solidFill>
                  <a:srgbClr val="800080"/>
                </a:solidFill>
                <a:latin typeface="+mn-ea"/>
                <a:sym typeface="Symbol" pitchFamily="18" charset="2"/>
              </a:rPr>
              <a:t>A.n</a:t>
            </a:r>
            <a:r>
              <a:rPr lang="en-US" altLang="zh-CN" sz="2000" b="1" dirty="0">
                <a:latin typeface="+mn-ea"/>
                <a:sym typeface="Symbol" pitchFamily="18" charset="2"/>
              </a:rPr>
              <a:t> : </a:t>
            </a:r>
            <a:r>
              <a:rPr lang="zh-CN" altLang="en-US" sz="2000" b="1" dirty="0">
                <a:latin typeface="+mn-ea"/>
                <a:sym typeface="Symbol" pitchFamily="18" charset="2"/>
              </a:rPr>
              <a:t>参数个数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 err="1">
                <a:solidFill>
                  <a:srgbClr val="800080"/>
                </a:solidFill>
                <a:latin typeface="+mn-ea"/>
                <a:sym typeface="Symbol" pitchFamily="18" charset="2"/>
              </a:rPr>
              <a:t>A.arglist</a:t>
            </a:r>
            <a:r>
              <a:rPr lang="en-US" altLang="zh-CN" sz="2000" b="1" i="1" dirty="0">
                <a:latin typeface="+mn-ea"/>
                <a:sym typeface="Symbol" pitchFamily="18" charset="2"/>
              </a:rPr>
              <a:t> </a:t>
            </a:r>
            <a:r>
              <a:rPr lang="en-US" altLang="zh-CN" sz="2000" b="1" dirty="0">
                <a:latin typeface="+mn-ea"/>
                <a:sym typeface="Symbol" pitchFamily="18" charset="2"/>
              </a:rPr>
              <a:t>:</a:t>
            </a:r>
            <a:r>
              <a:rPr lang="zh-CN" altLang="en-US" sz="2000" b="1" dirty="0">
                <a:latin typeface="+mn-ea"/>
                <a:sym typeface="Symbol" pitchFamily="18" charset="2"/>
              </a:rPr>
              <a:t>实参地址的列表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 err="1">
                <a:solidFill>
                  <a:srgbClr val="800080"/>
                </a:solidFill>
                <a:latin typeface="+mn-ea"/>
                <a:sym typeface="Symbol" pitchFamily="18" charset="2"/>
              </a:rPr>
              <a:t>makelist</a:t>
            </a:r>
            <a:r>
              <a:rPr lang="en-US" altLang="zh-CN" sz="2000" b="1" i="1" dirty="0">
                <a:solidFill>
                  <a:srgbClr val="80008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b="1" dirty="0">
                <a:latin typeface="+mn-ea"/>
                <a:sym typeface="Symbol" pitchFamily="18" charset="2"/>
              </a:rPr>
              <a:t>:</a:t>
            </a:r>
            <a:r>
              <a:rPr lang="zh-CN" altLang="en-US" sz="2000" b="1" dirty="0">
                <a:latin typeface="+mn-ea"/>
                <a:sym typeface="Symbol" pitchFamily="18" charset="2"/>
              </a:rPr>
              <a:t>创建实参地址结点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b="1" i="1" dirty="0">
                <a:solidFill>
                  <a:srgbClr val="800080"/>
                </a:solidFill>
                <a:latin typeface="+mn-ea"/>
                <a:sym typeface="Symbol" pitchFamily="18" charset="2"/>
              </a:rPr>
              <a:t>append</a:t>
            </a:r>
            <a:r>
              <a:rPr lang="en-US" altLang="zh-CN" sz="2000" b="1" dirty="0">
                <a:latin typeface="+mn-ea"/>
                <a:sym typeface="Symbol" pitchFamily="18" charset="2"/>
              </a:rPr>
              <a:t> :</a:t>
            </a:r>
            <a:r>
              <a:rPr lang="zh-CN" altLang="en-US" sz="2000" b="1" dirty="0">
                <a:latin typeface="+mn-ea"/>
                <a:sym typeface="Symbol" pitchFamily="18" charset="2"/>
              </a:rPr>
              <a:t>在实参表中添加结点  </a:t>
            </a:r>
          </a:p>
        </p:txBody>
      </p:sp>
    </p:spTree>
    <p:extLst>
      <p:ext uri="{BB962C8B-B14F-4D97-AF65-F5344CB8AC3E}">
        <p14:creationId xmlns:p14="http://schemas.microsoft.com/office/powerpoint/2010/main" val="1651327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9C609A14-7643-B657-ED66-B3E220268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b="0" dirty="0"/>
              <a:t>符号表的作用与实现</a:t>
            </a:r>
            <a:endParaRPr lang="en-US" altLang="zh-CN" b="0" dirty="0"/>
          </a:p>
          <a:p>
            <a:r>
              <a:rPr lang="zh-CN" altLang="en-US" b="0" dirty="0"/>
              <a:t>静态语义分析的实现</a:t>
            </a:r>
          </a:p>
          <a:p>
            <a:r>
              <a:rPr lang="zh-CN" altLang="en-US" b="0" dirty="0"/>
              <a:t>常见的几种</a:t>
            </a:r>
            <a:r>
              <a:rPr lang="en-US" altLang="zh-CN" b="0" dirty="0"/>
              <a:t>IR: AST, DAG, TAC(</a:t>
            </a:r>
            <a:r>
              <a:rPr lang="zh-CN" altLang="en-US" b="0" dirty="0"/>
              <a:t>四元式</a:t>
            </a:r>
            <a:r>
              <a:rPr lang="en-US" altLang="zh-CN" b="0" dirty="0"/>
              <a:t>), SSA, LLVM IR</a:t>
            </a:r>
          </a:p>
          <a:p>
            <a:r>
              <a:rPr lang="zh-CN" altLang="en-US" b="0" dirty="0"/>
              <a:t>中间代码的生成：</a:t>
            </a:r>
            <a:r>
              <a:rPr lang="en-US" altLang="zh-CN" b="0" dirty="0"/>
              <a:t>L-</a:t>
            </a:r>
            <a:r>
              <a:rPr lang="zh-CN" altLang="en-US" b="0" dirty="0"/>
              <a:t>翻译模式，</a:t>
            </a:r>
            <a:r>
              <a:rPr lang="en-US" altLang="zh-CN" b="0" dirty="0"/>
              <a:t>S-</a:t>
            </a:r>
            <a:r>
              <a:rPr lang="zh-CN" altLang="en-US" b="0" dirty="0"/>
              <a:t>翻译模式</a:t>
            </a:r>
            <a:r>
              <a:rPr lang="en-US" altLang="zh-CN" b="0" dirty="0"/>
              <a:t>(</a:t>
            </a:r>
            <a:r>
              <a:rPr lang="zh-CN" altLang="en-US" b="0" dirty="0"/>
              <a:t>拉链与回填）</a:t>
            </a:r>
          </a:p>
          <a:p>
            <a:r>
              <a:rPr lang="zh-CN" altLang="en-US" b="0" dirty="0"/>
              <a:t>语法规则和语义规则的设计</a:t>
            </a:r>
            <a:endParaRPr lang="en-US" altLang="zh-CN" b="0" dirty="0"/>
          </a:p>
          <a:p>
            <a:pPr lvl="1"/>
            <a:r>
              <a:rPr lang="en-US" altLang="zh-CN" dirty="0">
                <a:solidFill>
                  <a:schemeClr val="tx1"/>
                </a:solidFill>
              </a:rPr>
              <a:t>code, place;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true, false,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next, break;  gen(),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newlabel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en-US" altLang="zh-CN" dirty="0" err="1">
                <a:solidFill>
                  <a:schemeClr val="tx1"/>
                </a:solidFill>
              </a:rPr>
              <a:t>newtemp</a:t>
            </a:r>
            <a:r>
              <a:rPr lang="en-US" altLang="zh-CN" dirty="0">
                <a:solidFill>
                  <a:schemeClr val="tx1"/>
                </a:solidFill>
              </a:rPr>
              <a:t>, ||</a:t>
            </a:r>
          </a:p>
          <a:p>
            <a:pPr lvl="1"/>
            <a:r>
              <a:rPr lang="en-US" altLang="zh-CN" b="0" dirty="0" err="1">
                <a:solidFill>
                  <a:schemeClr val="tx1"/>
                </a:solidFill>
              </a:rPr>
              <a:t>truelist</a:t>
            </a:r>
            <a:r>
              <a:rPr lang="en-US" altLang="zh-CN" b="0" dirty="0">
                <a:solidFill>
                  <a:schemeClr val="tx1"/>
                </a:solidFill>
              </a:rPr>
              <a:t>, </a:t>
            </a:r>
            <a:r>
              <a:rPr lang="en-US" altLang="zh-CN" b="0" dirty="0" err="1">
                <a:solidFill>
                  <a:schemeClr val="tx1"/>
                </a:solidFill>
              </a:rPr>
              <a:t>falselist</a:t>
            </a:r>
            <a:r>
              <a:rPr lang="en-US" altLang="zh-CN" b="0" dirty="0">
                <a:solidFill>
                  <a:schemeClr val="tx1"/>
                </a:solidFill>
              </a:rPr>
              <a:t>, </a:t>
            </a:r>
            <a:r>
              <a:rPr lang="en-US" altLang="zh-CN" b="0" dirty="0" err="1">
                <a:solidFill>
                  <a:schemeClr val="tx1"/>
                </a:solidFill>
              </a:rPr>
              <a:t>nextlist</a:t>
            </a:r>
            <a:r>
              <a:rPr lang="en-US" altLang="zh-CN" b="0" dirty="0">
                <a:solidFill>
                  <a:schemeClr val="tx1"/>
                </a:solidFill>
              </a:rPr>
              <a:t>, </a:t>
            </a:r>
            <a:r>
              <a:rPr lang="en-US" altLang="zh-CN" b="0" dirty="0" err="1">
                <a:solidFill>
                  <a:schemeClr val="tx1"/>
                </a:solidFill>
              </a:rPr>
              <a:t>gotostm</a:t>
            </a:r>
            <a:r>
              <a:rPr lang="en-US" altLang="zh-CN" b="0" dirty="0">
                <a:solidFill>
                  <a:schemeClr val="tx1"/>
                </a:solidFill>
              </a:rPr>
              <a:t>, </a:t>
            </a:r>
            <a:r>
              <a:rPr lang="en-US" altLang="zh-CN" b="0" dirty="0" err="1">
                <a:solidFill>
                  <a:schemeClr val="tx1"/>
                </a:solidFill>
              </a:rPr>
              <a:t>breaklist</a:t>
            </a:r>
            <a:r>
              <a:rPr lang="en-US" altLang="zh-CN" dirty="0">
                <a:solidFill>
                  <a:schemeClr val="tx1"/>
                </a:solidFill>
              </a:rPr>
              <a:t>; </a:t>
            </a:r>
            <a:r>
              <a:rPr lang="en-US" altLang="zh-CN" dirty="0" err="1">
                <a:solidFill>
                  <a:schemeClr val="tx1"/>
                </a:solidFill>
              </a:rPr>
              <a:t>makelist</a:t>
            </a:r>
            <a:r>
              <a:rPr lang="en-US" altLang="zh-CN" dirty="0">
                <a:solidFill>
                  <a:schemeClr val="tx1"/>
                </a:solidFill>
              </a:rPr>
              <a:t>(), merge(), backpatch(), </a:t>
            </a:r>
            <a:r>
              <a:rPr lang="en-US" altLang="zh-CN" dirty="0" err="1">
                <a:solidFill>
                  <a:schemeClr val="tx1"/>
                </a:solidFill>
              </a:rPr>
              <a:t>nextstm</a:t>
            </a:r>
            <a:r>
              <a:rPr lang="en-US" altLang="zh-CN" dirty="0">
                <a:solidFill>
                  <a:schemeClr val="tx1"/>
                </a:solidFill>
              </a:rPr>
              <a:t>, emit()</a:t>
            </a:r>
            <a:endParaRPr lang="en-US" altLang="zh-CN" b="0" dirty="0">
              <a:solidFill>
                <a:schemeClr val="tx1"/>
              </a:solidFill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7E5E5A03-C20A-18BB-EE89-7624220D0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本章小结</a:t>
            </a:r>
          </a:p>
        </p:txBody>
      </p:sp>
    </p:spTree>
    <p:extLst>
      <p:ext uri="{BB962C8B-B14F-4D97-AF65-F5344CB8AC3E}">
        <p14:creationId xmlns:p14="http://schemas.microsoft.com/office/powerpoint/2010/main" val="202093963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蓝色的天空和建筑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"/>
            <a:ext cx="12192000" cy="685678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978B">
              <a:alpha val="81000"/>
            </a:srgbClr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 dirty="0"/>
          </a:p>
        </p:txBody>
      </p:sp>
      <p:pic>
        <p:nvPicPr>
          <p:cNvPr id="7" name="图片 6" descr="卡通人物&#10;&#10;中度可信度描述已自动生成"/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906751" y="1030288"/>
            <a:ext cx="5560235" cy="1051053"/>
          </a:xfrm>
          <a:prstGeom prst="rect">
            <a:avLst/>
          </a:prstGeom>
        </p:spPr>
      </p:pic>
      <p:pic>
        <p:nvPicPr>
          <p:cNvPr id="9" name="图片 8" descr="文本, QR 代码&#10;&#10;描述已自动生成"/>
          <p:cNvPicPr>
            <a:picLocks noChangeAspect="1"/>
          </p:cNvPicPr>
          <p:nvPr/>
        </p:nvPicPr>
        <p:blipFill>
          <a:blip r:embed="rId4">
            <a:alphaModFix amt="15000"/>
          </a:blip>
          <a:stretch>
            <a:fillRect/>
          </a:stretch>
        </p:blipFill>
        <p:spPr>
          <a:xfrm>
            <a:off x="8770002" y="1030288"/>
            <a:ext cx="3267186" cy="154825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388948" y="1711881"/>
            <a:ext cx="2084225" cy="41549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050" b="1" dirty="0">
                <a:solidFill>
                  <a:schemeClr val="bg2">
                    <a:alpha val="22000"/>
                  </a:schemeClr>
                </a:solidFill>
              </a:rPr>
              <a:t>SEIZE THE DAY</a:t>
            </a:r>
          </a:p>
          <a:p>
            <a:r>
              <a:rPr lang="en-US" altLang="zh-CN" sz="1050" b="1" dirty="0">
                <a:solidFill>
                  <a:schemeClr val="bg2">
                    <a:alpha val="22000"/>
                  </a:schemeClr>
                </a:solidFill>
              </a:rPr>
              <a:t>AND LIVE UP TO THE TIMES</a:t>
            </a:r>
            <a:endParaRPr lang="zh-CN" altLang="en-US" sz="1050" b="1" dirty="0">
              <a:solidFill>
                <a:schemeClr val="bg2">
                  <a:alpha val="22000"/>
                </a:schemeClr>
              </a:solidFill>
            </a:endParaRPr>
          </a:p>
        </p:txBody>
      </p:sp>
      <p:sp>
        <p:nvSpPr>
          <p:cNvPr id="8" name="文本框 4">
            <a:extLst>
              <a:ext uri="{FF2B5EF4-FFF2-40B4-BE49-F238E27FC236}">
                <a16:creationId xmlns:a16="http://schemas.microsoft.com/office/drawing/2014/main" id="{EB15762E-9FCB-DE08-1748-7D34ED944FA8}"/>
              </a:ext>
            </a:extLst>
          </p:cNvPr>
          <p:cNvSpPr txBox="1"/>
          <p:nvPr/>
        </p:nvSpPr>
        <p:spPr>
          <a:xfrm>
            <a:off x="3227608" y="2762004"/>
            <a:ext cx="57367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sz="9600" dirty="0">
                <a:solidFill>
                  <a:schemeClr val="bg1"/>
                </a:solidFill>
                <a:latin typeface="上首标榜体（非商用）" panose="02010609000101010101" pitchFamily="49" charset="-122"/>
                <a:ea typeface="上首标榜体（非商用）" panose="02010609000101010101" pitchFamily="49" charset="-122"/>
                <a:cs typeface="Microsoft YaHei" charset="-122"/>
              </a:rPr>
              <a:t>再见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52602" y="1104097"/>
            <a:ext cx="752983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谢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谢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聆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听</a:t>
            </a:r>
            <a:r>
              <a:rPr lang="zh-CN" altLang="en-US" sz="96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敬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请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指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正</a:t>
            </a:r>
          </a:p>
        </p:txBody>
      </p:sp>
      <p:pic>
        <p:nvPicPr>
          <p:cNvPr id="5" name="图片 4" descr="城市的风景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0"/>
            <a:ext cx="12192000" cy="304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810000"/>
            <a:ext cx="12192000" cy="3048000"/>
          </a:xfrm>
          <a:prstGeom prst="rect">
            <a:avLst/>
          </a:prstGeom>
          <a:solidFill>
            <a:srgbClr val="18978B">
              <a:alpha val="81000"/>
            </a:srgbClr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 dirty="0"/>
          </a:p>
        </p:txBody>
      </p:sp>
      <p:pic>
        <p:nvPicPr>
          <p:cNvPr id="12" name="图片 11" descr="卡通人物&#10;&#10;中度可信度描述已自动生成"/>
          <p:cNvPicPr>
            <a:picLocks noChangeAspect="1"/>
          </p:cNvPicPr>
          <p:nvPr/>
        </p:nvPicPr>
        <p:blipFill>
          <a:blip r:embed="rId3">
            <a:alphaModFix amt="66000"/>
          </a:blip>
          <a:stretch>
            <a:fillRect/>
          </a:stretch>
        </p:blipFill>
        <p:spPr>
          <a:xfrm>
            <a:off x="201672" y="5806947"/>
            <a:ext cx="5560235" cy="1051053"/>
          </a:xfrm>
          <a:prstGeom prst="rect">
            <a:avLst/>
          </a:prstGeom>
        </p:spPr>
      </p:pic>
      <p:pic>
        <p:nvPicPr>
          <p:cNvPr id="6" name="图片 5" descr="文本, QR 代码&#10;&#10;描述已自动生成">
            <a:extLst>
              <a:ext uri="{FF2B5EF4-FFF2-40B4-BE49-F238E27FC236}">
                <a16:creationId xmlns:a16="http://schemas.microsoft.com/office/drawing/2014/main" id="{ACC09478-2D16-D800-4C39-1D040ACB4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461" y="4448049"/>
            <a:ext cx="3376819" cy="1600209"/>
          </a:xfrm>
          <a:prstGeom prst="rect">
            <a:avLst/>
          </a:prstGeom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蓝色的天空和建筑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"/>
            <a:ext cx="12192000" cy="6856781"/>
          </a:xfrm>
          <a:prstGeom prst="rect">
            <a:avLst/>
          </a:prstGeom>
        </p:spPr>
      </p:pic>
      <p:pic>
        <p:nvPicPr>
          <p:cNvPr id="7" name="图片 6" descr="卡通人物&#10;&#10;中度可信度描述已自动生成"/>
          <p:cNvPicPr>
            <a:picLocks noChangeAspect="1"/>
          </p:cNvPicPr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906751" y="1030288"/>
            <a:ext cx="5560235" cy="1051053"/>
          </a:xfrm>
          <a:prstGeom prst="rect">
            <a:avLst/>
          </a:prstGeom>
        </p:spPr>
      </p:pic>
      <p:pic>
        <p:nvPicPr>
          <p:cNvPr id="9" name="图片 8" descr="文本, QR 代码&#10;&#10;描述已自动生成"/>
          <p:cNvPicPr>
            <a:picLocks noChangeAspect="1"/>
          </p:cNvPicPr>
          <p:nvPr/>
        </p:nvPicPr>
        <p:blipFill>
          <a:blip r:embed="rId4">
            <a:alphaModFix amt="59000"/>
          </a:blip>
          <a:stretch>
            <a:fillRect/>
          </a:stretch>
        </p:blipFill>
        <p:spPr>
          <a:xfrm>
            <a:off x="8770002" y="1030288"/>
            <a:ext cx="3267186" cy="154825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388948" y="1711881"/>
            <a:ext cx="188705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b="1" dirty="0">
                <a:solidFill>
                  <a:schemeClr val="bg2"/>
                </a:solidFill>
              </a:rPr>
              <a:t>SEIZE THE DAY</a:t>
            </a:r>
          </a:p>
          <a:p>
            <a:r>
              <a:rPr lang="en-US" altLang="zh-CN" sz="1050" b="1" dirty="0">
                <a:solidFill>
                  <a:schemeClr val="bg2"/>
                </a:solidFill>
              </a:rPr>
              <a:t>AND LIVE UP TO THE TIMES</a:t>
            </a:r>
            <a:endParaRPr lang="zh-CN" altLang="en-US" sz="1050" b="1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2D563FC-1E62-0C5A-4740-9623B99EB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878562"/>
          </a:xfrm>
        </p:spPr>
        <p:txBody>
          <a:bodyPr/>
          <a:lstStyle/>
          <a:p>
            <a:r>
              <a:rPr lang="zh-CN" altLang="en-US" dirty="0"/>
              <a:t>中间代码 </a:t>
            </a:r>
            <a:r>
              <a:rPr lang="en-US" altLang="zh-CN" dirty="0"/>
              <a:t>– AST vs  DAG 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D9BDEA9-0676-0386-829B-1D55879A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8.3 </a:t>
            </a:r>
            <a:r>
              <a:rPr lang="zh-CN" altLang="en-US" dirty="0"/>
              <a:t>中间代码生成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044AD52-C7C4-22E0-D446-92572323B21C}"/>
              </a:ext>
            </a:extLst>
          </p:cNvPr>
          <p:cNvSpPr txBox="1"/>
          <p:nvPr/>
        </p:nvSpPr>
        <p:spPr>
          <a:xfrm>
            <a:off x="820103" y="1725930"/>
            <a:ext cx="60979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altLang="zh-CN" sz="2000" dirty="0">
                <a:solidFill>
                  <a:srgbClr val="0000FF"/>
                </a:solidFill>
              </a:rPr>
              <a:t>a:=b*(-c)+b*(-c)</a:t>
            </a:r>
          </a:p>
        </p:txBody>
      </p:sp>
      <p:sp>
        <p:nvSpPr>
          <p:cNvPr id="6" name="Rectangle 20">
            <a:extLst>
              <a:ext uri="{FF2B5EF4-FFF2-40B4-BE49-F238E27FC236}">
                <a16:creationId xmlns:a16="http://schemas.microsoft.com/office/drawing/2014/main" id="{60240FCA-8577-035F-50D2-D1B04EAF43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6499" y="2249130"/>
            <a:ext cx="861822" cy="530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18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assign</a:t>
            </a:r>
          </a:p>
        </p:txBody>
      </p:sp>
      <p:sp>
        <p:nvSpPr>
          <p:cNvPr id="8" name="Line 21">
            <a:extLst>
              <a:ext uri="{FF2B5EF4-FFF2-40B4-BE49-F238E27FC236}">
                <a16:creationId xmlns:a16="http://schemas.microsoft.com/office/drawing/2014/main" id="{60E4B41E-A8E6-C27F-67FD-69174DCD93E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366499" y="2713188"/>
            <a:ext cx="464058" cy="320519"/>
          </a:xfrm>
          <a:prstGeom prst="line">
            <a:avLst/>
          </a:prstGeom>
          <a:noFill/>
          <a:ln w="19050">
            <a:solidFill>
              <a:sysClr val="windowText" lastClr="000000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kern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9" name="Rectangle 22">
            <a:extLst>
              <a:ext uri="{FF2B5EF4-FFF2-40B4-BE49-F238E27FC236}">
                <a16:creationId xmlns:a16="http://schemas.microsoft.com/office/drawing/2014/main" id="{2737ACD4-FD29-C21C-32F3-17886FDC63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4263" y="2959798"/>
            <a:ext cx="626269" cy="397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18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a</a:t>
            </a:r>
          </a:p>
        </p:txBody>
      </p:sp>
      <p:sp>
        <p:nvSpPr>
          <p:cNvPr id="10" name="Line 23">
            <a:extLst>
              <a:ext uri="{FF2B5EF4-FFF2-40B4-BE49-F238E27FC236}">
                <a16:creationId xmlns:a16="http://schemas.microsoft.com/office/drawing/2014/main" id="{FB43E9C9-B26C-5F96-EB25-44FEF08B5EB3}"/>
              </a:ext>
            </a:extLst>
          </p:cNvPr>
          <p:cNvSpPr>
            <a:spLocks noChangeShapeType="1"/>
          </p:cNvSpPr>
          <p:nvPr/>
        </p:nvSpPr>
        <p:spPr bwMode="auto">
          <a:xfrm>
            <a:off x="4963145" y="2713188"/>
            <a:ext cx="397764" cy="198882"/>
          </a:xfrm>
          <a:prstGeom prst="line">
            <a:avLst/>
          </a:prstGeom>
          <a:noFill/>
          <a:ln w="19050">
            <a:solidFill>
              <a:sysClr val="windowText" lastClr="000000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kern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" name="Rectangle 24">
            <a:extLst>
              <a:ext uri="{FF2B5EF4-FFF2-40B4-BE49-F238E27FC236}">
                <a16:creationId xmlns:a16="http://schemas.microsoft.com/office/drawing/2014/main" id="{10CD08BA-7765-7184-A4C9-CEC88E6195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2793" y="2899850"/>
            <a:ext cx="397765" cy="320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18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+</a:t>
            </a:r>
          </a:p>
        </p:txBody>
      </p:sp>
      <p:sp>
        <p:nvSpPr>
          <p:cNvPr id="12" name="Rectangle 25">
            <a:extLst>
              <a:ext uri="{FF2B5EF4-FFF2-40B4-BE49-F238E27FC236}">
                <a16:creationId xmlns:a16="http://schemas.microsoft.com/office/drawing/2014/main" id="{12CB83A1-62E5-5F36-5A1C-2B3D505B68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9906" y="3707598"/>
            <a:ext cx="362172" cy="530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18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*</a:t>
            </a:r>
          </a:p>
        </p:txBody>
      </p:sp>
      <p:sp>
        <p:nvSpPr>
          <p:cNvPr id="13" name="Line 26">
            <a:extLst>
              <a:ext uri="{FF2B5EF4-FFF2-40B4-BE49-F238E27FC236}">
                <a16:creationId xmlns:a16="http://schemas.microsoft.com/office/drawing/2014/main" id="{E6817DCF-CB80-4557-603E-BE9D3255E72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07128" y="4067696"/>
            <a:ext cx="161676" cy="380283"/>
          </a:xfrm>
          <a:prstGeom prst="line">
            <a:avLst/>
          </a:prstGeom>
          <a:noFill/>
          <a:ln w="19050">
            <a:solidFill>
              <a:sysClr val="windowText" lastClr="000000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kern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14" name="Line 27">
            <a:extLst>
              <a:ext uri="{FF2B5EF4-FFF2-40B4-BE49-F238E27FC236}">
                <a16:creationId xmlns:a16="http://schemas.microsoft.com/office/drawing/2014/main" id="{811D4540-1B27-3F65-0CB0-4567A1A559E2}"/>
              </a:ext>
            </a:extLst>
          </p:cNvPr>
          <p:cNvSpPr>
            <a:spLocks noChangeShapeType="1"/>
          </p:cNvSpPr>
          <p:nvPr/>
        </p:nvSpPr>
        <p:spPr bwMode="auto">
          <a:xfrm>
            <a:off x="5465118" y="4067696"/>
            <a:ext cx="344379" cy="380283"/>
          </a:xfrm>
          <a:prstGeom prst="line">
            <a:avLst/>
          </a:prstGeom>
          <a:noFill/>
          <a:ln w="19050">
            <a:solidFill>
              <a:sysClr val="windowText" lastClr="000000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kern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15" name="Rectangle 28">
            <a:extLst>
              <a:ext uri="{FF2B5EF4-FFF2-40B4-BE49-F238E27FC236}">
                <a16:creationId xmlns:a16="http://schemas.microsoft.com/office/drawing/2014/main" id="{4FA971BB-3665-AAC7-96FD-905E9F9D68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4224" y="4366804"/>
            <a:ext cx="362172" cy="530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18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b</a:t>
            </a:r>
          </a:p>
        </p:txBody>
      </p:sp>
      <p:sp>
        <p:nvSpPr>
          <p:cNvPr id="16" name="Rectangle 29">
            <a:extLst>
              <a:ext uri="{FF2B5EF4-FFF2-40B4-BE49-F238E27FC236}">
                <a16:creationId xmlns:a16="http://schemas.microsoft.com/office/drawing/2014/main" id="{FA0D195E-6B1C-219A-E23F-4E2EEE27FF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5118" y="4319276"/>
            <a:ext cx="861822" cy="530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1800" kern="0" dirty="0" err="1">
                <a:solidFill>
                  <a:prstClr val="black"/>
                </a:solidFill>
                <a:latin typeface="微软雅黑" panose="020B0503020204020204" pitchFamily="34" charset="-122"/>
              </a:rPr>
              <a:t>uminus</a:t>
            </a:r>
            <a:endParaRPr kumimoji="1" lang="en-US" altLang="zh-CN" sz="1800" kern="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Line 30">
            <a:extLst>
              <a:ext uri="{FF2B5EF4-FFF2-40B4-BE49-F238E27FC236}">
                <a16:creationId xmlns:a16="http://schemas.microsoft.com/office/drawing/2014/main" id="{D48C9033-DE02-D7D3-462C-6AA2CE859A98}"/>
              </a:ext>
            </a:extLst>
          </p:cNvPr>
          <p:cNvSpPr>
            <a:spLocks noChangeShapeType="1"/>
          </p:cNvSpPr>
          <p:nvPr/>
        </p:nvSpPr>
        <p:spPr bwMode="auto">
          <a:xfrm>
            <a:off x="5916126" y="4719685"/>
            <a:ext cx="0" cy="402185"/>
          </a:xfrm>
          <a:prstGeom prst="line">
            <a:avLst/>
          </a:prstGeom>
          <a:noFill/>
          <a:ln w="19050">
            <a:solidFill>
              <a:sysClr val="windowText" lastClr="000000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defTabSz="457200">
              <a:defRPr/>
            </a:pPr>
            <a:endParaRPr lang="zh-CN" altLang="en-US" kern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18" name="Rectangle 31">
            <a:extLst>
              <a:ext uri="{FF2B5EF4-FFF2-40B4-BE49-F238E27FC236}">
                <a16:creationId xmlns:a16="http://schemas.microsoft.com/office/drawing/2014/main" id="{E6888C5B-9EDD-C506-0CE8-5B71C531C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6192" y="5081037"/>
            <a:ext cx="324278" cy="530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kumimoji="1" lang="en-US" altLang="zh-CN" sz="18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c</a:t>
            </a:r>
          </a:p>
        </p:txBody>
      </p:sp>
      <p:sp>
        <p:nvSpPr>
          <p:cNvPr id="19" name="Rectangle 32">
            <a:extLst>
              <a:ext uri="{FF2B5EF4-FFF2-40B4-BE49-F238E27FC236}">
                <a16:creationId xmlns:a16="http://schemas.microsoft.com/office/drawing/2014/main" id="{5D69C52B-FD78-03B5-527B-5D29B15C22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9138" y="5611389"/>
            <a:ext cx="1325880" cy="530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18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有向无环图</a:t>
            </a:r>
            <a:endParaRPr lang="en-US" altLang="zh-CN" sz="1800" kern="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6887FE4-83E8-15DA-B1B1-AF44079BECBA}"/>
              </a:ext>
            </a:extLst>
          </p:cNvPr>
          <p:cNvSpPr txBox="1"/>
          <p:nvPr/>
        </p:nvSpPr>
        <p:spPr>
          <a:xfrm>
            <a:off x="985354" y="2832523"/>
            <a:ext cx="2180736" cy="1421928"/>
          </a:xfrm>
          <a:prstGeom prst="rect">
            <a:avLst/>
          </a:prstGeom>
          <a:solidFill>
            <a:schemeClr val="bg1"/>
          </a:solidFill>
          <a:ln w="12700" cap="rnd" cmpd="sng" algn="ctr">
            <a:solidFill>
              <a:schemeClr val="tx1"/>
            </a:solidFill>
            <a:prstDash val="solid"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just" defTabSz="457200">
              <a:lnSpc>
                <a:spcPct val="90000"/>
              </a:lnSpc>
              <a:defRPr/>
            </a:pP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1 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:= -c</a:t>
            </a:r>
          </a:p>
          <a:p>
            <a:pPr algn="just" defTabSz="457200">
              <a:lnSpc>
                <a:spcPct val="90000"/>
              </a:lnSpc>
              <a:defRPr/>
            </a:pP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2 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:= b * 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1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	</a:t>
            </a:r>
          </a:p>
          <a:p>
            <a:pPr algn="just" defTabSz="457200">
              <a:lnSpc>
                <a:spcPct val="90000"/>
              </a:lnSpc>
              <a:defRPr/>
            </a:pP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5 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:= 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2 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+ 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2</a:t>
            </a: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 </a:t>
            </a:r>
          </a:p>
          <a:p>
            <a:pPr algn="just" defTabSz="457200">
              <a:lnSpc>
                <a:spcPct val="90000"/>
              </a:lnSpc>
              <a:defRPr/>
            </a:pPr>
            <a:r>
              <a:rPr lang="en-US" altLang="zh-CN" sz="2400" kern="0" dirty="0">
                <a:latin typeface="Arial" panose="020B0604020202020204"/>
                <a:ea typeface="黑体" panose="02010609060101010101" pitchFamily="49" charset="-122"/>
              </a:rPr>
              <a:t>a := t</a:t>
            </a:r>
            <a:r>
              <a:rPr lang="en-US" altLang="zh-CN" sz="2400" kern="0" baseline="-30000" dirty="0">
                <a:latin typeface="Arial" panose="020B0604020202020204"/>
                <a:ea typeface="黑体" panose="02010609060101010101" pitchFamily="49" charset="-122"/>
              </a:rPr>
              <a:t>5</a:t>
            </a:r>
            <a:endParaRPr lang="en-US" altLang="zh-CN" sz="2400" kern="0" dirty="0">
              <a:latin typeface="Arial" panose="020B0604020202020204"/>
              <a:ea typeface="黑体" panose="02010609060101010101" pitchFamily="49" charset="-122"/>
            </a:endParaRPr>
          </a:p>
        </p:txBody>
      </p:sp>
      <p:sp>
        <p:nvSpPr>
          <p:cNvPr id="30" name="Rectangle 32">
            <a:extLst>
              <a:ext uri="{FF2B5EF4-FFF2-40B4-BE49-F238E27FC236}">
                <a16:creationId xmlns:a16="http://schemas.microsoft.com/office/drawing/2014/main" id="{96EB8FA1-7FF1-9AB4-A90E-16CF921C7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801" y="5121870"/>
            <a:ext cx="1325880" cy="530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20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三地址码</a:t>
            </a:r>
            <a:endParaRPr lang="en-US" altLang="zh-CN" sz="2000" kern="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graphicFrame>
        <p:nvGraphicFramePr>
          <p:cNvPr id="31" name="表格 6">
            <a:extLst>
              <a:ext uri="{FF2B5EF4-FFF2-40B4-BE49-F238E27FC236}">
                <a16:creationId xmlns:a16="http://schemas.microsoft.com/office/drawing/2014/main" id="{B61185D2-4529-5EA5-752A-00A0F16F01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8624772"/>
              </p:ext>
            </p:extLst>
          </p:nvPr>
        </p:nvGraphicFramePr>
        <p:xfrm>
          <a:off x="7879017" y="2442904"/>
          <a:ext cx="4060237" cy="18542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579491">
                  <a:extLst>
                    <a:ext uri="{9D8B030D-6E8A-4147-A177-3AD203B41FA5}">
                      <a16:colId xmlns:a16="http://schemas.microsoft.com/office/drawing/2014/main" val="4035930815"/>
                    </a:ext>
                  </a:extLst>
                </a:gridCol>
                <a:gridCol w="935657">
                  <a:extLst>
                    <a:ext uri="{9D8B030D-6E8A-4147-A177-3AD203B41FA5}">
                      <a16:colId xmlns:a16="http://schemas.microsoft.com/office/drawing/2014/main" val="3411094563"/>
                    </a:ext>
                  </a:extLst>
                </a:gridCol>
                <a:gridCol w="738896">
                  <a:extLst>
                    <a:ext uri="{9D8B030D-6E8A-4147-A177-3AD203B41FA5}">
                      <a16:colId xmlns:a16="http://schemas.microsoft.com/office/drawing/2014/main" val="1018036015"/>
                    </a:ext>
                  </a:extLst>
                </a:gridCol>
                <a:gridCol w="738896">
                  <a:extLst>
                    <a:ext uri="{9D8B030D-6E8A-4147-A177-3AD203B41FA5}">
                      <a16:colId xmlns:a16="http://schemas.microsoft.com/office/drawing/2014/main" val="2183542679"/>
                    </a:ext>
                  </a:extLst>
                </a:gridCol>
                <a:gridCol w="1067297">
                  <a:extLst>
                    <a:ext uri="{9D8B030D-6E8A-4147-A177-3AD203B41FA5}">
                      <a16:colId xmlns:a16="http://schemas.microsoft.com/office/drawing/2014/main" val="21701092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op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arg1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bg1"/>
                          </a:solidFill>
                        </a:rPr>
                        <a:t>arg2</a:t>
                      </a:r>
                      <a:endParaRPr lang="zh-CN" alt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chemeClr val="bg1"/>
                          </a:solidFill>
                        </a:rPr>
                        <a:t>result</a:t>
                      </a:r>
                      <a:endParaRPr lang="zh-CN" alt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0247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solidFill>
                            <a:srgbClr val="0E7C7E"/>
                          </a:solidFill>
                        </a:rPr>
                        <a:t>0</a:t>
                      </a:r>
                      <a:endParaRPr lang="zh-CN" altLang="en-US" sz="1600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err="1"/>
                        <a:t>uminus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c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t1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92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solidFill>
                            <a:srgbClr val="0E7C7E"/>
                          </a:solidFill>
                        </a:rPr>
                        <a:t>1</a:t>
                      </a:r>
                      <a:endParaRPr lang="zh-CN" altLang="en-US" sz="1600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*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b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t1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t2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68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solidFill>
                            <a:srgbClr val="0E7C7E"/>
                          </a:solidFill>
                        </a:rPr>
                        <a:t>4</a:t>
                      </a:r>
                      <a:endParaRPr lang="zh-CN" altLang="en-US" sz="1600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+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t2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t2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t5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560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1" dirty="0">
                          <a:solidFill>
                            <a:srgbClr val="0E7C7E"/>
                          </a:solidFill>
                        </a:rPr>
                        <a:t>5</a:t>
                      </a:r>
                      <a:endParaRPr lang="zh-CN" altLang="en-US" sz="1600" b="1" dirty="0">
                        <a:solidFill>
                          <a:srgbClr val="0E7C7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assign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t3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a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7361632"/>
                  </a:ext>
                </a:extLst>
              </a:tr>
            </a:tbl>
          </a:graphicData>
        </a:graphic>
      </p:graphicFrame>
      <p:sp>
        <p:nvSpPr>
          <p:cNvPr id="32" name="Rectangle 32">
            <a:extLst>
              <a:ext uri="{FF2B5EF4-FFF2-40B4-BE49-F238E27FC236}">
                <a16:creationId xmlns:a16="http://schemas.microsoft.com/office/drawing/2014/main" id="{5F1AA580-4A39-6AB6-9277-0C719F2A6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18368" y="5194891"/>
            <a:ext cx="1325880" cy="530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defTabSz="457200">
              <a:spcBef>
                <a:spcPct val="0"/>
              </a:spcBef>
              <a:buClrTx/>
              <a:buSzTx/>
              <a:buNone/>
              <a:defRPr/>
            </a:pPr>
            <a:r>
              <a:rPr lang="zh-CN" altLang="en-US" sz="2000" kern="0" dirty="0">
                <a:solidFill>
                  <a:prstClr val="black"/>
                </a:solidFill>
                <a:latin typeface="微软雅黑" panose="020B0503020204020204" pitchFamily="34" charset="-122"/>
              </a:rPr>
              <a:t>四元式</a:t>
            </a:r>
            <a:endParaRPr lang="en-US" altLang="zh-CN" sz="2000" kern="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39" name="连接符: 曲线 38">
            <a:extLst>
              <a:ext uri="{FF2B5EF4-FFF2-40B4-BE49-F238E27FC236}">
                <a16:creationId xmlns:a16="http://schemas.microsoft.com/office/drawing/2014/main" id="{44B1AAED-752C-B079-35C1-6E3E0ABF7E50}"/>
              </a:ext>
            </a:extLst>
          </p:cNvPr>
          <p:cNvCxnSpPr>
            <a:stCxn id="11" idx="1"/>
            <a:endCxn id="12" idx="1"/>
          </p:cNvCxnSpPr>
          <p:nvPr/>
        </p:nvCxnSpPr>
        <p:spPr>
          <a:xfrm rot="10800000" flipH="1" flipV="1">
            <a:off x="5242792" y="3060110"/>
            <a:ext cx="17113" cy="912664"/>
          </a:xfrm>
          <a:prstGeom prst="curvedConnector3">
            <a:avLst>
              <a:gd name="adj1" fmla="val -1335827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连接符: 曲线 46">
            <a:extLst>
              <a:ext uri="{FF2B5EF4-FFF2-40B4-BE49-F238E27FC236}">
                <a16:creationId xmlns:a16="http://schemas.microsoft.com/office/drawing/2014/main" id="{C3E74658-426F-15F8-7C34-FCC71918F9B6}"/>
              </a:ext>
            </a:extLst>
          </p:cNvPr>
          <p:cNvCxnSpPr>
            <a:stCxn id="11" idx="3"/>
            <a:endCxn id="12" idx="3"/>
          </p:cNvCxnSpPr>
          <p:nvPr/>
        </p:nvCxnSpPr>
        <p:spPr>
          <a:xfrm flipH="1">
            <a:off x="5622078" y="3060110"/>
            <a:ext cx="18480" cy="912664"/>
          </a:xfrm>
          <a:prstGeom prst="curvedConnector3">
            <a:avLst>
              <a:gd name="adj1" fmla="val -1237013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29520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Office 主题​​">
  <a:themeElements>
    <a:clrScheme name="自定义 27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35F90"/>
      </a:accent1>
      <a:accent2>
        <a:srgbClr val="0099C5"/>
      </a:accent2>
      <a:accent3>
        <a:srgbClr val="E1CEAB"/>
      </a:accent3>
      <a:accent4>
        <a:srgbClr val="C7A25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25092</TotalTime>
  <Words>15243</Words>
  <Application>Microsoft Office PowerPoint</Application>
  <PresentationFormat>宽屏</PresentationFormat>
  <Paragraphs>2421</Paragraphs>
  <Slides>85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85</vt:i4>
      </vt:variant>
    </vt:vector>
  </HeadingPairs>
  <TitlesOfParts>
    <vt:vector size="103" baseType="lpstr">
      <vt:lpstr>Microsoft YaHei Light</vt:lpstr>
      <vt:lpstr>等线</vt:lpstr>
      <vt:lpstr>等线 Light</vt:lpstr>
      <vt:lpstr>楷体</vt:lpstr>
      <vt:lpstr>上首标榜体（非商用）</vt:lpstr>
      <vt:lpstr>书体坊兰亭体</vt:lpstr>
      <vt:lpstr>宋体</vt:lpstr>
      <vt:lpstr>微软雅黑</vt:lpstr>
      <vt:lpstr>义启小楷书</vt:lpstr>
      <vt:lpstr>Arial</vt:lpstr>
      <vt:lpstr>Calibri</vt:lpstr>
      <vt:lpstr>Consolas</vt:lpstr>
      <vt:lpstr>Segoe UI</vt:lpstr>
      <vt:lpstr>Symbol</vt:lpstr>
      <vt:lpstr>Times New Roman</vt:lpstr>
      <vt:lpstr>Wingdings</vt:lpstr>
      <vt:lpstr>Office 主题​​</vt:lpstr>
      <vt:lpstr>1_Office 主题​​</vt:lpstr>
      <vt:lpstr>PowerPoint 演示文稿</vt:lpstr>
      <vt:lpstr>本章主要内容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8.3 中间代码生成</vt:lpstr>
      <vt:lpstr>本章小结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QZ7420</dc:creator>
  <cp:lastModifiedBy>茂林 杨</cp:lastModifiedBy>
  <cp:revision>1115</cp:revision>
  <cp:lastPrinted>2022-10-13T02:21:01Z</cp:lastPrinted>
  <dcterms:created xsi:type="dcterms:W3CDTF">2022-06-03T05:02:51Z</dcterms:created>
  <dcterms:modified xsi:type="dcterms:W3CDTF">2024-05-14T01:22:47Z</dcterms:modified>
</cp:coreProperties>
</file>

<file path=docProps/thumbnail.jpeg>
</file>